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70" r:id="rId2"/>
    <p:sldId id="516" r:id="rId3"/>
    <p:sldId id="490" r:id="rId4"/>
    <p:sldId id="508" r:id="rId5"/>
    <p:sldId id="524" r:id="rId6"/>
    <p:sldId id="527" r:id="rId7"/>
    <p:sldId id="570" r:id="rId8"/>
    <p:sldId id="569" r:id="rId9"/>
    <p:sldId id="514" r:id="rId10"/>
    <p:sldId id="496" r:id="rId11"/>
    <p:sldId id="499" r:id="rId12"/>
    <p:sldId id="521" r:id="rId13"/>
    <p:sldId id="506" r:id="rId14"/>
    <p:sldId id="505" r:id="rId15"/>
    <p:sldId id="572" r:id="rId16"/>
    <p:sldId id="573" r:id="rId17"/>
    <p:sldId id="574" r:id="rId18"/>
    <p:sldId id="575" r:id="rId19"/>
    <p:sldId id="523" r:id="rId20"/>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69" autoAdjust="0"/>
  </p:normalViewPr>
  <p:slideViewPr>
    <p:cSldViewPr snapToGrid="0">
      <p:cViewPr varScale="1">
        <p:scale>
          <a:sx n="56" d="100"/>
          <a:sy n="56" d="100"/>
        </p:scale>
        <p:origin x="1068" y="48"/>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19/03/2026</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19/03/2026</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19/03/2026</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19/03/2026</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SEGUNDO SEMESTRE 2025</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08888" y="4455209"/>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024.00027041/2025-22 CEAC Norte  –  2º Semestre 2025</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5209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2° Semestre 2025 CEAC Norte  AFIP / OSS</a:t>
            </a:r>
            <a:endParaRPr lang="pt-BR" altLang="pt-BR" sz="900" dirty="0">
              <a:ea typeface="Batang" panose="02030600000101010101" pitchFamily="18" charset="-127"/>
            </a:endParaRPr>
          </a:p>
        </p:txBody>
      </p:sp>
      <p:sp>
        <p:nvSpPr>
          <p:cNvPr id="4" name="CaixaDeTexto 3"/>
          <p:cNvSpPr txBox="1"/>
          <p:nvPr/>
        </p:nvSpPr>
        <p:spPr>
          <a:xfrm>
            <a:off x="7884061" y="1660804"/>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902436" y="5418224"/>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cs typeface="Arial" panose="020B0604020202020204" pitchFamily="34" charset="0"/>
              </a:rPr>
              <a:t>Fonte: Associação Fundo de Incentivo à Pesquisa – AFIP Setor Qualidade 2025</a:t>
            </a:r>
            <a:endParaRPr lang="pt-BR" sz="900" dirty="0">
              <a:effectLst/>
              <a:ea typeface="Batang" panose="02030600000101010101" pitchFamily="18" charset="-127"/>
              <a:cs typeface="Arial" panose="020B0604020202020204" pitchFamily="34" charset="0"/>
            </a:endParaRPr>
          </a:p>
        </p:txBody>
      </p:sp>
      <p:pic>
        <p:nvPicPr>
          <p:cNvPr id="6" name="Imagem 5">
            <a:extLst>
              <a:ext uri="{FF2B5EF4-FFF2-40B4-BE49-F238E27FC236}">
                <a16:creationId xmlns:a16="http://schemas.microsoft.com/office/drawing/2014/main" id="{895CBA42-57D2-2C39-52A0-8CEA70850808}"/>
              </a:ext>
            </a:extLst>
          </p:cNvPr>
          <p:cNvPicPr>
            <a:picLocks noChangeAspect="1"/>
          </p:cNvPicPr>
          <p:nvPr/>
        </p:nvPicPr>
        <p:blipFill>
          <a:blip r:embed="rId3"/>
          <a:stretch>
            <a:fillRect/>
          </a:stretch>
        </p:blipFill>
        <p:spPr>
          <a:xfrm>
            <a:off x="301213" y="2080526"/>
            <a:ext cx="7423894" cy="3111104"/>
          </a:xfrm>
          <a:prstGeom prst="rect">
            <a:avLst/>
          </a:prstGeom>
        </p:spPr>
      </p:pic>
      <p:pic>
        <p:nvPicPr>
          <p:cNvPr id="7" name="Imagem 6">
            <a:extLst>
              <a:ext uri="{FF2B5EF4-FFF2-40B4-BE49-F238E27FC236}">
                <a16:creationId xmlns:a16="http://schemas.microsoft.com/office/drawing/2014/main" id="{BE118479-B1BF-760B-9826-546DACCC610B}"/>
              </a:ext>
            </a:extLst>
          </p:cNvPr>
          <p:cNvPicPr>
            <a:picLocks noChangeAspect="1"/>
          </p:cNvPicPr>
          <p:nvPr/>
        </p:nvPicPr>
        <p:blipFill>
          <a:blip r:embed="rId4"/>
          <a:stretch>
            <a:fillRect/>
          </a:stretch>
        </p:blipFill>
        <p:spPr>
          <a:xfrm>
            <a:off x="7884061" y="2302380"/>
            <a:ext cx="3759200" cy="2889250"/>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rPr>
              <a:t>A tabela 3 representa o indicador de exames liberados no 2º Semestre,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rPr>
              <a:t>Fonte: Associação Fundo de Incentivo à Pesquisa – AFIP Sistema SHIFT ® 2025</a:t>
            </a:r>
            <a:endParaRPr lang="pt-BR" sz="900" dirty="0">
              <a:effectLst/>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mj-lt"/>
                <a:ea typeface="Arial Unicode MS" panose="020B0604020202020204"/>
              </a:rPr>
              <a:t>Tabela 3 - Indicador de Atendimento ao Prazo de Execução - 2025</a:t>
            </a:r>
          </a:p>
        </p:txBody>
      </p:sp>
      <p:pic>
        <p:nvPicPr>
          <p:cNvPr id="4" name="Imagem 3">
            <a:extLst>
              <a:ext uri="{FF2B5EF4-FFF2-40B4-BE49-F238E27FC236}">
                <a16:creationId xmlns:a16="http://schemas.microsoft.com/office/drawing/2014/main" id="{3DC88BDF-8DCE-79D2-7613-89C8B025A4B5}"/>
              </a:ext>
            </a:extLst>
          </p:cNvPr>
          <p:cNvPicPr>
            <a:picLocks noChangeAspect="1"/>
          </p:cNvPicPr>
          <p:nvPr/>
        </p:nvPicPr>
        <p:blipFill>
          <a:blip r:embed="rId2"/>
          <a:stretch>
            <a:fillRect/>
          </a:stretch>
        </p:blipFill>
        <p:spPr>
          <a:xfrm>
            <a:off x="993095" y="3274563"/>
            <a:ext cx="10198100" cy="2165350"/>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10789" y="586206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2025</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 Contratos de Gestão n° 024.00027041/2025-22 para o segundo semestre de 2025 foi de </a:t>
            </a:r>
            <a:r>
              <a:rPr lang="pt-BR" b="1" dirty="0"/>
              <a:t>R$ 62.638.781,30</a:t>
            </a:r>
            <a:r>
              <a:rPr lang="pt-BR" dirty="0"/>
              <a:t>.</a:t>
            </a:r>
          </a:p>
          <a:p>
            <a:r>
              <a:rPr lang="pt-BR" dirty="0"/>
              <a:t>  </a:t>
            </a:r>
          </a:p>
          <a:p>
            <a:r>
              <a:rPr lang="pt-BR" dirty="0"/>
              <a:t>A Tabela 4 apresenta a relação de repasses mensais efetuados pela SES/SP para a AFIP-OSS durante os meses de julho a dezembro de 2025. O valor repassado foi de </a:t>
            </a:r>
            <a:r>
              <a:rPr lang="pt-BR" b="1" dirty="0"/>
              <a:t>R$ 58.025.755,08,</a:t>
            </a:r>
            <a:r>
              <a:rPr lang="pt-BR" dirty="0"/>
              <a:t> o repasse para o contrato de gestão para o 2</a:t>
            </a:r>
            <a:r>
              <a:rPr lang="en-US" dirty="0"/>
              <a:t>°</a:t>
            </a:r>
            <a:r>
              <a:rPr lang="pt-BR" dirty="0"/>
              <a:t> Semestre foi </a:t>
            </a:r>
            <a:r>
              <a:rPr lang="pt-BR" b="1" dirty="0"/>
              <a:t>7,36%</a:t>
            </a:r>
            <a:r>
              <a:rPr lang="pt-BR" dirty="0"/>
              <a:t> abaixo do total estimado.</a:t>
            </a:r>
          </a:p>
        </p:txBody>
      </p:sp>
      <p:sp>
        <p:nvSpPr>
          <p:cNvPr id="6" name="CaixaDeTexto 5"/>
          <p:cNvSpPr txBox="1"/>
          <p:nvPr/>
        </p:nvSpPr>
        <p:spPr>
          <a:xfrm>
            <a:off x="6028725" y="2771258"/>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a:extLst>
              <a:ext uri="{FF2B5EF4-FFF2-40B4-BE49-F238E27FC236}">
                <a16:creationId xmlns:a16="http://schemas.microsoft.com/office/drawing/2014/main" id="{CE7FD882-1CCF-D95C-E8A6-A05A14DC0B87}"/>
              </a:ext>
            </a:extLst>
          </p:cNvPr>
          <p:cNvPicPr>
            <a:picLocks noChangeAspect="1"/>
          </p:cNvPicPr>
          <p:nvPr/>
        </p:nvPicPr>
        <p:blipFill>
          <a:blip r:embed="rId3"/>
          <a:stretch>
            <a:fillRect/>
          </a:stretch>
        </p:blipFill>
        <p:spPr>
          <a:xfrm>
            <a:off x="4390572" y="3054357"/>
            <a:ext cx="6891373" cy="2740054"/>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julho a dezembro de 2025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ea typeface="Times New Roman" panose="02020603050405020304" pitchFamily="18" charset="0"/>
              </a:rPr>
              <a:t>Quadro 3 – Demonstrativo de Fluxo de Caixa CEAC Norte – 2° Semestre 2025</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412406" y="6173578"/>
            <a:ext cx="3580721" cy="230832"/>
          </a:xfrm>
          <a:prstGeom prst="rect">
            <a:avLst/>
          </a:prstGeom>
        </p:spPr>
        <p:txBody>
          <a:bodyPr wrap="square">
            <a:spAutoFit/>
          </a:bodyPr>
          <a:lstStyle/>
          <a:p>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03/03/2026 07h54min</a:t>
            </a:r>
            <a:endParaRPr lang="pt-BR" sz="900" dirty="0"/>
          </a:p>
        </p:txBody>
      </p:sp>
      <p:pic>
        <p:nvPicPr>
          <p:cNvPr id="3" name="Imagem 2">
            <a:extLst>
              <a:ext uri="{FF2B5EF4-FFF2-40B4-BE49-F238E27FC236}">
                <a16:creationId xmlns:a16="http://schemas.microsoft.com/office/drawing/2014/main" id="{E44D4EA0-AC10-E4AC-6ACB-2CFED5F078C4}"/>
              </a:ext>
            </a:extLst>
          </p:cNvPr>
          <p:cNvPicPr>
            <a:picLocks noChangeAspect="1"/>
          </p:cNvPicPr>
          <p:nvPr/>
        </p:nvPicPr>
        <p:blipFill>
          <a:blip r:embed="rId5"/>
          <a:stretch>
            <a:fillRect/>
          </a:stretch>
        </p:blipFill>
        <p:spPr>
          <a:xfrm>
            <a:off x="4150067" y="862458"/>
            <a:ext cx="7937397" cy="5133084"/>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ea typeface="Times New Roman" panose="02020603050405020304" pitchFamily="18" charset="0"/>
              </a:rPr>
              <a:t>Quadro 4 – Demonstrativo Contábil  CEAC Norte – 2º Semestre 2025</a:t>
            </a:r>
          </a:p>
        </p:txBody>
      </p:sp>
      <p:sp>
        <p:nvSpPr>
          <p:cNvPr id="11" name="Retângulo 10">
            <a:extLst>
              <a:ext uri="{FF2B5EF4-FFF2-40B4-BE49-F238E27FC236}">
                <a16:creationId xmlns:a16="http://schemas.microsoft.com/office/drawing/2014/main" id="{92E30EBD-E5BA-4F8B-8206-78528F3F9E81}"/>
              </a:ext>
            </a:extLst>
          </p:cNvPr>
          <p:cNvSpPr/>
          <p:nvPr/>
        </p:nvSpPr>
        <p:spPr>
          <a:xfrm>
            <a:off x="6665713" y="6302212"/>
            <a:ext cx="3494328" cy="278602"/>
          </a:xfrm>
          <a:prstGeom prst="rect">
            <a:avLst/>
          </a:prstGeom>
        </p:spPr>
        <p:txBody>
          <a:bodyPr wrap="square">
            <a:spAutoFit/>
          </a:bodyPr>
          <a:lstStyle/>
          <a:p>
            <a:pPr algn="just">
              <a:lnSpc>
                <a:spcPct val="150000"/>
              </a:lnSpc>
              <a:spcAft>
                <a:spcPts val="0"/>
              </a:spcAft>
            </a:pPr>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03/03/2026 07h54min</a:t>
            </a:r>
            <a:endParaRPr lang="pt-BR" sz="900" dirty="0">
              <a:effectLst/>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julho a dezembro de 2025 está representado no quadro 4. </a:t>
            </a:r>
          </a:p>
        </p:txBody>
      </p:sp>
      <p:pic>
        <p:nvPicPr>
          <p:cNvPr id="2" name="Imagem 1">
            <a:extLst>
              <a:ext uri="{FF2B5EF4-FFF2-40B4-BE49-F238E27FC236}">
                <a16:creationId xmlns:a16="http://schemas.microsoft.com/office/drawing/2014/main" id="{231BA001-9916-DED2-A335-9D6333D05EBE}"/>
              </a:ext>
            </a:extLst>
          </p:cNvPr>
          <p:cNvPicPr>
            <a:picLocks noChangeAspect="1"/>
          </p:cNvPicPr>
          <p:nvPr/>
        </p:nvPicPr>
        <p:blipFill>
          <a:blip r:embed="rId5"/>
          <a:stretch>
            <a:fillRect/>
          </a:stretch>
        </p:blipFill>
        <p:spPr>
          <a:xfrm>
            <a:off x="4160891" y="859749"/>
            <a:ext cx="7915749" cy="513850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03B9-73F2-2AE0-8D72-DBF4C11EE62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BB58138-40FD-B3AF-6918-73E1EF11E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8FEEAEC4-C05A-4C30-5DE0-AB42F1AE3554}"/>
              </a:ext>
            </a:extLst>
          </p:cNvPr>
          <p:cNvSpPr txBox="1">
            <a:spLocks/>
          </p:cNvSpPr>
          <p:nvPr/>
        </p:nvSpPr>
        <p:spPr>
          <a:xfrm>
            <a:off x="641957" y="225134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Melhorias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57A9A079-84A2-DD83-2BD6-8A8A324611A7}"/>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pic>
        <p:nvPicPr>
          <p:cNvPr id="10" name="Imagem 9">
            <a:extLst>
              <a:ext uri="{FF2B5EF4-FFF2-40B4-BE49-F238E27FC236}">
                <a16:creationId xmlns:a16="http://schemas.microsoft.com/office/drawing/2014/main" id="{04E515F6-BC33-ABFF-0D84-BE6B1DC852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CaixaDeTexto 6">
            <a:extLst>
              <a:ext uri="{FF2B5EF4-FFF2-40B4-BE49-F238E27FC236}">
                <a16:creationId xmlns:a16="http://schemas.microsoft.com/office/drawing/2014/main" id="{7B9589A1-A8F3-DA65-63EE-A5BCF776B178}"/>
              </a:ext>
            </a:extLst>
          </p:cNvPr>
          <p:cNvSpPr txBox="1"/>
          <p:nvPr/>
        </p:nvSpPr>
        <p:spPr>
          <a:xfrm>
            <a:off x="4268852" y="899119"/>
            <a:ext cx="6903645" cy="5447645"/>
          </a:xfrm>
          <a:prstGeom prst="rect">
            <a:avLst/>
          </a:prstGeom>
          <a:noFill/>
        </p:spPr>
        <p:txBody>
          <a:bodyPr wrap="square">
            <a:spAutoFit/>
          </a:bodyPr>
          <a:lstStyle/>
          <a:p>
            <a:pPr marL="285750" indent="-285750">
              <a:buFont typeface="Arial" panose="020B0604020202020204" pitchFamily="34" charset="0"/>
              <a:buChar char="•"/>
            </a:pPr>
            <a:r>
              <a:rPr lang="pt-BR" dirty="0"/>
              <a:t>No </a:t>
            </a:r>
            <a:r>
              <a:rPr lang="pt-BR" b="1" dirty="0"/>
              <a:t>Conjunto Hospitalar de Sorocaba</a:t>
            </a:r>
            <a:r>
              <a:rPr lang="pt-BR" dirty="0"/>
              <a:t>, após a transferência do CEAC Sul para o CEAC Norte e a manutenção da realização dos testes de malária na unidade, foi programado o treinamento de duas novas profissionais para execução e liberação do exame de gota espessa. As colaboradoras realizarão capacitação junto ao laboratório de referência em malária, com previsão para março de 2026. Após a certificação, estarão habilitadas a ampliar a capacidade operacional da unidade, contribuindo para maior agilidade no diagnóstico e redução do tempo de resposta aos pacientes.</a:t>
            </a:r>
          </a:p>
          <a:p>
            <a:pPr marL="342900" indent="-342900" algn="just">
              <a:buFont typeface="Arial" panose="020B0604020202020204" pitchFamily="34" charset="0"/>
              <a:buChar char="•"/>
            </a:pPr>
            <a:endParaRPr lang="pt-BR" altLang="ko-KR" sz="2400" dirty="0">
              <a:solidFill>
                <a:schemeClr val="tx1">
                  <a:lumMod val="75000"/>
                  <a:lumOff val="25000"/>
                </a:schemeClr>
              </a:solidFill>
              <a:latin typeface="+mn-lt"/>
            </a:endParaRPr>
          </a:p>
          <a:p>
            <a:pPr marL="285750" indent="-285750">
              <a:buFont typeface="Arial" panose="020B0604020202020204" pitchFamily="34" charset="0"/>
              <a:buChar char="•"/>
            </a:pPr>
            <a:r>
              <a:rPr lang="pt-BR" dirty="0"/>
              <a:t>No </a:t>
            </a:r>
            <a:r>
              <a:rPr lang="pt-BR" b="1" dirty="0"/>
              <a:t>Hospital Dante Pazzanese</a:t>
            </a:r>
            <a:r>
              <a:rPr lang="pt-BR" dirty="0"/>
              <a:t>, concluímos a atualização da plataforma de gasometria, com a substituição do equipamento GEM4000 pelo GEM5000, proporcionando melhoria no desempenho operacional e maior eficiência no processamento das gasometrias. Foi aplicada pesquisa de satisfação junto à equipe da unidade, e mantidas reuniões semestrais para avaliação dos resultados alcançados, bem como para identificação de oportunidades de melhoria contínua, alinhando as expectativas institucionais com os serviços prestados pelo laboratório clínico.</a:t>
            </a:r>
          </a:p>
        </p:txBody>
      </p:sp>
    </p:spTree>
    <p:extLst>
      <p:ext uri="{BB962C8B-B14F-4D97-AF65-F5344CB8AC3E}">
        <p14:creationId xmlns:p14="http://schemas.microsoft.com/office/powerpoint/2010/main" val="2850777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A2F5B-77E4-029C-ACE5-F68D2A9FC31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60D881B-1532-ADA0-6E66-DBA05C66D2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B240C1FC-B48D-1514-BF37-90E3AE4DBBDB}"/>
              </a:ext>
            </a:extLst>
          </p:cNvPr>
          <p:cNvSpPr txBox="1">
            <a:spLocks/>
          </p:cNvSpPr>
          <p:nvPr/>
        </p:nvSpPr>
        <p:spPr>
          <a:xfrm>
            <a:off x="641957" y="225134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Melhorias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B0722D40-8575-FC77-E8B6-CD3D7607E571}"/>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pic>
        <p:nvPicPr>
          <p:cNvPr id="10" name="Imagem 9">
            <a:extLst>
              <a:ext uri="{FF2B5EF4-FFF2-40B4-BE49-F238E27FC236}">
                <a16:creationId xmlns:a16="http://schemas.microsoft.com/office/drawing/2014/main" id="{AEB56B91-DFE5-FCF5-CE52-0B209CE780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CaixaDeTexto 6">
            <a:extLst>
              <a:ext uri="{FF2B5EF4-FFF2-40B4-BE49-F238E27FC236}">
                <a16:creationId xmlns:a16="http://schemas.microsoft.com/office/drawing/2014/main" id="{5DE99207-CFCE-2265-E54B-89D3C961B160}"/>
              </a:ext>
            </a:extLst>
          </p:cNvPr>
          <p:cNvSpPr txBox="1"/>
          <p:nvPr/>
        </p:nvSpPr>
        <p:spPr>
          <a:xfrm>
            <a:off x="3679873" y="685363"/>
            <a:ext cx="7716711" cy="6186309"/>
          </a:xfrm>
          <a:prstGeom prst="rect">
            <a:avLst/>
          </a:prstGeom>
          <a:noFill/>
        </p:spPr>
        <p:txBody>
          <a:bodyPr wrap="square">
            <a:spAutoFit/>
          </a:bodyPr>
          <a:lstStyle/>
          <a:p>
            <a:pPr marL="285750" indent="-285750">
              <a:buFont typeface="Arial" panose="020B0604020202020204" pitchFamily="34" charset="0"/>
              <a:buChar char="•"/>
            </a:pPr>
            <a:r>
              <a:rPr lang="pt-BR" dirty="0"/>
              <a:t>Foi finalizado o </a:t>
            </a:r>
            <a:r>
              <a:rPr lang="pt-BR" b="1" dirty="0"/>
              <a:t>Planejamento Estratégico 2026–2027–2028 da OSS AFIP</a:t>
            </a:r>
            <a:r>
              <a:rPr lang="pt-BR" dirty="0"/>
              <a:t>, estruturado a partir da análise de cenário institucional, avaliação de desempenho dos exercícios anteriores e projeções assistenciais do Contrato de Gestão. O planejamento contempla a definição de diretrizes estratégicas, metas quantitativas e qualitativas, indicadores de desempenho, além de planos de ação voltados para o fortalecimento da qualidade assistencial, sustentabilidade econômico-financeira, eficiência operacional, inovação tecnológica e desenvolvimento de pessoas. O documento também estabelece mecanismos de monitoramento periódico, garantindo acompanhamento contínuo dos resultados e possibilitando ajustes estratégicos sempre que necessário.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Foi elaborado o </a:t>
            </a:r>
            <a:r>
              <a:rPr lang="pt-BR" b="1" dirty="0"/>
              <a:t>Orçamento 2026 referente ao Contrato de Gestão AFIP/CEAC Norte</a:t>
            </a:r>
            <a:r>
              <a:rPr lang="pt-BR" dirty="0"/>
              <a:t>, considerando as projeções de produção assistencial, custos operacionais, contratos vigentes, despesas administrativas, investimentos previstos e obrigações contratuais. A construção orçamentária foi realizada com base em critérios técnicos e histórico de execução financeira, assegurando equilíbrio entre receita e despesa, previsibilidade financeira e alinhamento às metas pactuadas com a Secretaria. O orçamento também contempla provisões para manutenção da qualidade dos serviços, reposição de insumos estratégicos e eventuais ajustes decorrentes de variações operacionais.</a:t>
            </a:r>
          </a:p>
        </p:txBody>
      </p:sp>
    </p:spTree>
    <p:extLst>
      <p:ext uri="{BB962C8B-B14F-4D97-AF65-F5344CB8AC3E}">
        <p14:creationId xmlns:p14="http://schemas.microsoft.com/office/powerpoint/2010/main" val="246181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5CD3-6748-56FB-E8FF-DC6E723743B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D5D807B-9D52-FE5D-7FD9-6E3F38C8A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530E7318-54D6-46E5-9074-E9C8BA4F183D}"/>
              </a:ext>
            </a:extLst>
          </p:cNvPr>
          <p:cNvSpPr txBox="1">
            <a:spLocks/>
          </p:cNvSpPr>
          <p:nvPr/>
        </p:nvSpPr>
        <p:spPr>
          <a:xfrm>
            <a:off x="641957" y="225134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dirty="0" err="1">
                <a:solidFill>
                  <a:srgbClr val="FFFFFF"/>
                </a:solidFill>
                <a:latin typeface="+mn-lt"/>
              </a:rPr>
              <a:t>Melhorias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2A5FB899-CCE5-0F17-77F4-A3F04987A9FB}"/>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pic>
        <p:nvPicPr>
          <p:cNvPr id="10" name="Imagem 9">
            <a:extLst>
              <a:ext uri="{FF2B5EF4-FFF2-40B4-BE49-F238E27FC236}">
                <a16:creationId xmlns:a16="http://schemas.microsoft.com/office/drawing/2014/main" id="{2470DDD9-8A45-3DAD-5E4F-70938FD9E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CaixaDeTexto 6">
            <a:extLst>
              <a:ext uri="{FF2B5EF4-FFF2-40B4-BE49-F238E27FC236}">
                <a16:creationId xmlns:a16="http://schemas.microsoft.com/office/drawing/2014/main" id="{F40D241E-3427-51D6-F5FF-8565BB3C709C}"/>
              </a:ext>
            </a:extLst>
          </p:cNvPr>
          <p:cNvSpPr txBox="1"/>
          <p:nvPr/>
        </p:nvSpPr>
        <p:spPr>
          <a:xfrm>
            <a:off x="4027114" y="2251342"/>
            <a:ext cx="7716711" cy="1200329"/>
          </a:xfrm>
          <a:prstGeom prst="rect">
            <a:avLst/>
          </a:prstGeom>
          <a:noFill/>
        </p:spPr>
        <p:txBody>
          <a:bodyPr wrap="square">
            <a:spAutoFit/>
          </a:bodyPr>
          <a:lstStyle/>
          <a:p>
            <a:pPr marL="285750" indent="-285750">
              <a:buFont typeface="Arial" panose="020B0604020202020204" pitchFamily="34" charset="0"/>
              <a:buChar char="•"/>
            </a:pPr>
            <a:r>
              <a:rPr lang="pt-BR" dirty="0"/>
              <a:t>Participamos, </a:t>
            </a:r>
            <a:r>
              <a:rPr lang="pt-BR" b="1" dirty="0"/>
              <a:t>em conjunto com a TI da SES, do processo de substituição do sistema </a:t>
            </a:r>
            <a:r>
              <a:rPr lang="pt-BR" b="1" dirty="0" err="1"/>
              <a:t>Reglab</a:t>
            </a:r>
            <a:r>
              <a:rPr lang="pt-BR" b="1" dirty="0"/>
              <a:t> (PRODESP)</a:t>
            </a:r>
            <a:r>
              <a:rPr lang="pt-BR" dirty="0"/>
              <a:t>, apoiando na validação do envio da URL para integração entre os sistemas Shift e </a:t>
            </a:r>
            <a:r>
              <a:rPr lang="pt-BR" dirty="0" err="1"/>
              <a:t>Reglab</a:t>
            </a:r>
            <a:r>
              <a:rPr lang="pt-BR" dirty="0"/>
              <a:t>, assegurando a continuidade e integridade das informações.</a:t>
            </a:r>
          </a:p>
        </p:txBody>
      </p:sp>
    </p:spTree>
    <p:extLst>
      <p:ext uri="{BB962C8B-B14F-4D97-AF65-F5344CB8AC3E}">
        <p14:creationId xmlns:p14="http://schemas.microsoft.com/office/powerpoint/2010/main" val="411281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57AA-8D0F-483D-CF22-BD833AB4F00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321BC34-4D69-D455-3E31-2B297ADD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14179564-BCD8-2C67-46EC-5C9C66995E22}"/>
              </a:ext>
            </a:extLst>
          </p:cNvPr>
          <p:cNvSpPr txBox="1">
            <a:spLocks/>
          </p:cNvSpPr>
          <p:nvPr/>
        </p:nvSpPr>
        <p:spPr>
          <a:xfrm>
            <a:off x="641957" y="225134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Pautas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8D78D61D-AD14-9222-BB72-3AAB5DC6F7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pic>
        <p:nvPicPr>
          <p:cNvPr id="10" name="Imagem 9">
            <a:extLst>
              <a:ext uri="{FF2B5EF4-FFF2-40B4-BE49-F238E27FC236}">
                <a16:creationId xmlns:a16="http://schemas.microsoft.com/office/drawing/2014/main" id="{82BB63EE-C3C0-E885-6E84-4C412E4A7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CaixaDeTexto 6">
            <a:extLst>
              <a:ext uri="{FF2B5EF4-FFF2-40B4-BE49-F238E27FC236}">
                <a16:creationId xmlns:a16="http://schemas.microsoft.com/office/drawing/2014/main" id="{668768A2-E2B2-5EA2-A9C2-3C9796B89887}"/>
              </a:ext>
            </a:extLst>
          </p:cNvPr>
          <p:cNvSpPr txBox="1"/>
          <p:nvPr/>
        </p:nvSpPr>
        <p:spPr>
          <a:xfrm>
            <a:off x="3679873" y="1894785"/>
            <a:ext cx="7716711" cy="3693319"/>
          </a:xfrm>
          <a:prstGeom prst="rect">
            <a:avLst/>
          </a:prstGeom>
          <a:noFill/>
        </p:spPr>
        <p:txBody>
          <a:bodyPr wrap="square">
            <a:spAutoFit/>
          </a:bodyPr>
          <a:lstStyle/>
          <a:p>
            <a:pPr marL="285750" indent="-285750" algn="just">
              <a:buFont typeface="Arial" panose="020B0604020202020204" pitchFamily="34" charset="0"/>
              <a:buChar char="•"/>
            </a:pPr>
            <a:r>
              <a:rPr lang="pt-BR" altLang="ko-KR" b="1" dirty="0">
                <a:latin typeface="Calibri (Corpo)"/>
              </a:rPr>
              <a:t>Atualização </a:t>
            </a:r>
            <a:r>
              <a:rPr lang="pt-BR" altLang="ko-KR" b="1" dirty="0" err="1">
                <a:latin typeface="Calibri (Corpo)"/>
              </a:rPr>
              <a:t>Reglab</a:t>
            </a:r>
            <a:r>
              <a:rPr lang="pt-BR" altLang="ko-KR" b="1" dirty="0">
                <a:latin typeface="Calibri (Corpo)"/>
              </a:rPr>
              <a:t> Cotas </a:t>
            </a:r>
            <a:r>
              <a:rPr lang="pt-BR" altLang="ko-KR" dirty="0">
                <a:latin typeface="Calibri (Corpo)"/>
              </a:rPr>
              <a:t>– Atualização com novo quantitativo dos exames e valor financeiro dentro do </a:t>
            </a:r>
            <a:r>
              <a:rPr lang="pt-BR" altLang="ko-KR" dirty="0" err="1">
                <a:latin typeface="Calibri (Corpo)"/>
              </a:rPr>
              <a:t>Reglab</a:t>
            </a:r>
            <a:endParaRPr lang="pt-BR" altLang="ko-KR" dirty="0">
              <a:latin typeface="Calibri (Corpo)"/>
            </a:endParaRPr>
          </a:p>
          <a:p>
            <a:pPr marL="285750" indent="-285750" algn="just">
              <a:buFont typeface="Arial" panose="020B0604020202020204" pitchFamily="34" charset="0"/>
              <a:buChar char="•"/>
            </a:pPr>
            <a:endParaRPr lang="pt-BR" altLang="ko-KR" dirty="0">
              <a:latin typeface="Calibri (Corpo)"/>
            </a:endParaRPr>
          </a:p>
          <a:p>
            <a:pPr marL="285750" indent="-285750" algn="just">
              <a:buFont typeface="Arial" panose="020B0604020202020204" pitchFamily="34" charset="0"/>
              <a:buChar char="•"/>
            </a:pPr>
            <a:endParaRPr lang="pt-BR" altLang="ko-KR" dirty="0">
              <a:latin typeface="Calibri (Corpo)"/>
            </a:endParaRPr>
          </a:p>
          <a:p>
            <a:pPr marL="285750" indent="-285750" algn="just">
              <a:buFont typeface="Arial" panose="020B0604020202020204" pitchFamily="34" charset="0"/>
              <a:buChar char="•"/>
            </a:pPr>
            <a:r>
              <a:rPr lang="pt-BR" altLang="ko-KR" b="1" dirty="0" err="1">
                <a:latin typeface="Calibri (Corpo)"/>
              </a:rPr>
              <a:t>Reglab</a:t>
            </a:r>
            <a:r>
              <a:rPr lang="pt-BR" altLang="ko-KR" b="1" dirty="0">
                <a:latin typeface="Calibri (Corpo)"/>
              </a:rPr>
              <a:t> Produção Consolidada </a:t>
            </a:r>
            <a:r>
              <a:rPr lang="pt-BR" altLang="ko-KR" dirty="0">
                <a:latin typeface="Calibri (Corpo)"/>
              </a:rPr>
              <a:t>– Relatório de  exames realizados e enviados em um determinado período não esta batendo as informações ao baixar o arquivo em </a:t>
            </a:r>
            <a:r>
              <a:rPr lang="pt-BR" altLang="ko-KR" dirty="0" err="1">
                <a:latin typeface="Calibri (Corpo)"/>
              </a:rPr>
              <a:t>excel</a:t>
            </a:r>
            <a:endParaRPr lang="pt-BR" altLang="ko-KR" dirty="0">
              <a:latin typeface="Calibri (Corpo)"/>
            </a:endParaRPr>
          </a:p>
          <a:p>
            <a:pPr algn="just"/>
            <a:endParaRPr lang="pt-BR" altLang="ko-KR" dirty="0">
              <a:latin typeface="Calibri (Corpo)"/>
            </a:endParaRPr>
          </a:p>
          <a:p>
            <a:pPr marL="285750" indent="-285750" algn="just">
              <a:buFont typeface="Arial" panose="020B0604020202020204" pitchFamily="34" charset="0"/>
              <a:buChar char="•"/>
            </a:pPr>
            <a:r>
              <a:rPr lang="pt-BR" altLang="ko-KR" b="1" dirty="0">
                <a:latin typeface="Calibri (Corpo)"/>
              </a:rPr>
              <a:t>Verba de Investimento </a:t>
            </a:r>
            <a:r>
              <a:rPr lang="pt-BR" altLang="ko-KR" dirty="0">
                <a:latin typeface="Calibri (Corpo)"/>
              </a:rPr>
              <a:t>– Status</a:t>
            </a:r>
          </a:p>
          <a:p>
            <a:pPr marL="285750" indent="-285750" algn="just">
              <a:buFont typeface="Arial" panose="020B0604020202020204" pitchFamily="34" charset="0"/>
              <a:buChar char="•"/>
            </a:pPr>
            <a:endParaRPr lang="pt-BR" altLang="ko-KR" dirty="0">
              <a:solidFill>
                <a:schemeClr val="tx1">
                  <a:lumMod val="75000"/>
                  <a:lumOff val="25000"/>
                </a:schemeClr>
              </a:solidFill>
              <a:latin typeface="Calibri (Corpo)"/>
            </a:endParaRPr>
          </a:p>
          <a:p>
            <a:pPr marL="285750" indent="-285750" algn="just">
              <a:buFont typeface="Arial" panose="020B0604020202020204" pitchFamily="34" charset="0"/>
              <a:buChar char="•"/>
            </a:pPr>
            <a:endParaRPr lang="pt-BR" altLang="ko-KR" dirty="0">
              <a:solidFill>
                <a:schemeClr val="tx1">
                  <a:lumMod val="75000"/>
                  <a:lumOff val="25000"/>
                </a:schemeClr>
              </a:solidFill>
            </a:endParaRPr>
          </a:p>
          <a:p>
            <a:pPr marL="285750" indent="-285750" algn="just">
              <a:buFont typeface="Arial" panose="020B0604020202020204" pitchFamily="34" charset="0"/>
              <a:buChar char="•"/>
            </a:pPr>
            <a:endParaRPr lang="pt-BR" altLang="ko-KR" dirty="0">
              <a:solidFill>
                <a:schemeClr val="tx1">
                  <a:lumMod val="75000"/>
                  <a:lumOff val="25000"/>
                </a:schemeClr>
              </a:solidFill>
            </a:endParaRPr>
          </a:p>
          <a:p>
            <a:pPr marL="285750" indent="-285750" algn="just">
              <a:buFont typeface="Arial" panose="020B0604020202020204" pitchFamily="34" charset="0"/>
              <a:buChar char="•"/>
            </a:pPr>
            <a:endParaRPr lang="pt-BR" altLang="ko-KR" dirty="0">
              <a:solidFill>
                <a:schemeClr val="tx1">
                  <a:lumMod val="75000"/>
                  <a:lumOff val="25000"/>
                </a:schemeClr>
              </a:solidFill>
            </a:endParaRPr>
          </a:p>
        </p:txBody>
      </p:sp>
    </p:spTree>
    <p:extLst>
      <p:ext uri="{BB962C8B-B14F-4D97-AF65-F5344CB8AC3E}">
        <p14:creationId xmlns:p14="http://schemas.microsoft.com/office/powerpoint/2010/main" val="168033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024.00027041/2025-22 de Serviços Laboratoriais celebrado em 01/08/2025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junho a dezembro de 2025,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53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Segundo Semestre de 2025.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16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53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23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14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
        <p:nvSpPr>
          <p:cNvPr id="12" name="Retângulo 11">
            <a:extLst>
              <a:ext uri="{FF2B5EF4-FFF2-40B4-BE49-F238E27FC236}">
                <a16:creationId xmlns:a16="http://schemas.microsoft.com/office/drawing/2014/main" id="{01473F25-4667-78EF-10A0-46B863E277E5}"/>
              </a:ext>
            </a:extLst>
          </p:cNvPr>
          <p:cNvSpPr/>
          <p:nvPr/>
        </p:nvSpPr>
        <p:spPr>
          <a:xfrm>
            <a:off x="187012" y="1298426"/>
            <a:ext cx="8532659" cy="48419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10" name="CaixaDeTexto 9">
            <a:extLst>
              <a:ext uri="{FF2B5EF4-FFF2-40B4-BE49-F238E27FC236}">
                <a16:creationId xmlns:a16="http://schemas.microsoft.com/office/drawing/2014/main" id="{70F6F826-80B9-1985-4462-E8834EF2CDAE}"/>
              </a:ext>
            </a:extLst>
          </p:cNvPr>
          <p:cNvSpPr txBox="1"/>
          <p:nvPr/>
        </p:nvSpPr>
        <p:spPr>
          <a:xfrm>
            <a:off x="5672515" y="1054438"/>
            <a:ext cx="4162601" cy="5497018"/>
          </a:xfrm>
          <a:prstGeom prst="rect">
            <a:avLst/>
          </a:prstGeom>
          <a:noFill/>
        </p:spPr>
        <p:txBody>
          <a:bodyPr wrap="square">
            <a:spAutoFit/>
          </a:bodyPr>
          <a:lstStyle/>
          <a:p>
            <a:pPr>
              <a:lnSpc>
                <a:spcPct val="150000"/>
              </a:lnSpc>
            </a:pPr>
            <a:endParaRPr lang="pt-BR" sz="1200" dirty="0">
              <a:solidFill>
                <a:schemeClr val="tx1">
                  <a:lumMod val="65000"/>
                  <a:lumOff val="35000"/>
                </a:schemeClr>
              </a:solidFill>
              <a:latin typeface="+mn-lt"/>
              <a:ea typeface="Batang" panose="02030600000101010101" pitchFamily="18" charset="-127"/>
            </a:endParaRPr>
          </a:p>
          <a:p>
            <a:pPr algn="just">
              <a:lnSpc>
                <a:spcPct val="200000"/>
              </a:lnSpc>
            </a:pPr>
            <a:r>
              <a:rPr lang="pt-BR" altLang="pt-BR" sz="1200" dirty="0">
                <a:solidFill>
                  <a:schemeClr val="tx1">
                    <a:lumMod val="65000"/>
                    <a:lumOff val="35000"/>
                  </a:schemeClr>
                </a:solidFill>
                <a:ea typeface="Batang" panose="02030600000101010101" pitchFamily="18" charset="-127"/>
              </a:rPr>
              <a:t>Hospital Estadual de Francisco Morato</a:t>
            </a:r>
          </a:p>
          <a:p>
            <a:pPr algn="just">
              <a:lnSpc>
                <a:spcPct val="200000"/>
              </a:lnSpc>
            </a:pPr>
            <a:r>
              <a:rPr lang="pt-BR" altLang="pt-BR" sz="1200" dirty="0">
                <a:solidFill>
                  <a:schemeClr val="tx1">
                    <a:lumMod val="65000"/>
                    <a:lumOff val="35000"/>
                  </a:schemeClr>
                </a:solidFill>
                <a:ea typeface="Batang" panose="02030600000101010101" pitchFamily="18" charset="-127"/>
              </a:rPr>
              <a:t>Hospital Estadual de Grajaú</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Franco da Rocha</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Geral de Carapicuíba</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Geral de Itapecerica da Serra</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Geral de Itapevi</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Geral de Pedreira </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Regional de Cotia</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Regional Sul </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Conjunto Hospitalar de Sorocaba</a:t>
            </a:r>
          </a:p>
          <a:p>
            <a:pPr>
              <a:lnSpc>
                <a:spcPct val="200000"/>
              </a:lnSpc>
              <a:spcAft>
                <a:spcPts val="600"/>
              </a:spcAft>
            </a:pPr>
            <a:r>
              <a:rPr lang="pt-BR" altLang="pt-BR" sz="1200" dirty="0">
                <a:solidFill>
                  <a:schemeClr val="tx1">
                    <a:lumMod val="65000"/>
                    <a:lumOff val="35000"/>
                  </a:schemeClr>
                </a:solidFill>
                <a:ea typeface="Batang" panose="02030600000101010101" pitchFamily="18" charset="-127"/>
              </a:rPr>
              <a:t>Hospital e Maternidade Interlagos</a:t>
            </a:r>
          </a:p>
          <a:p>
            <a:pPr>
              <a:lnSpc>
                <a:spcPct val="150000"/>
              </a:lnSpc>
            </a:pPr>
            <a:endParaRPr lang="pt-BR" altLang="pt-BR" sz="1800" dirty="0">
              <a:solidFill>
                <a:schemeClr val="tx1">
                  <a:lumMod val="65000"/>
                  <a:lumOff val="35000"/>
                </a:schemeClr>
              </a:solidFill>
              <a:latin typeface="+mn-lt"/>
              <a:ea typeface="Batang" panose="02030600000101010101" pitchFamily="18" charset="-127"/>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16412" y="1298426"/>
            <a:ext cx="11088015" cy="48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20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(23)</a:t>
            </a:r>
          </a:p>
          <a:p>
            <a:pPr algn="just">
              <a:lnSpc>
                <a:spcPct val="20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gn="just">
              <a:lnSpc>
                <a:spcPct val="20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200000"/>
              </a:lnSpc>
            </a:pPr>
            <a:r>
              <a:rPr lang="x-none" sz="1200" dirty="0">
                <a:solidFill>
                  <a:schemeClr val="tx1">
                    <a:lumMod val="65000"/>
                    <a:lumOff val="35000"/>
                  </a:schemeClr>
                </a:solidFill>
                <a:latin typeface="+mn-lt"/>
                <a:ea typeface="Batang" panose="02030600000101010101" pitchFamily="18" charset="-127"/>
              </a:rPr>
              <a:t>Hospital Geral de Guaianazes</a:t>
            </a:r>
            <a:endParaRPr lang="pt-BR" sz="1200" dirty="0">
              <a:solidFill>
                <a:schemeClr val="tx1">
                  <a:lumMod val="65000"/>
                  <a:lumOff val="35000"/>
                </a:schemeClr>
              </a:solidFill>
              <a:latin typeface="+mn-lt"/>
              <a:ea typeface="Batang" panose="02030600000101010101" pitchFamily="18" charset="-127"/>
            </a:endParaRPr>
          </a:p>
        </p:txBody>
      </p:sp>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6F1D7-15C9-C2DE-2C27-4D04DDCE2784}"/>
            </a:ext>
          </a:extLst>
        </p:cNvPr>
        <p:cNvGrpSpPr/>
        <p:nvPr/>
      </p:nvGrpSpPr>
      <p:grpSpPr>
        <a:xfrm>
          <a:off x="0" y="0"/>
          <a:ext cx="0" cy="0"/>
          <a:chOff x="0" y="0"/>
          <a:chExt cx="0" cy="0"/>
        </a:xfrm>
      </p:grpSpPr>
      <p:pic>
        <p:nvPicPr>
          <p:cNvPr id="7" name="Imagem 6">
            <a:extLst>
              <a:ext uri="{FF2B5EF4-FFF2-40B4-BE49-F238E27FC236}">
                <a16:creationId xmlns:a16="http://schemas.microsoft.com/office/drawing/2014/main" id="{5356ADB9-B3F2-8243-108D-6E8FC08901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4153" y="0"/>
            <a:ext cx="12191980" cy="6857990"/>
          </a:xfrm>
          <a:prstGeom prst="rect">
            <a:avLst/>
          </a:prstGeom>
        </p:spPr>
      </p:pic>
      <p:sp>
        <p:nvSpPr>
          <p:cNvPr id="6" name="Retângulo 5">
            <a:extLst>
              <a:ext uri="{FF2B5EF4-FFF2-40B4-BE49-F238E27FC236}">
                <a16:creationId xmlns:a16="http://schemas.microsoft.com/office/drawing/2014/main" id="{6B728D93-50CD-6540-F3C4-8C2C6FA27378}"/>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6FC4105C-5D67-DD1E-676E-BC1B411DB1D1}"/>
              </a:ext>
            </a:extLst>
          </p:cNvPr>
          <p:cNvSpPr/>
          <p:nvPr/>
        </p:nvSpPr>
        <p:spPr>
          <a:xfrm>
            <a:off x="168486" y="1298426"/>
            <a:ext cx="8270877" cy="484579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5" name="Retângulo 4">
            <a:extLst>
              <a:ext uri="{FF2B5EF4-FFF2-40B4-BE49-F238E27FC236}">
                <a16:creationId xmlns:a16="http://schemas.microsoft.com/office/drawing/2014/main" id="{3E80D8FD-387A-17F0-21FA-CDD7FD67B23C}"/>
              </a:ext>
            </a:extLst>
          </p:cNvPr>
          <p:cNvSpPr/>
          <p:nvPr/>
        </p:nvSpPr>
        <p:spPr>
          <a:xfrm>
            <a:off x="313569" y="1403113"/>
            <a:ext cx="3214255" cy="5078313"/>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(14)</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BC1FE714-466C-5D33-2883-36F792A26DA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0EDC9D14-3D57-89F1-9918-B7848D90A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5ACF69FF-F312-0C46-BB40-972137E1C3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
        <p:nvSpPr>
          <p:cNvPr id="10" name="CaixaDeTexto 9">
            <a:extLst>
              <a:ext uri="{FF2B5EF4-FFF2-40B4-BE49-F238E27FC236}">
                <a16:creationId xmlns:a16="http://schemas.microsoft.com/office/drawing/2014/main" id="{2A33EAD8-397A-F2F0-35A7-B4417D5014EC}"/>
              </a:ext>
            </a:extLst>
          </p:cNvPr>
          <p:cNvSpPr txBox="1"/>
          <p:nvPr/>
        </p:nvSpPr>
        <p:spPr>
          <a:xfrm>
            <a:off x="4567684" y="1298426"/>
            <a:ext cx="3214255" cy="4572662"/>
          </a:xfrm>
          <a:prstGeom prst="rect">
            <a:avLst/>
          </a:prstGeom>
          <a:noFill/>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(16)</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sz="1200" dirty="0">
                <a:solidFill>
                  <a:schemeClr val="tx1">
                    <a:lumMod val="65000"/>
                    <a:lumOff val="35000"/>
                  </a:schemeClr>
                </a:solidFill>
                <a:ea typeface="Batang" panose="02030600000101010101" pitchFamily="18" charset="-127"/>
                <a:cs typeface="Arial" panose="020B0604020202020204" pitchFamily="34" charset="0"/>
              </a:rPr>
              <a:t>Instituto de Infectologia Emilio Ribas</a:t>
            </a:r>
          </a:p>
          <a:p>
            <a:pPr algn="just">
              <a:lnSpc>
                <a:spcPct val="150000"/>
              </a:lnSpc>
            </a:pPr>
            <a:r>
              <a:rPr lang="pt-BR" sz="1200" dirty="0">
                <a:solidFill>
                  <a:schemeClr val="tx1">
                    <a:lumMod val="65000"/>
                    <a:lumOff val="35000"/>
                  </a:schemeClr>
                </a:solidFill>
                <a:ea typeface="Batang" panose="02030600000101010101" pitchFamily="18" charset="-127"/>
                <a:cs typeface="Arial" panose="020B0604020202020204" pitchFamily="34" charset="0"/>
              </a:rPr>
              <a:t>CRT/Aids</a:t>
            </a:r>
          </a:p>
          <a:p>
            <a:pPr algn="just">
              <a:lnSpc>
                <a:spcPct val="150000"/>
              </a:lnSpc>
            </a:pPr>
            <a:r>
              <a:rPr lang="pt-BR" sz="1200" dirty="0">
                <a:solidFill>
                  <a:schemeClr val="tx1">
                    <a:lumMod val="65000"/>
                    <a:lumOff val="35000"/>
                  </a:schemeClr>
                </a:solidFill>
                <a:ea typeface="Batang" panose="02030600000101010101" pitchFamily="18" charset="-127"/>
                <a:cs typeface="Arial" panose="020B0604020202020204" pitchFamily="34" charset="0"/>
              </a:rPr>
              <a:t>Cais Santa Rita</a:t>
            </a:r>
          </a:p>
          <a:p>
            <a:pPr algn="just">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ct val="1500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lnSpc>
                <a:spcPct val="150000"/>
              </a:lnSpc>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178156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semestral  de acordo com o planejado no Termo Aditivo 01/2025 e no Contrato de Gestão n° 024.00027041/2025-22, </a:t>
            </a:r>
            <a:r>
              <a:rPr lang="pt-BR" dirty="0">
                <a:solidFill>
                  <a:schemeClr val="tx1">
                    <a:lumMod val="75000"/>
                    <a:lumOff val="25000"/>
                  </a:schemeClr>
                </a:solidFill>
                <a:latin typeface="+mn-lt"/>
              </a:rPr>
              <a:t>que estimaram um volume para o Segundo Semestre de </a:t>
            </a:r>
            <a:r>
              <a:rPr lang="pt-BR" b="1" dirty="0">
                <a:solidFill>
                  <a:schemeClr val="tx1">
                    <a:lumMod val="75000"/>
                    <a:lumOff val="25000"/>
                  </a:schemeClr>
                </a:solidFill>
                <a:latin typeface="+mn-lt"/>
              </a:rPr>
              <a:t>12.030.115</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14,55%</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2025</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5108831" cy="253916"/>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julho a dezembro de 2025.</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5AA24B22-C7E2-887E-2230-543523097278}"/>
              </a:ext>
            </a:extLst>
          </p:cNvPr>
          <p:cNvPicPr>
            <a:picLocks noChangeAspect="1"/>
          </p:cNvPicPr>
          <p:nvPr/>
        </p:nvPicPr>
        <p:blipFill>
          <a:blip r:embed="rId5"/>
          <a:stretch>
            <a:fillRect/>
          </a:stretch>
        </p:blipFill>
        <p:spPr>
          <a:xfrm>
            <a:off x="3629157" y="2975459"/>
            <a:ext cx="4933665" cy="2504526"/>
          </a:xfrm>
          <a:prstGeom prst="rect">
            <a:avLst/>
          </a:prstGeom>
        </p:spPr>
      </p:pic>
    </p:spTree>
    <p:extLst>
      <p:ext uri="{BB962C8B-B14F-4D97-AF65-F5344CB8AC3E}">
        <p14:creationId xmlns:p14="http://schemas.microsoft.com/office/powerpoint/2010/main" val="83975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segundo semestre de 2025, onze (11) unidades de saúde estaduais aderiram à pesquisa de satisfação para usuários do CEAC Norte. Os serviços que aderiram à pesquisa SAU incluíram os seguintes Ambulatório: Mandaqui, Ames: Ame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segundo semestre de 2025 foram respondidas 30.181 pesquisas. Verificamos alto grau de satisfação dos usuários com os serviços prestados pelo CEAC Norte/AFIP em todas as dimensões avaliadas (Recepção, Coleta, Preparo, Higiene, Limpeza e Entrega de Resultados) com avaliações “Ótimo” ou “Bom” em 98,8%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3508</TotalTime>
  <Words>1968</Words>
  <Application>Microsoft Office PowerPoint</Application>
  <PresentationFormat>Widescreen</PresentationFormat>
  <Paragraphs>175</Paragraphs>
  <Slides>19</Slides>
  <Notes>4</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19</vt:i4>
      </vt:variant>
    </vt:vector>
  </HeadingPairs>
  <TitlesOfParts>
    <vt:vector size="29" baseType="lpstr">
      <vt:lpstr>Batang</vt:lpstr>
      <vt:lpstr>Arial</vt:lpstr>
      <vt:lpstr>Arial Unicode MS</vt:lpstr>
      <vt:lpstr>Calibri</vt:lpstr>
      <vt:lpstr>Calibri (Corpo)</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420</cp:revision>
  <cp:lastPrinted>2021-05-04T10:30:49Z</cp:lastPrinted>
  <dcterms:created xsi:type="dcterms:W3CDTF">2019-10-31T14:23:28Z</dcterms:created>
  <dcterms:modified xsi:type="dcterms:W3CDTF">2026-03-19T12:25:58Z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