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7549" autoAdjust="0"/>
  </p:normalViewPr>
  <p:slideViewPr>
    <p:cSldViewPr snapToGrid="0">
      <p:cViewPr>
        <p:scale>
          <a:sx n="90" d="100"/>
          <a:sy n="90" d="100"/>
        </p:scale>
        <p:origin x="-162"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t-BR" sz="1800" b="0" strike="noStrike" spc="-1">
                <a:solidFill>
                  <a:srgbClr val="000000"/>
                </a:solidFill>
                <a:latin typeface="Calibri"/>
              </a:rPr>
              <a:t>Clique para mover o slide</a:t>
            </a: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t-BR" sz="2000" b="0" strike="noStrike" spc="-1">
                <a:latin typeface="Arial"/>
              </a:rPr>
              <a:t>Clique para editar o formato de notas</a:t>
            </a: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t-BR" sz="1400" b="0" strike="noStrike" spc="-1">
                <a:latin typeface="Times New Roman"/>
              </a:rPr>
              <a:t>&lt;cabeçalho&gt;</a:t>
            </a:r>
          </a:p>
        </p:txBody>
      </p:sp>
      <p:sp>
        <p:nvSpPr>
          <p:cNvPr id="46"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r>
              <a:rPr lang="pt-BR" sz="1400" b="0" strike="noStrike" spc="-1">
                <a:latin typeface="Times New Roman"/>
              </a:rPr>
              <a:t>&lt;data/hora&gt;</a:t>
            </a:r>
          </a:p>
        </p:txBody>
      </p:sp>
      <p:sp>
        <p:nvSpPr>
          <p:cNvPr id="47"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pt-BR" sz="1400" b="0" strike="noStrike" spc="-1">
                <a:latin typeface="Times New Roman"/>
              </a:defRPr>
            </a:lvl1pPr>
          </a:lstStyle>
          <a:p>
            <a:r>
              <a:rPr lang="pt-BR" sz="1400" b="0" strike="noStrike" spc="-1">
                <a:latin typeface="Times New Roman"/>
              </a:rPr>
              <a:t>&lt;rodapé&gt;</a:t>
            </a:r>
          </a:p>
        </p:txBody>
      </p:sp>
      <p:sp>
        <p:nvSpPr>
          <p:cNvPr id="48"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pt-BR" sz="1400" b="0" strike="noStrike" spc="-1">
                <a:latin typeface="Times New Roman"/>
              </a:defRPr>
            </a:lvl1pPr>
          </a:lstStyle>
          <a:p>
            <a:pPr algn="r">
              <a:buNone/>
            </a:pPr>
            <a:fld id="{63C00D00-3722-49D1-8A42-61826A36E4EA}"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422275" y="1241425"/>
            <a:ext cx="5953125" cy="3349625"/>
          </a:xfrm>
          <a:prstGeom prst="rect">
            <a:avLst/>
          </a:prstGeom>
          <a:ln w="0">
            <a:noFill/>
          </a:ln>
        </p:spPr>
      </p:sp>
      <p:sp>
        <p:nvSpPr>
          <p:cNvPr id="19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3" name="PlaceHolder 3"/>
          <p:cNvSpPr>
            <a:spLocks noGrp="1"/>
          </p:cNvSpPr>
          <p:nvPr>
            <p:ph type="sldNum" idx="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89950DFF-D5D4-4036-BD79-3640895D5675}" type="slidenum">
              <a:rPr lang="pt-BR" sz="1200" b="0" strike="noStrike" spc="-1">
                <a:solidFill>
                  <a:srgbClr val="000000"/>
                </a:solidFill>
                <a:latin typeface="+mn-lt"/>
                <a:ea typeface="+mn-ea"/>
              </a:rPr>
              <a:t>1</a:t>
            </a:fld>
            <a:endParaRPr lang="pt-B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422275" y="1241425"/>
            <a:ext cx="5953125" cy="3349625"/>
          </a:xfrm>
          <a:prstGeom prst="rect">
            <a:avLst/>
          </a:prstGeom>
          <a:ln w="0">
            <a:noFill/>
          </a:ln>
        </p:spPr>
      </p:sp>
      <p:sp>
        <p:nvSpPr>
          <p:cNvPr id="219"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220" name="PlaceHolder 3"/>
          <p:cNvSpPr>
            <a:spLocks noGrp="1"/>
          </p:cNvSpPr>
          <p:nvPr>
            <p:ph type="sldNum" idx="16"/>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BD37C433-B2FE-438F-99E0-86A477F14C25}" type="slidenum">
              <a:rPr lang="pt-BR" sz="1200" b="0" strike="noStrike" spc="-1">
                <a:solidFill>
                  <a:srgbClr val="000000"/>
                </a:solidFill>
                <a:latin typeface="+mn-lt"/>
                <a:ea typeface="+mn-ea"/>
              </a:rPr>
              <a:t>12</a:t>
            </a:fld>
            <a:endParaRPr lang="pt-B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422275" y="1241425"/>
            <a:ext cx="5953125" cy="3349625"/>
          </a:xfrm>
          <a:prstGeom prst="rect">
            <a:avLst/>
          </a:prstGeom>
          <a:ln w="0">
            <a:noFill/>
          </a:ln>
        </p:spPr>
      </p:sp>
      <p:sp>
        <p:nvSpPr>
          <p:cNvPr id="22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3" name="PlaceHolder 3"/>
          <p:cNvSpPr>
            <a:spLocks noGrp="1"/>
          </p:cNvSpPr>
          <p:nvPr>
            <p:ph type="sldNum" idx="1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6918EA0E-984D-4126-A2CF-784D3260B2B6}" type="slidenum">
              <a:rPr lang="pt-BR" sz="1200" b="0" strike="noStrike" spc="-1">
                <a:latin typeface="Times New Roman"/>
              </a:rPr>
              <a:t>13</a:t>
            </a:fld>
            <a:endParaRPr lang="pt-B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422280" y="1241280"/>
            <a:ext cx="5952600" cy="3349440"/>
          </a:xfrm>
          <a:prstGeom prst="rect">
            <a:avLst/>
          </a:prstGeom>
          <a:ln w="0">
            <a:noFill/>
          </a:ln>
        </p:spPr>
      </p:sp>
      <p:sp>
        <p:nvSpPr>
          <p:cNvPr id="22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6" name="PlaceHolder 3"/>
          <p:cNvSpPr>
            <a:spLocks noGrp="1"/>
          </p:cNvSpPr>
          <p:nvPr>
            <p:ph type="sldNum" idx="1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1BAA77B6-5999-4F09-96E3-A0B3A8D08397}" type="slidenum">
              <a:rPr lang="pt-BR" sz="1200" b="0" strike="noStrike" spc="-1">
                <a:latin typeface="Times New Roman"/>
              </a:rPr>
              <a:t>14</a:t>
            </a:fld>
            <a:endParaRPr lang="pt-B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422275" y="1241425"/>
            <a:ext cx="5953125" cy="3349625"/>
          </a:xfrm>
          <a:prstGeom prst="rect">
            <a:avLst/>
          </a:prstGeom>
          <a:ln w="0">
            <a:noFill/>
          </a:ln>
        </p:spPr>
      </p:sp>
      <p:sp>
        <p:nvSpPr>
          <p:cNvPr id="19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6" name="PlaceHolder 3"/>
          <p:cNvSpPr>
            <a:spLocks noGrp="1"/>
          </p:cNvSpPr>
          <p:nvPr>
            <p:ph type="sldNum" idx="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9405F55D-5BA5-4F76-AFB0-9FDB8FE3C998}" type="slidenum">
              <a:rPr lang="pt-BR" sz="1200" b="0" strike="noStrike" spc="-1">
                <a:latin typeface="Times New Roman"/>
              </a:rPr>
              <a:t>2</a:t>
            </a:fld>
            <a:endParaRPr lang="pt-B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422275" y="1241425"/>
            <a:ext cx="5953125" cy="3349625"/>
          </a:xfrm>
          <a:prstGeom prst="rect">
            <a:avLst/>
          </a:prstGeom>
          <a:ln w="0">
            <a:noFill/>
          </a:ln>
        </p:spPr>
      </p:sp>
      <p:sp>
        <p:nvSpPr>
          <p:cNvPr id="198"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199" name="PlaceHolder 3"/>
          <p:cNvSpPr>
            <a:spLocks noGrp="1"/>
          </p:cNvSpPr>
          <p:nvPr>
            <p:ph type="sldNum" idx="9"/>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76CD663B-961E-4349-A8F9-702C7D28B204}" type="slidenum">
              <a:rPr lang="pt-BR" sz="1200" b="0" strike="noStrike" spc="-1">
                <a:latin typeface="Times New Roman"/>
              </a:rPr>
              <a:t>3</a:t>
            </a:fld>
            <a:endParaRPr lang="pt-B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422280" y="1241280"/>
            <a:ext cx="5952600" cy="3349440"/>
          </a:xfrm>
          <a:prstGeom prst="rect">
            <a:avLst/>
          </a:prstGeom>
          <a:ln w="0">
            <a:noFill/>
          </a:ln>
        </p:spPr>
      </p:sp>
      <p:sp>
        <p:nvSpPr>
          <p:cNvPr id="201"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2" name="PlaceHolder 3"/>
          <p:cNvSpPr>
            <a:spLocks noGrp="1"/>
          </p:cNvSpPr>
          <p:nvPr>
            <p:ph type="sldNum" idx="10"/>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D089E529-6EDB-4637-88BC-2A1F905D5910}" type="slidenum">
              <a:rPr lang="pt-BR" sz="1200" b="0" strike="noStrike" spc="-1">
                <a:latin typeface="Times New Roman"/>
              </a:rPr>
              <a:t>6</a:t>
            </a:fld>
            <a:endParaRPr lang="pt-B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422275" y="1241425"/>
            <a:ext cx="5953125" cy="3349625"/>
          </a:xfrm>
          <a:prstGeom prst="rect">
            <a:avLst/>
          </a:prstGeom>
          <a:ln w="0">
            <a:noFill/>
          </a:ln>
        </p:spPr>
      </p:sp>
      <p:sp>
        <p:nvSpPr>
          <p:cNvPr id="204"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5" name="PlaceHolder 3"/>
          <p:cNvSpPr>
            <a:spLocks noGrp="1"/>
          </p:cNvSpPr>
          <p:nvPr>
            <p:ph type="sldNum" idx="11"/>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E2F20575-F4E8-49AC-B42D-0E6105F6F1F9}" type="slidenum">
              <a:rPr lang="pt-BR" sz="1200" b="0" strike="noStrike" spc="-1">
                <a:latin typeface="Times New Roman"/>
              </a:rPr>
              <a:t>7</a:t>
            </a:fld>
            <a:endParaRPr lang="pt-B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422275" y="1241425"/>
            <a:ext cx="5953125" cy="3349625"/>
          </a:xfrm>
          <a:prstGeom prst="rect">
            <a:avLst/>
          </a:prstGeom>
          <a:ln w="0">
            <a:noFill/>
          </a:ln>
        </p:spPr>
      </p:sp>
      <p:sp>
        <p:nvSpPr>
          <p:cNvPr id="207"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8" name="PlaceHolder 3"/>
          <p:cNvSpPr>
            <a:spLocks noGrp="1"/>
          </p:cNvSpPr>
          <p:nvPr>
            <p:ph type="sldNum" idx="12"/>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847C12B-6D35-4E56-B90A-C9CE89D49AA3}" type="slidenum">
              <a:rPr lang="pt-BR" sz="1200" b="0" strike="noStrike" spc="-1">
                <a:solidFill>
                  <a:srgbClr val="000000"/>
                </a:solidFill>
                <a:latin typeface="+mn-lt"/>
                <a:ea typeface="+mn-ea"/>
              </a:rPr>
              <a:t>8</a:t>
            </a:fld>
            <a:endParaRPr lang="pt-B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422275" y="1241425"/>
            <a:ext cx="5953125" cy="3349625"/>
          </a:xfrm>
          <a:prstGeom prst="rect">
            <a:avLst/>
          </a:prstGeom>
          <a:ln w="0">
            <a:noFill/>
          </a:ln>
        </p:spPr>
      </p:sp>
      <p:sp>
        <p:nvSpPr>
          <p:cNvPr id="210"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1" name="PlaceHolder 3"/>
          <p:cNvSpPr>
            <a:spLocks noGrp="1"/>
          </p:cNvSpPr>
          <p:nvPr>
            <p:ph type="sldNum" idx="13"/>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2F2695D-A267-4DBF-91B2-7B3FA27786AD}" type="slidenum">
              <a:rPr lang="pt-BR" sz="1200" b="0" strike="noStrike" spc="-1">
                <a:solidFill>
                  <a:srgbClr val="000000"/>
                </a:solidFill>
                <a:latin typeface="+mn-lt"/>
                <a:ea typeface="+mn-ea"/>
              </a:rPr>
              <a:t>9</a:t>
            </a:fld>
            <a:endParaRPr lang="pt-B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422275" y="1241425"/>
            <a:ext cx="5953125" cy="3349625"/>
          </a:xfrm>
          <a:prstGeom prst="rect">
            <a:avLst/>
          </a:prstGeom>
          <a:ln w="0">
            <a:noFill/>
          </a:ln>
        </p:spPr>
      </p:sp>
      <p:sp>
        <p:nvSpPr>
          <p:cNvPr id="213"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4" name="PlaceHolder 3"/>
          <p:cNvSpPr>
            <a:spLocks noGrp="1"/>
          </p:cNvSpPr>
          <p:nvPr>
            <p:ph type="sldNum" idx="14"/>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02595806-3A25-4760-969A-E3412DEE096F}" type="slidenum">
              <a:rPr lang="pt-BR" sz="1200" b="0" strike="noStrike" spc="-1">
                <a:latin typeface="Times New Roman"/>
              </a:rPr>
              <a:t>10</a:t>
            </a:fld>
            <a:endParaRPr lang="pt-B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422275" y="1241425"/>
            <a:ext cx="5953125" cy="3349625"/>
          </a:xfrm>
          <a:prstGeom prst="rect">
            <a:avLst/>
          </a:prstGeom>
          <a:ln w="0">
            <a:noFill/>
          </a:ln>
        </p:spPr>
      </p:sp>
      <p:sp>
        <p:nvSpPr>
          <p:cNvPr id="216"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7" name="PlaceHolder 3"/>
          <p:cNvSpPr>
            <a:spLocks noGrp="1"/>
          </p:cNvSpPr>
          <p:nvPr>
            <p:ph type="sldNum" idx="15"/>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53B20848-E204-45B6-83D6-8E534BCCE451}" type="slidenum">
              <a:rPr lang="pt-BR" sz="1200" b="0" strike="noStrike" spc="-1">
                <a:latin typeface="Times New Roman"/>
              </a:rPr>
              <a:t>11</a:t>
            </a:fld>
            <a:endParaRPr lang="pt-B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4D0149B-C864-48F9-B6C0-89CFDB52B4DA}"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2DA5AD8-C886-434C-9A53-4972C35AFC56}"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D9B0B25-9538-4367-8D15-66AB9CE3372F}"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FC74665-2F88-476E-831C-384155ABC299}"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C4CB524-C6FA-4541-BE4F-9E71FF2E2103}"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2A2EAE4-DC96-4FF2-BDC2-7FB051FB1967}"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387F511-C01C-4618-BDE0-70CBEEBAC224}"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4CDDD44-A667-4687-9440-9022A35A6984}"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912BC94-37E0-4969-89B4-82F11FACD586}"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BF94096-313D-4A19-8A7F-FD0B0DD14678}"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D6FABE7-72D4-4BDC-AB02-DC535D75C7FC}"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C0F135E-9F85-430E-9343-0E2B8D3AF02D}"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m 7"/>
          <p:cNvPicPr/>
          <p:nvPr/>
        </p:nvPicPr>
        <p:blipFill>
          <a:blip r:embed="rId14"/>
          <a:stretch/>
        </p:blipFill>
        <p:spPr>
          <a:xfrm>
            <a:off x="148320" y="6248880"/>
            <a:ext cx="1324440" cy="458640"/>
          </a:xfrm>
          <a:prstGeom prst="rect">
            <a:avLst/>
          </a:prstGeom>
          <a:ln w="0">
            <a:noFill/>
          </a:ln>
        </p:spPr>
      </p:pic>
      <p:pic>
        <p:nvPicPr>
          <p:cNvPr id="8" name="Imagem 2"/>
          <p:cNvPicPr/>
          <p:nvPr/>
        </p:nvPicPr>
        <p:blipFill>
          <a:blip r:embed="rId15"/>
          <a:stretch/>
        </p:blipFill>
        <p:spPr>
          <a:xfrm>
            <a:off x="10824840" y="6441840"/>
            <a:ext cx="1109160" cy="291600"/>
          </a:xfrm>
          <a:prstGeom prst="rect">
            <a:avLst/>
          </a:prstGeom>
          <a:ln w="0">
            <a:noFill/>
          </a:ln>
        </p:spPr>
      </p:pic>
      <p:sp>
        <p:nvSpPr>
          <p:cNvPr id="2"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pt-BR" sz="6000" b="1" strike="noStrike" spc="-1">
                <a:solidFill>
                  <a:srgbClr val="C21725"/>
                </a:solidFill>
                <a:latin typeface="Calibri (Títulos)"/>
              </a:rPr>
              <a:t>Clique para editar o título Mestre</a:t>
            </a:r>
            <a:endParaRPr lang="pt-BR" sz="6000" b="0" strike="noStrike" spc="-1">
              <a:solidFill>
                <a:srgbClr val="000000"/>
              </a:solidFill>
              <a:latin typeface="Calibri"/>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pt-BR" sz="1200" b="0" strike="noStrike" spc="-1">
                <a:solidFill>
                  <a:srgbClr val="8B8B8B"/>
                </a:solidFill>
                <a:latin typeface="Calibri"/>
              </a:defRPr>
            </a:lvl1pPr>
          </a:lstStyle>
          <a:p>
            <a:pPr>
              <a:lnSpc>
                <a:spcPct val="100000"/>
              </a:lnSpc>
              <a:buNone/>
            </a:pPr>
            <a:r>
              <a:rPr lang="pt-BR" sz="1200" b="0" strike="noStrike" spc="-1">
                <a:solidFill>
                  <a:srgbClr val="8B8B8B"/>
                </a:solidFill>
                <a:latin typeface="Calibri"/>
              </a:rPr>
              <a:t>&lt;data/hora&gt;</a:t>
            </a:r>
            <a:endParaRPr lang="pt-BR" sz="1200" b="0" strike="noStrike" spc="-1">
              <a:latin typeface="Times New Roman"/>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pt-BR" sz="1200" b="0" strike="noStrike" spc="-1">
                <a:solidFill>
                  <a:srgbClr val="8B8B8B"/>
                </a:solidFill>
                <a:latin typeface="Calibri"/>
              </a:defRPr>
            </a:lvl1pPr>
          </a:lstStyle>
          <a:p>
            <a:pPr algn="r">
              <a:lnSpc>
                <a:spcPct val="100000"/>
              </a:lnSpc>
              <a:buNone/>
            </a:pPr>
            <a:fld id="{9305C3D2-E4E3-4595-87E8-F5002AA5A1CC}" type="slidenum">
              <a:rPr lang="pt-BR" sz="1200" b="0" strike="noStrike" spc="-1">
                <a:solidFill>
                  <a:srgbClr val="8B8B8B"/>
                </a:solidFill>
                <a:latin typeface="Calibri"/>
              </a:rPr>
              <a:t>‹nº›</a:t>
            </a:fld>
            <a:endParaRPr lang="pt-BR" sz="1200" b="0" strike="noStrike" spc="-1">
              <a:latin typeface="Times New Roman"/>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t-BR" sz="2400" b="0" strike="noStrike" spc="-1">
                <a:solidFill>
                  <a:srgbClr val="595959"/>
                </a:solidFill>
                <a:latin typeface="Calibri Light"/>
              </a:rPr>
              <a:t>Clique para editar o formato do texto da estrutura de tópicos</a:t>
            </a:r>
          </a:p>
          <a:p>
            <a:pPr marL="864000" lvl="1" indent="-324000">
              <a:lnSpc>
                <a:spcPct val="90000"/>
              </a:lnSpc>
              <a:spcBef>
                <a:spcPts val="1134"/>
              </a:spcBef>
              <a:buClr>
                <a:srgbClr val="000000"/>
              </a:buClr>
              <a:buSzPct val="75000"/>
              <a:buFont typeface="Symbol" charset="2"/>
              <a:buChar char=""/>
            </a:pPr>
            <a:r>
              <a:rPr lang="pt-BR" sz="1800" b="0" strike="noStrike" spc="-1">
                <a:solidFill>
                  <a:srgbClr val="595959"/>
                </a:solidFill>
                <a:latin typeface="Calibri Light"/>
              </a:rPr>
              <a:t>2.º nível da estrutura de tópicos</a:t>
            </a:r>
          </a:p>
          <a:p>
            <a:pPr marL="1296000" lvl="2" indent="-288000">
              <a:lnSpc>
                <a:spcPct val="90000"/>
              </a:lnSpc>
              <a:spcBef>
                <a:spcPts val="850"/>
              </a:spcBef>
              <a:buClr>
                <a:srgbClr val="000000"/>
              </a:buClr>
              <a:buSzPct val="45000"/>
              <a:buFont typeface="Wingdings" charset="2"/>
              <a:buChar char=""/>
            </a:pPr>
            <a:r>
              <a:rPr lang="pt-BR" sz="1600" b="0" strike="noStrike" spc="-1">
                <a:solidFill>
                  <a:srgbClr val="595959"/>
                </a:solidFill>
                <a:latin typeface="Calibri Light"/>
              </a:rPr>
              <a:t>3.º nível da estrutura de tópicos</a:t>
            </a:r>
          </a:p>
          <a:p>
            <a:pPr marL="1728000" lvl="3" indent="-216000">
              <a:lnSpc>
                <a:spcPct val="90000"/>
              </a:lnSpc>
              <a:spcBef>
                <a:spcPts val="567"/>
              </a:spcBef>
              <a:buClr>
                <a:srgbClr val="000000"/>
              </a:buClr>
              <a:buSzPct val="75000"/>
              <a:buFont typeface="Symbol" charset="2"/>
              <a:buChar char=""/>
            </a:pPr>
            <a:r>
              <a:rPr lang="pt-BR" sz="1600" b="0" strike="noStrike" spc="-1">
                <a:solidFill>
                  <a:srgbClr val="595959"/>
                </a:solidFill>
                <a:latin typeface="Calibri Light"/>
              </a:rPr>
              <a:t>4.º nível da estrutura de tópicos</a:t>
            </a:r>
          </a:p>
          <a:p>
            <a:pPr marL="2160000" lvl="4"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5.º nível da estrutura de tópicos</a:t>
            </a:r>
          </a:p>
          <a:p>
            <a:pPr marL="2592000" lvl="5"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6.º nível da estrutura de tópicos</a:t>
            </a:r>
          </a:p>
          <a:p>
            <a:pPr marL="3024000" lvl="6"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m 12"/>
          <p:cNvPicPr/>
          <p:nvPr/>
        </p:nvPicPr>
        <p:blipFill>
          <a:blip r:embed="rId3"/>
          <a:srcRect t="7207" r="4774" b="15251"/>
          <a:stretch/>
        </p:blipFill>
        <p:spPr>
          <a:xfrm>
            <a:off x="832680" y="1505520"/>
            <a:ext cx="7187760" cy="3795840"/>
          </a:xfrm>
          <a:prstGeom prst="rect">
            <a:avLst/>
          </a:prstGeom>
          <a:ln w="0">
            <a:noFill/>
          </a:ln>
        </p:spPr>
      </p:pic>
      <p:sp>
        <p:nvSpPr>
          <p:cNvPr id="50" name="Retângulo 4"/>
          <p:cNvSpPr/>
          <p:nvPr/>
        </p:nvSpPr>
        <p:spPr>
          <a:xfrm flipV="1">
            <a:off x="7609200" y="216270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1" name="Título 1"/>
          <p:cNvSpPr/>
          <p:nvPr/>
        </p:nvSpPr>
        <p:spPr>
          <a:xfrm>
            <a:off x="7919280" y="2318040"/>
            <a:ext cx="4146480" cy="2137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3000" b="1" strike="noStrike" spc="-1" dirty="0">
                <a:solidFill>
                  <a:srgbClr val="FFFFFF"/>
                </a:solidFill>
                <a:latin typeface="Calibri Light"/>
              </a:rPr>
              <a:t>RELATÓRIO DE EXECUÇÃO DO CONTRATO DE GESTÃO </a:t>
            </a:r>
            <a:r>
              <a:rPr lang="pt-BR" sz="3000" b="1" spc="-1" dirty="0">
                <a:solidFill>
                  <a:srgbClr val="FFFFFF"/>
                </a:solidFill>
                <a:latin typeface="Calibri Light"/>
              </a:rPr>
              <a:t>QUARTO </a:t>
            </a:r>
            <a:r>
              <a:rPr lang="pt-BR" sz="3000" b="1" strike="noStrike" spc="-1" dirty="0">
                <a:solidFill>
                  <a:srgbClr val="FFFFFF"/>
                </a:solidFill>
                <a:latin typeface="Calibri Light"/>
              </a:rPr>
              <a:t>TRIMESTRE 2024</a:t>
            </a:r>
            <a:endParaRPr lang="pt-BR" sz="3000" b="0" strike="noStrike" spc="-1" dirty="0">
              <a:latin typeface="Arial"/>
            </a:endParaRPr>
          </a:p>
        </p:txBody>
      </p:sp>
      <p:sp>
        <p:nvSpPr>
          <p:cNvPr id="52"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3"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54" name="Imagem 2"/>
          <p:cNvPicPr/>
          <p:nvPr/>
        </p:nvPicPr>
        <p:blipFill>
          <a:blip r:embed="rId4"/>
          <a:stretch/>
        </p:blipFill>
        <p:spPr>
          <a:xfrm>
            <a:off x="10824840" y="6441840"/>
            <a:ext cx="1109160" cy="291600"/>
          </a:xfrm>
          <a:prstGeom prst="rect">
            <a:avLst/>
          </a:prstGeom>
          <a:ln w="0">
            <a:noFill/>
          </a:ln>
        </p:spPr>
      </p:pic>
      <p:sp>
        <p:nvSpPr>
          <p:cNvPr id="55" name="Retângulo 4"/>
          <p:cNvSpPr/>
          <p:nvPr/>
        </p:nvSpPr>
        <p:spPr>
          <a:xfrm>
            <a:off x="7651440" y="4424040"/>
            <a:ext cx="4582800" cy="18466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buNone/>
            </a:pPr>
            <a:r>
              <a:rPr lang="pt-BR" sz="600" b="1" i="1" strike="noStrike" spc="-1" dirty="0">
                <a:solidFill>
                  <a:srgbClr val="FFFFFF"/>
                </a:solidFill>
                <a:latin typeface="Arial"/>
                <a:ea typeface="Arial Unicode MS"/>
              </a:rPr>
              <a:t> RELATÓRIO DE EXECUÇÃO DO CONTRATO DE GESTÃO </a:t>
            </a:r>
            <a:r>
              <a:rPr lang="pt-BR" sz="600" b="1" i="1" strike="noStrike" spc="-1" dirty="0">
                <a:solidFill>
                  <a:srgbClr val="FFFFFF"/>
                </a:solidFill>
                <a:latin typeface="Arial"/>
                <a:ea typeface="바탕"/>
              </a:rPr>
              <a:t>n° </a:t>
            </a:r>
            <a:r>
              <a:rPr lang="pt-BR" altLang="ko-KR" sz="600" b="1" i="1" spc="-1" dirty="0">
                <a:solidFill>
                  <a:srgbClr val="FFFFFF"/>
                </a:solidFill>
                <a:latin typeface="Arial"/>
              </a:rPr>
              <a:t>71849/2022</a:t>
            </a:r>
            <a:r>
              <a:rPr lang="pt-BR" sz="600" b="1" i="1" spc="-1" dirty="0">
                <a:solidFill>
                  <a:srgbClr val="FFFFFF"/>
                </a:solidFill>
                <a:latin typeface="Arial"/>
              </a:rPr>
              <a:t> CEAC </a:t>
            </a:r>
            <a:r>
              <a:rPr lang="pt-BR" sz="600" b="1" i="1" strike="noStrike" spc="-1" dirty="0">
                <a:solidFill>
                  <a:srgbClr val="FFFFFF"/>
                </a:solidFill>
                <a:latin typeface="Arial"/>
                <a:ea typeface="Arial Unicode MS"/>
              </a:rPr>
              <a:t>Sul – 4</a:t>
            </a:r>
            <a:r>
              <a:rPr lang="pt-BR" sz="600" b="1" i="1" spc="-1" dirty="0">
                <a:solidFill>
                  <a:srgbClr val="FFFFFF"/>
                </a:solidFill>
                <a:latin typeface="Arial"/>
                <a:ea typeface="Arial Unicode MS"/>
              </a:rPr>
              <a:t>º</a:t>
            </a:r>
            <a:r>
              <a:rPr lang="pt-BR" sz="600" b="1" i="1" strike="noStrike" spc="-1" dirty="0">
                <a:solidFill>
                  <a:srgbClr val="FFFFFF"/>
                </a:solidFill>
                <a:latin typeface="Arial"/>
                <a:ea typeface="Arial Unicode MS"/>
              </a:rPr>
              <a:t> Trimestre de 2024</a:t>
            </a:r>
            <a:endParaRPr lang="pt-BR" sz="600" b="0" strike="noStrike" spc="-1" dirty="0">
              <a:latin typeface="Arial"/>
            </a:endParaRPr>
          </a:p>
        </p:txBody>
      </p:sp>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ângulo 1"/>
          <p:cNvSpPr/>
          <p:nvPr/>
        </p:nvSpPr>
        <p:spPr>
          <a:xfrm>
            <a:off x="440050" y="1353960"/>
            <a:ext cx="11311901" cy="646331"/>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gn="just"/>
            <a:r>
              <a:rPr lang="pt-BR" altLang="pt-BR" dirty="0">
                <a:latin typeface="+mn-lt"/>
                <a:ea typeface="Arial Unicode MS" panose="020B0604020202020204" pitchFamily="34" charset="-128"/>
                <a:cs typeface="Arial Unicode MS" panose="020B0604020202020204" pitchFamily="34" charset="-128"/>
              </a:rPr>
              <a:t>A tabela 3 representa o indicador de exames liberados no </a:t>
            </a:r>
            <a:r>
              <a:rPr lang="pt-BR" altLang="pt-BR" dirty="0">
                <a:ea typeface="Arial Unicode MS" panose="020B0604020202020204" pitchFamily="34" charset="-128"/>
                <a:cs typeface="Arial Unicode MS" panose="020B0604020202020204" pitchFamily="34" charset="-128"/>
              </a:rPr>
              <a:t>4</a:t>
            </a:r>
            <a:r>
              <a:rPr lang="pt-BR" altLang="pt-BR" dirty="0">
                <a:latin typeface="+mn-lt"/>
                <a:ea typeface="Arial Unicode MS" panose="020B0604020202020204" pitchFamily="34" charset="-128"/>
                <a:cs typeface="Arial Unicode MS" panose="020B0604020202020204" pitchFamily="34" charset="-128"/>
              </a:rPr>
              <a:t>º Trimestre, conforme intervalo de tempo definido em Contrato de Gestão e suas porcentagens, divididas de acordo com o perfil de exames.</a:t>
            </a:r>
          </a:p>
        </p:txBody>
      </p:sp>
      <p:sp>
        <p:nvSpPr>
          <p:cNvPr id="155" name="Título 1"/>
          <p:cNvSpPr/>
          <p:nvPr/>
        </p:nvSpPr>
        <p:spPr>
          <a:xfrm>
            <a:off x="430920" y="428400"/>
            <a:ext cx="57754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Tempo de Atendimento Total (TAT) por unidade</a:t>
            </a:r>
            <a:endParaRPr lang="pt-BR" sz="3200" b="0" strike="noStrike" spc="-1">
              <a:latin typeface="Arial"/>
            </a:endParaRPr>
          </a:p>
        </p:txBody>
      </p:sp>
      <p:sp>
        <p:nvSpPr>
          <p:cNvPr id="156" name="Retângulo 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57" name="Retângulo 8"/>
          <p:cNvSpPr/>
          <p:nvPr/>
        </p:nvSpPr>
        <p:spPr>
          <a:xfrm>
            <a:off x="3996490" y="5257551"/>
            <a:ext cx="4199021" cy="2769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900" b="0" i="1" strike="noStrike" spc="-1" dirty="0">
                <a:solidFill>
                  <a:srgbClr val="000000"/>
                </a:solidFill>
                <a:latin typeface="Arial"/>
                <a:ea typeface="Arial Unicode MS"/>
              </a:rPr>
              <a:t>Fonte: Associação Fundo de Incentivo à Pesquisa – AFIP Sistema  AR  ® 2024</a:t>
            </a:r>
            <a:endParaRPr lang="pt-BR" sz="900" b="0" strike="noStrike" spc="-1" dirty="0">
              <a:latin typeface="Arial"/>
            </a:endParaRPr>
          </a:p>
        </p:txBody>
      </p:sp>
      <p:sp>
        <p:nvSpPr>
          <p:cNvPr id="158" name="CaixaDeTexto 12"/>
          <p:cNvSpPr/>
          <p:nvPr/>
        </p:nvSpPr>
        <p:spPr>
          <a:xfrm rot="10800000" flipV="1">
            <a:off x="2212079" y="2383252"/>
            <a:ext cx="7335193" cy="2293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pt-BR" sz="900" b="0" i="1" strike="noStrike" spc="-1" dirty="0">
                <a:solidFill>
                  <a:srgbClr val="000000"/>
                </a:solidFill>
                <a:latin typeface="Arial"/>
                <a:ea typeface="Arial Unicode MS"/>
              </a:rPr>
              <a:t>           Tabela 3 - Indicador de Atendimento ao Prazo de Execução - 2024</a:t>
            </a:r>
            <a:endParaRPr lang="pt-BR" sz="900" b="0" strike="noStrike" spc="-1" dirty="0">
              <a:latin typeface="Arial"/>
            </a:endParaRPr>
          </a:p>
        </p:txBody>
      </p:sp>
      <p:pic>
        <p:nvPicPr>
          <p:cNvPr id="5" name="Imagem 4">
            <a:extLst>
              <a:ext uri="{FF2B5EF4-FFF2-40B4-BE49-F238E27FC236}">
                <a16:creationId xmlns:a16="http://schemas.microsoft.com/office/drawing/2014/main" id="{07A4D63E-5C05-816A-7016-EA0D17908239}"/>
              </a:ext>
            </a:extLst>
          </p:cNvPr>
          <p:cNvPicPr>
            <a:picLocks noChangeAspect="1"/>
          </p:cNvPicPr>
          <p:nvPr/>
        </p:nvPicPr>
        <p:blipFill>
          <a:blip r:embed="rId3"/>
          <a:stretch>
            <a:fillRect/>
          </a:stretch>
        </p:blipFill>
        <p:spPr>
          <a:xfrm>
            <a:off x="1934437" y="2735220"/>
            <a:ext cx="8543925" cy="243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Rectangle 10"/>
          <p:cNvSpPr/>
          <p:nvPr/>
        </p:nvSpPr>
        <p:spPr>
          <a:xfrm>
            <a:off x="0" y="0"/>
            <a:ext cx="2013120" cy="68576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1" name="Título 1"/>
          <p:cNvSpPr/>
          <p:nvPr/>
        </p:nvSpPr>
        <p:spPr>
          <a:xfrm>
            <a:off x="641880" y="2344320"/>
            <a:ext cx="2742840" cy="2742840"/>
          </a:xfrm>
          <a:prstGeom prst="ellipse">
            <a:avLst/>
          </a:prstGeom>
          <a:solidFill>
            <a:srgbClr val="262626"/>
          </a:solidFill>
          <a:ln w="174625">
            <a:solidFill>
              <a:srgbClr val="262626"/>
            </a:solidFill>
            <a:round/>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2800" b="1" strike="noStrike" spc="-1">
                <a:solidFill>
                  <a:srgbClr val="FFFFFF"/>
                </a:solidFill>
                <a:latin typeface="Calibri"/>
              </a:rPr>
              <a:t>Recursos Financeiros</a:t>
            </a:r>
            <a:endParaRPr lang="pt-BR" sz="2800" b="0" strike="noStrike" spc="-1">
              <a:latin typeface="Arial"/>
            </a:endParaRPr>
          </a:p>
        </p:txBody>
      </p:sp>
      <p:sp>
        <p:nvSpPr>
          <p:cNvPr id="162" name="Retângulo 1"/>
          <p:cNvSpPr/>
          <p:nvPr/>
        </p:nvSpPr>
        <p:spPr>
          <a:xfrm>
            <a:off x="4038480" y="1282680"/>
            <a:ext cx="699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p:txBody>
      </p:sp>
      <p:sp>
        <p:nvSpPr>
          <p:cNvPr id="163" name="Retângulo 2"/>
          <p:cNvSpPr/>
          <p:nvPr/>
        </p:nvSpPr>
        <p:spPr>
          <a:xfrm>
            <a:off x="6199580" y="5011270"/>
            <a:ext cx="3353495"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pic>
        <p:nvPicPr>
          <p:cNvPr id="164" name="Imagem 9"/>
          <p:cNvPicPr/>
          <p:nvPr/>
        </p:nvPicPr>
        <p:blipFill>
          <a:blip r:embed="rId3"/>
          <a:stretch/>
        </p:blipFill>
        <p:spPr>
          <a:xfrm>
            <a:off x="240120" y="6317640"/>
            <a:ext cx="1163160" cy="328680"/>
          </a:xfrm>
          <a:prstGeom prst="rect">
            <a:avLst/>
          </a:prstGeom>
          <a:ln w="0">
            <a:noFill/>
          </a:ln>
        </p:spPr>
      </p:pic>
      <p:sp>
        <p:nvSpPr>
          <p:cNvPr id="165" name="Retângulo 2"/>
          <p:cNvSpPr/>
          <p:nvPr/>
        </p:nvSpPr>
        <p:spPr>
          <a:xfrm>
            <a:off x="3594200" y="533516"/>
            <a:ext cx="8163720" cy="2308324"/>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endParaRPr lang="pt-BR" sz="1800" b="0" strike="noStrike" spc="-1" dirty="0">
              <a:latin typeface="Arial"/>
            </a:endParaRPr>
          </a:p>
          <a:p>
            <a:pPr algn="just">
              <a:lnSpc>
                <a:spcPct val="100000"/>
              </a:lnSpc>
              <a:buNone/>
            </a:pPr>
            <a:r>
              <a:rPr lang="pt-BR" sz="1800" b="0" strike="noStrike" spc="-1" dirty="0">
                <a:solidFill>
                  <a:srgbClr val="000000"/>
                </a:solidFill>
                <a:latin typeface="Calibri" panose="020F0502020204030204" pitchFamily="34" charset="0"/>
                <a:cs typeface="Calibri" panose="020F0502020204030204" pitchFamily="34" charset="0"/>
              </a:rPr>
              <a:t>A estimativa financeira prevista no Contrato de Gestão </a:t>
            </a:r>
            <a:r>
              <a:rPr lang="pt-BR" altLang="ko-KR" sz="1800" dirty="0">
                <a:solidFill>
                  <a:schemeClr val="tx1">
                    <a:lumMod val="75000"/>
                    <a:lumOff val="25000"/>
                  </a:schemeClr>
                </a:solidFill>
                <a:latin typeface="Calibri" panose="020F0502020204030204" pitchFamily="34" charset="0"/>
                <a:cs typeface="Calibri" panose="020F0502020204030204" pitchFamily="34" charset="0"/>
              </a:rPr>
              <a:t>n°71849/2022</a:t>
            </a:r>
            <a:r>
              <a:rPr lang="pt-BR" sz="1800" b="0" strike="noStrike" spc="-1" dirty="0">
                <a:solidFill>
                  <a:srgbClr val="000000"/>
                </a:solidFill>
                <a:latin typeface="Calibri" panose="020F0502020204030204" pitchFamily="34" charset="0"/>
                <a:cs typeface="Calibri" panose="020F0502020204030204" pitchFamily="34" charset="0"/>
              </a:rPr>
              <a:t>,</a:t>
            </a:r>
            <a:r>
              <a:rPr lang="pt-BR" spc="-1" dirty="0">
                <a:solidFill>
                  <a:srgbClr val="000000"/>
                </a:solidFill>
                <a:latin typeface="Calibri" panose="020F0502020204030204" pitchFamily="34" charset="0"/>
                <a:ea typeface="맑은 고딕"/>
                <a:cs typeface="Calibri" panose="020F0502020204030204" pitchFamily="34" charset="0"/>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para o Quarto Trimestre de 2024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R$14.505.360,00.</a:t>
            </a: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r>
              <a:rPr lang="pt-BR" sz="1800" b="0" strike="noStrike" spc="-1" dirty="0">
                <a:solidFill>
                  <a:srgbClr val="000000"/>
                </a:solidFill>
                <a:latin typeface="Calibri" panose="020F0502020204030204" pitchFamily="34" charset="0"/>
                <a:ea typeface="맑은 고딕"/>
                <a:cs typeface="Calibri" panose="020F0502020204030204" pitchFamily="34" charset="0"/>
              </a:rPr>
              <a:t>A Tabela 4 apresenta a relação de repasses mensais efetuados pela SES/SP para a AFIP-OSS durante os meses de outubro a dezembro de 2024. O valor repassado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R$14.125.370,24</a:t>
            </a:r>
            <a:r>
              <a:rPr lang="pt-BR" sz="1800" b="0" strike="noStrike" spc="-1" dirty="0">
                <a:solidFill>
                  <a:srgbClr val="000000"/>
                </a:solidFill>
                <a:latin typeface="Calibri" panose="020F0502020204030204" pitchFamily="34" charset="0"/>
                <a:ea typeface="맑은 고딕"/>
                <a:cs typeface="Calibri" panose="020F0502020204030204" pitchFamily="34" charset="0"/>
              </a:rPr>
              <a:t> o repasse para o contrato de gestão para o 4</a:t>
            </a:r>
            <a:r>
              <a:rPr lang="en-US" sz="1800" b="0" strike="noStrike" spc="-1" dirty="0">
                <a:solidFill>
                  <a:srgbClr val="000000"/>
                </a:solidFill>
                <a:latin typeface="Calibri" panose="020F0502020204030204" pitchFamily="34" charset="0"/>
                <a:ea typeface="맑은 고딕"/>
                <a:cs typeface="Calibri" panose="020F0502020204030204" pitchFamily="34" charset="0"/>
              </a:rPr>
              <a:t>°</a:t>
            </a:r>
            <a:r>
              <a:rPr lang="pt-BR" sz="1800" b="0" strike="noStrike" spc="-1" dirty="0">
                <a:solidFill>
                  <a:srgbClr val="000000"/>
                </a:solidFill>
                <a:latin typeface="Calibri" panose="020F0502020204030204" pitchFamily="34" charset="0"/>
                <a:ea typeface="맑은 고딕"/>
                <a:cs typeface="Calibri" panose="020F0502020204030204" pitchFamily="34" charset="0"/>
              </a:rPr>
              <a:t>Trimestre foi </a:t>
            </a:r>
            <a:r>
              <a:rPr lang="pt-BR" sz="1800" b="1" strike="noStrike" spc="-1" dirty="0">
                <a:solidFill>
                  <a:srgbClr val="000000"/>
                </a:solidFill>
                <a:latin typeface="Calibri" panose="020F0502020204030204" pitchFamily="34" charset="0"/>
                <a:ea typeface="맑은 고딕"/>
                <a:cs typeface="Calibri" panose="020F0502020204030204" pitchFamily="34" charset="0"/>
              </a:rPr>
              <a:t>-2,62%</a:t>
            </a:r>
            <a:r>
              <a:rPr lang="pt-BR" sz="1800" b="0" strike="noStrike" spc="-1" dirty="0">
                <a:solidFill>
                  <a:srgbClr val="000000"/>
                </a:solidFill>
                <a:latin typeface="Calibri" panose="020F0502020204030204" pitchFamily="34" charset="0"/>
                <a:ea typeface="맑은 고딕"/>
                <a:cs typeface="Calibri" panose="020F0502020204030204" pitchFamily="34" charset="0"/>
              </a:rPr>
              <a:t> menor que o estimado.</a:t>
            </a:r>
            <a:endParaRPr lang="pt-BR" sz="1800" b="0" strike="noStrike" spc="-1" dirty="0">
              <a:latin typeface="Calibri" panose="020F0502020204030204" pitchFamily="34" charset="0"/>
              <a:cs typeface="Calibri" panose="020F0502020204030204" pitchFamily="34" charset="0"/>
            </a:endParaRPr>
          </a:p>
        </p:txBody>
      </p:sp>
      <p:pic>
        <p:nvPicPr>
          <p:cNvPr id="166" name="Imagem 6"/>
          <p:cNvPicPr/>
          <p:nvPr/>
        </p:nvPicPr>
        <p:blipFill>
          <a:blip r:embed="rId4"/>
          <a:stretch/>
        </p:blipFill>
        <p:spPr>
          <a:xfrm>
            <a:off x="6199580" y="2841840"/>
            <a:ext cx="2997583" cy="311031"/>
          </a:xfrm>
          <a:prstGeom prst="rect">
            <a:avLst/>
          </a:prstGeom>
          <a:ln w="0">
            <a:noFill/>
          </a:ln>
        </p:spPr>
      </p:pic>
      <p:pic>
        <p:nvPicPr>
          <p:cNvPr id="2" name="Imagem 1">
            <a:extLst>
              <a:ext uri="{FF2B5EF4-FFF2-40B4-BE49-F238E27FC236}">
                <a16:creationId xmlns:a16="http://schemas.microsoft.com/office/drawing/2014/main" id="{E2941529-AEBD-7FD3-4621-53CF72748BB9}"/>
              </a:ext>
            </a:extLst>
          </p:cNvPr>
          <p:cNvPicPr>
            <a:picLocks noChangeAspect="1"/>
          </p:cNvPicPr>
          <p:nvPr/>
        </p:nvPicPr>
        <p:blipFill>
          <a:blip r:embed="rId5"/>
          <a:stretch>
            <a:fillRect/>
          </a:stretch>
        </p:blipFill>
        <p:spPr>
          <a:xfrm>
            <a:off x="4932645" y="3230767"/>
            <a:ext cx="5887363" cy="15707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tângulo 3"/>
          <p:cNvSpPr/>
          <p:nvPr/>
        </p:nvSpPr>
        <p:spPr>
          <a:xfrm>
            <a:off x="7973" y="8671"/>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9" name="Retângulo 4"/>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dirty="0" err="1">
                <a:solidFill>
                  <a:srgbClr val="FFFFFF"/>
                </a:solidFill>
                <a:latin typeface="Calibri Light"/>
              </a:rPr>
              <a:t>Prestação</a:t>
            </a:r>
            <a:r>
              <a:rPr lang="en-US" sz="2600" b="1" strike="noStrike" spc="-1" dirty="0">
                <a:solidFill>
                  <a:srgbClr val="FFFFFF"/>
                </a:solidFill>
                <a:latin typeface="Calibri Light"/>
              </a:rPr>
              <a:t> de Contas</a:t>
            </a:r>
            <a:endParaRPr lang="pt-BR" sz="2600" b="0" strike="noStrike" spc="-1" dirty="0">
              <a:latin typeface="Arial"/>
            </a:endParaRPr>
          </a:p>
          <a:p>
            <a:pPr algn="ctr">
              <a:lnSpc>
                <a:spcPct val="100000"/>
              </a:lnSpc>
              <a:spcAft>
                <a:spcPts val="601"/>
              </a:spcAft>
              <a:buNone/>
            </a:pPr>
            <a:r>
              <a:rPr lang="en-US" sz="2600" b="1" strike="noStrike" spc="-1" dirty="0" err="1">
                <a:solidFill>
                  <a:srgbClr val="FFFFFF"/>
                </a:solidFill>
                <a:latin typeface="Calibri Light"/>
              </a:rPr>
              <a:t>Fluxo</a:t>
            </a:r>
            <a:r>
              <a:rPr lang="en-US" sz="2600" b="1" strike="noStrike" spc="-1" dirty="0">
                <a:solidFill>
                  <a:srgbClr val="FFFFFF"/>
                </a:solidFill>
                <a:latin typeface="Calibri Light"/>
              </a:rPr>
              <a:t> de Caixa</a:t>
            </a:r>
            <a:endParaRPr lang="pt-BR" sz="2600" b="0" strike="noStrike" spc="-1" dirty="0">
              <a:latin typeface="Arial"/>
            </a:endParaRPr>
          </a:p>
        </p:txBody>
      </p:sp>
      <p:sp>
        <p:nvSpPr>
          <p:cNvPr id="170" name="Retângulo 5"/>
          <p:cNvSpPr/>
          <p:nvPr/>
        </p:nvSpPr>
        <p:spPr>
          <a:xfrm>
            <a:off x="515880" y="2937240"/>
            <a:ext cx="2984400" cy="14482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71" name="Retângulo 7"/>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2" name="Retângulo 8"/>
          <p:cNvSpPr/>
          <p:nvPr/>
        </p:nvSpPr>
        <p:spPr>
          <a:xfrm>
            <a:off x="300281" y="2937240"/>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Financeira foi realizada através do Sistema de Gestão da Secretaria Estadual de Saúde. A Demonstração de Fluxo de Caixa de janeiro a </a:t>
            </a:r>
            <a:r>
              <a:rPr lang="pt-BR" sz="1700" spc="-1" dirty="0">
                <a:solidFill>
                  <a:srgbClr val="FFFFFF"/>
                </a:solidFill>
                <a:latin typeface="Calibri"/>
              </a:rPr>
              <a:t>dezembro</a:t>
            </a:r>
            <a:r>
              <a:rPr lang="pt-BR" sz="1700" b="0" strike="noStrike" spc="-1" dirty="0">
                <a:solidFill>
                  <a:srgbClr val="FFFFFF"/>
                </a:solidFill>
                <a:latin typeface="Calibri"/>
              </a:rPr>
              <a:t> de 2024 está representada no quadro 2.</a:t>
            </a:r>
            <a:endParaRPr lang="pt-BR" sz="1700" b="0" strike="noStrike" spc="-1" dirty="0">
              <a:latin typeface="Arial"/>
            </a:endParaRPr>
          </a:p>
        </p:txBody>
      </p:sp>
      <p:sp>
        <p:nvSpPr>
          <p:cNvPr id="173" name="Retângulo 11"/>
          <p:cNvSpPr/>
          <p:nvPr/>
        </p:nvSpPr>
        <p:spPr>
          <a:xfrm>
            <a:off x="4730400" y="255240"/>
            <a:ext cx="716724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2 – Demonstrativo de Fluxo de Caixa CEAC Sul – 4º Trimestre 2024</a:t>
            </a:r>
            <a:endParaRPr lang="pt-BR" sz="900" b="0" strike="noStrike" spc="-1" dirty="0">
              <a:latin typeface="Arial"/>
            </a:endParaRPr>
          </a:p>
        </p:txBody>
      </p:sp>
      <p:pic>
        <p:nvPicPr>
          <p:cNvPr id="174" name="Imagem 12"/>
          <p:cNvPicPr/>
          <p:nvPr/>
        </p:nvPicPr>
        <p:blipFill>
          <a:blip r:embed="rId3"/>
          <a:stretch/>
        </p:blipFill>
        <p:spPr>
          <a:xfrm>
            <a:off x="240120" y="6317640"/>
            <a:ext cx="1163160" cy="328680"/>
          </a:xfrm>
          <a:prstGeom prst="rect">
            <a:avLst/>
          </a:prstGeom>
          <a:ln w="0">
            <a:noFill/>
          </a:ln>
        </p:spPr>
      </p:pic>
      <p:sp>
        <p:nvSpPr>
          <p:cNvPr id="175" name="Retângulo 16"/>
          <p:cNvSpPr/>
          <p:nvPr/>
        </p:nvSpPr>
        <p:spPr>
          <a:xfrm rot="10800000" flipV="1">
            <a:off x="6344280" y="6193406"/>
            <a:ext cx="424224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4"/>
              </a:rPr>
              <a:t>www.gestao.saude.sp.gov.br</a:t>
            </a:r>
            <a:r>
              <a:rPr lang="pt-BR" sz="800" b="0" strike="noStrike" spc="-1" dirty="0">
                <a:solidFill>
                  <a:srgbClr val="000000"/>
                </a:solidFill>
                <a:latin typeface="Calibri"/>
                <a:ea typeface="Arial Unicode MS"/>
              </a:rPr>
              <a:t>. Acesso em </a:t>
            </a:r>
            <a:r>
              <a:rPr lang="pt-BR" sz="800" spc="-1" dirty="0">
                <a:solidFill>
                  <a:srgbClr val="000000"/>
                </a:solidFill>
                <a:latin typeface="Calibri"/>
                <a:ea typeface="Arial Unicode MS"/>
              </a:rPr>
              <a:t>20/01/2025</a:t>
            </a:r>
            <a:r>
              <a:rPr lang="pt-BR" sz="800" b="0" strike="noStrike" spc="-1" dirty="0">
                <a:solidFill>
                  <a:srgbClr val="000000"/>
                </a:solidFill>
                <a:latin typeface="Calibri"/>
                <a:ea typeface="Arial Unicode MS"/>
              </a:rPr>
              <a:t> 17:h11min</a:t>
            </a:r>
            <a:endParaRPr lang="pt-BR" sz="800" b="0" strike="noStrike" spc="-1" dirty="0">
              <a:latin typeface="Arial"/>
            </a:endParaRPr>
          </a:p>
        </p:txBody>
      </p:sp>
      <p:pic>
        <p:nvPicPr>
          <p:cNvPr id="2" name="Imagem 1">
            <a:extLst>
              <a:ext uri="{FF2B5EF4-FFF2-40B4-BE49-F238E27FC236}">
                <a16:creationId xmlns:a16="http://schemas.microsoft.com/office/drawing/2014/main" id="{360B2908-393F-905C-D557-B85916F1F5EC}"/>
              </a:ext>
            </a:extLst>
          </p:cNvPr>
          <p:cNvPicPr>
            <a:picLocks noChangeAspect="1"/>
          </p:cNvPicPr>
          <p:nvPr/>
        </p:nvPicPr>
        <p:blipFill>
          <a:blip r:embed="rId5"/>
          <a:stretch>
            <a:fillRect/>
          </a:stretch>
        </p:blipFill>
        <p:spPr>
          <a:xfrm>
            <a:off x="4373321" y="1179452"/>
            <a:ext cx="7523304" cy="45160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tângulo 3"/>
          <p:cNvSpPr/>
          <p:nvPr/>
        </p:nvSpPr>
        <p:spPr>
          <a:xfrm>
            <a:off x="0" y="0"/>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8" name="Retângulo 4"/>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9" name="Retângulo 5"/>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a:solidFill>
                  <a:srgbClr val="FFFFFF"/>
                </a:solidFill>
                <a:latin typeface="Calibri Light"/>
              </a:rPr>
              <a:t>Prestação de Contas</a:t>
            </a:r>
            <a:endParaRPr lang="pt-BR" sz="2600" b="0" strike="noStrike" spc="-1">
              <a:latin typeface="Arial"/>
            </a:endParaRPr>
          </a:p>
          <a:p>
            <a:pPr algn="ctr">
              <a:lnSpc>
                <a:spcPct val="100000"/>
              </a:lnSpc>
              <a:spcAft>
                <a:spcPts val="601"/>
              </a:spcAft>
              <a:buNone/>
            </a:pPr>
            <a:r>
              <a:rPr lang="en-US" sz="2600" b="1" strike="noStrike" spc="-1">
                <a:solidFill>
                  <a:srgbClr val="FFFFFF"/>
                </a:solidFill>
                <a:latin typeface="Calibri Light"/>
              </a:rPr>
              <a:t>Contábil</a:t>
            </a:r>
            <a:endParaRPr lang="pt-BR" sz="2600" b="0" strike="noStrike" spc="-1">
              <a:latin typeface="Arial"/>
            </a:endParaRPr>
          </a:p>
        </p:txBody>
      </p:sp>
      <p:sp>
        <p:nvSpPr>
          <p:cNvPr id="181" name="Retângulo 8"/>
          <p:cNvSpPr/>
          <p:nvPr/>
        </p:nvSpPr>
        <p:spPr>
          <a:xfrm>
            <a:off x="6095880" y="6123240"/>
            <a:ext cx="4073040" cy="7759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endParaRPr lang="pt-BR" sz="800" b="0" strike="noStrike" spc="-1" dirty="0">
              <a:latin typeface="Arial"/>
            </a:endParaRPr>
          </a:p>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3"/>
              </a:rPr>
              <a:t>www.gestao.saude.sp.gov.br</a:t>
            </a:r>
            <a:r>
              <a:rPr lang="pt-BR" sz="800" b="0" strike="noStrike" spc="-1" dirty="0">
                <a:solidFill>
                  <a:srgbClr val="000000"/>
                </a:solidFill>
                <a:latin typeface="Calibri"/>
                <a:ea typeface="Arial Unicode MS"/>
              </a:rPr>
              <a:t>. Acesso em </a:t>
            </a:r>
            <a:r>
              <a:rPr lang="pt-BR" sz="800" spc="-1" dirty="0">
                <a:solidFill>
                  <a:srgbClr val="000000"/>
                </a:solidFill>
                <a:latin typeface="Calibri"/>
                <a:ea typeface="Arial Unicode MS"/>
              </a:rPr>
              <a:t>20</a:t>
            </a:r>
            <a:r>
              <a:rPr lang="pt-BR" sz="800" b="0" strike="noStrike" spc="-1" dirty="0">
                <a:solidFill>
                  <a:srgbClr val="000000"/>
                </a:solidFill>
                <a:latin typeface="Calibri"/>
                <a:ea typeface="Arial Unicode MS"/>
              </a:rPr>
              <a:t>/01/20245– 17h12min</a:t>
            </a:r>
            <a:endParaRPr lang="pt-BR" sz="800" b="0" strike="noStrike" spc="-1" dirty="0">
              <a:latin typeface="Arial"/>
            </a:endParaRPr>
          </a:p>
          <a:p>
            <a:pPr>
              <a:lnSpc>
                <a:spcPct val="150000"/>
              </a:lnSpc>
              <a:spcAft>
                <a:spcPts val="601"/>
              </a:spcAft>
              <a:buNone/>
            </a:pPr>
            <a:endParaRPr lang="pt-BR" sz="800" b="0" strike="noStrike" spc="-1" dirty="0">
              <a:latin typeface="Arial"/>
            </a:endParaRPr>
          </a:p>
        </p:txBody>
      </p:sp>
      <p:pic>
        <p:nvPicPr>
          <p:cNvPr id="182" name="Imagem 11"/>
          <p:cNvPicPr/>
          <p:nvPr/>
        </p:nvPicPr>
        <p:blipFill>
          <a:blip r:embed="rId4"/>
          <a:stretch/>
        </p:blipFill>
        <p:spPr>
          <a:xfrm>
            <a:off x="240120" y="6317640"/>
            <a:ext cx="1163160" cy="328680"/>
          </a:xfrm>
          <a:prstGeom prst="rect">
            <a:avLst/>
          </a:prstGeom>
          <a:ln w="0">
            <a:noFill/>
          </a:ln>
        </p:spPr>
      </p:pic>
      <p:sp>
        <p:nvSpPr>
          <p:cNvPr id="183" name="Retângulo 9"/>
          <p:cNvSpPr/>
          <p:nvPr/>
        </p:nvSpPr>
        <p:spPr>
          <a:xfrm>
            <a:off x="6029205" y="320235"/>
            <a:ext cx="485532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3 – Demonstrativo Contábil  CEAC Sul –  4º Trimestre 2024</a:t>
            </a:r>
            <a:endParaRPr lang="pt-BR" sz="900" b="0" strike="noStrike" spc="-1" dirty="0">
              <a:latin typeface="Arial"/>
            </a:endParaRPr>
          </a:p>
        </p:txBody>
      </p:sp>
      <p:sp>
        <p:nvSpPr>
          <p:cNvPr id="2" name="Retângulo 8">
            <a:extLst>
              <a:ext uri="{FF2B5EF4-FFF2-40B4-BE49-F238E27FC236}">
                <a16:creationId xmlns:a16="http://schemas.microsoft.com/office/drawing/2014/main" id="{51FAF02B-1E5C-2713-0026-FCE474CC9937}"/>
              </a:ext>
            </a:extLst>
          </p:cNvPr>
          <p:cNvSpPr/>
          <p:nvPr/>
        </p:nvSpPr>
        <p:spPr>
          <a:xfrm>
            <a:off x="276216" y="2957747"/>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foi realizada por meio do Sistema de Gestão da Secretaria Estadual de Saúde e Demonstrativo Contábil Operacional de janeiro a </a:t>
            </a:r>
            <a:r>
              <a:rPr lang="pt-BR" sz="1700" spc="-1" dirty="0">
                <a:solidFill>
                  <a:srgbClr val="FFFFFF"/>
                </a:solidFill>
                <a:latin typeface="Calibri"/>
              </a:rPr>
              <a:t>dezembro</a:t>
            </a:r>
            <a:r>
              <a:rPr lang="pt-BR" sz="1700" b="0" strike="noStrike" spc="-1" dirty="0">
                <a:solidFill>
                  <a:srgbClr val="FFFFFF"/>
                </a:solidFill>
                <a:latin typeface="Calibri"/>
              </a:rPr>
              <a:t> de 2024 está representado no quadro 3. </a:t>
            </a:r>
          </a:p>
        </p:txBody>
      </p:sp>
      <p:pic>
        <p:nvPicPr>
          <p:cNvPr id="3" name="Imagem 2">
            <a:extLst>
              <a:ext uri="{FF2B5EF4-FFF2-40B4-BE49-F238E27FC236}">
                <a16:creationId xmlns:a16="http://schemas.microsoft.com/office/drawing/2014/main" id="{3F08F5B9-5793-3A52-E0DF-AFB8FD891DA5}"/>
              </a:ext>
            </a:extLst>
          </p:cNvPr>
          <p:cNvPicPr>
            <a:picLocks noChangeAspect="1"/>
          </p:cNvPicPr>
          <p:nvPr/>
        </p:nvPicPr>
        <p:blipFill>
          <a:blip r:embed="rId5"/>
          <a:stretch>
            <a:fillRect/>
          </a:stretch>
        </p:blipFill>
        <p:spPr>
          <a:xfrm>
            <a:off x="4283376" y="1009952"/>
            <a:ext cx="7643967" cy="48377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m 12"/>
          <p:cNvPicPr/>
          <p:nvPr/>
        </p:nvPicPr>
        <p:blipFill>
          <a:blip r:embed="rId3"/>
          <a:srcRect t="7207" r="4774" b="15251"/>
          <a:stretch/>
        </p:blipFill>
        <p:spPr>
          <a:xfrm>
            <a:off x="832680" y="1505520"/>
            <a:ext cx="7187760" cy="3795840"/>
          </a:xfrm>
          <a:prstGeom prst="rect">
            <a:avLst/>
          </a:prstGeom>
          <a:ln w="0">
            <a:noFill/>
          </a:ln>
        </p:spPr>
      </p:pic>
      <p:sp>
        <p:nvSpPr>
          <p:cNvPr id="186"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7" name="Título 1"/>
          <p:cNvSpPr/>
          <p:nvPr/>
        </p:nvSpPr>
        <p:spPr>
          <a:xfrm>
            <a:off x="7919280" y="2564640"/>
            <a:ext cx="4078440" cy="19368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6000" b="1" strike="noStrike" spc="-1">
                <a:solidFill>
                  <a:srgbClr val="FFFFFF"/>
                </a:solidFill>
                <a:latin typeface="Calibri Light"/>
              </a:rPr>
              <a:t>Obrigado!</a:t>
            </a:r>
            <a:endParaRPr lang="pt-BR" sz="6000" b="0" strike="noStrike" spc="-1">
              <a:latin typeface="Arial"/>
            </a:endParaRPr>
          </a:p>
          <a:p>
            <a:pPr algn="ctr">
              <a:lnSpc>
                <a:spcPct val="90000"/>
              </a:lnSpc>
              <a:buNone/>
            </a:pPr>
            <a:endParaRPr lang="pt-BR" sz="3000" b="0" strike="noStrike" spc="-1">
              <a:latin typeface="Arial"/>
            </a:endParaRPr>
          </a:p>
        </p:txBody>
      </p:sp>
      <p:sp>
        <p:nvSpPr>
          <p:cNvPr id="188"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9"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90" name="Imagem 2"/>
          <p:cNvPicPr/>
          <p:nvPr/>
        </p:nvPicPr>
        <p:blipFill>
          <a:blip r:embed="rId4"/>
          <a:stretch/>
        </p:blipFill>
        <p:spPr>
          <a:xfrm>
            <a:off x="10824840" y="6441840"/>
            <a:ext cx="1109160" cy="291600"/>
          </a:xfrm>
          <a:prstGeom prst="rect">
            <a:avLst/>
          </a:prstGeom>
          <a:ln w="0">
            <a:noFill/>
          </a:ln>
        </p:spPr>
      </p:pic>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ector reto 3"/>
          <p:cNvSpPr/>
          <p:nvPr/>
        </p:nvSpPr>
        <p:spPr>
          <a:xfrm>
            <a:off x="1312200" y="1800720"/>
            <a:ext cx="360" cy="3918240"/>
          </a:xfrm>
          <a:prstGeom prst="line">
            <a:avLst/>
          </a:prstGeom>
          <a:ln w="38100">
            <a:solidFill>
              <a:srgbClr val="990000"/>
            </a:solidFill>
          </a:ln>
        </p:spPr>
        <p:style>
          <a:lnRef idx="1">
            <a:schemeClr val="accent1"/>
          </a:lnRef>
          <a:fillRef idx="0">
            <a:schemeClr val="accent1"/>
          </a:fillRef>
          <a:effectRef idx="0">
            <a:schemeClr val="accent1"/>
          </a:effectRef>
          <a:fontRef idx="minor"/>
        </p:style>
        <p:txBody>
          <a:bodyPr/>
          <a:lstStyle/>
          <a:p>
            <a:endParaRPr lang="pt-BR"/>
          </a:p>
        </p:txBody>
      </p:sp>
      <p:sp>
        <p:nvSpPr>
          <p:cNvPr id="57" name="Elipse 4"/>
          <p:cNvSpPr/>
          <p:nvPr/>
        </p:nvSpPr>
        <p:spPr>
          <a:xfrm>
            <a:off x="1115280" y="1405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8" name="Elipse 5"/>
          <p:cNvSpPr/>
          <p:nvPr/>
        </p:nvSpPr>
        <p:spPr>
          <a:xfrm>
            <a:off x="1121760" y="215352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9" name="Elipse 6"/>
          <p:cNvSpPr/>
          <p:nvPr/>
        </p:nvSpPr>
        <p:spPr>
          <a:xfrm>
            <a:off x="1128240" y="293148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0" name="Elipse 7"/>
          <p:cNvSpPr/>
          <p:nvPr/>
        </p:nvSpPr>
        <p:spPr>
          <a:xfrm>
            <a:off x="1125360" y="3554342"/>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1" name="Espaço Reservado para Conteúdo 2"/>
          <p:cNvSpPr/>
          <p:nvPr/>
        </p:nvSpPr>
        <p:spPr>
          <a:xfrm>
            <a:off x="1144080" y="113904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1</a:t>
            </a:r>
            <a:endParaRPr lang="pt-BR" sz="2100" b="0" strike="noStrike" spc="-1">
              <a:latin typeface="Arial"/>
            </a:endParaRPr>
          </a:p>
        </p:txBody>
      </p:sp>
      <p:sp>
        <p:nvSpPr>
          <p:cNvPr id="62" name="Espaço Reservado para Conteúdo 2"/>
          <p:cNvSpPr/>
          <p:nvPr/>
        </p:nvSpPr>
        <p:spPr>
          <a:xfrm>
            <a:off x="1147320" y="1899360"/>
            <a:ext cx="33768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2</a:t>
            </a:r>
            <a:endParaRPr lang="pt-BR" sz="2100" b="0" strike="noStrike" spc="-1">
              <a:latin typeface="Arial"/>
            </a:endParaRPr>
          </a:p>
        </p:txBody>
      </p:sp>
      <p:sp>
        <p:nvSpPr>
          <p:cNvPr id="63" name="Espaço Reservado para Conteúdo 2"/>
          <p:cNvSpPr/>
          <p:nvPr/>
        </p:nvSpPr>
        <p:spPr>
          <a:xfrm>
            <a:off x="1159920" y="2677320"/>
            <a:ext cx="33624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3</a:t>
            </a:r>
            <a:endParaRPr lang="pt-BR" sz="2100" b="0" strike="noStrike" spc="-1">
              <a:latin typeface="Arial"/>
            </a:endParaRPr>
          </a:p>
        </p:txBody>
      </p:sp>
      <p:sp>
        <p:nvSpPr>
          <p:cNvPr id="64" name="Espaço Reservado para Conteúdo 2"/>
          <p:cNvSpPr/>
          <p:nvPr/>
        </p:nvSpPr>
        <p:spPr>
          <a:xfrm>
            <a:off x="1155271" y="3299729"/>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dirty="0">
                <a:solidFill>
                  <a:srgbClr val="990000"/>
                </a:solidFill>
                <a:latin typeface="Calibri"/>
                <a:ea typeface="ＭＳ Ｐゴシック"/>
              </a:rPr>
              <a:t>4</a:t>
            </a:r>
            <a:endParaRPr lang="pt-BR" sz="2100" b="0" strike="noStrike" spc="-1" dirty="0">
              <a:latin typeface="Arial"/>
            </a:endParaRPr>
          </a:p>
        </p:txBody>
      </p:sp>
      <p:sp>
        <p:nvSpPr>
          <p:cNvPr id="65" name="Título 1"/>
          <p:cNvSpPr/>
          <p:nvPr/>
        </p:nvSpPr>
        <p:spPr>
          <a:xfrm>
            <a:off x="1011240" y="365760"/>
            <a:ext cx="4992480" cy="7729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buNone/>
            </a:pPr>
            <a:r>
              <a:rPr lang="pt-BR" sz="3600" b="1" strike="noStrike" spc="-1">
                <a:solidFill>
                  <a:srgbClr val="C00000"/>
                </a:solidFill>
                <a:latin typeface="Calibri"/>
              </a:rPr>
              <a:t>Sumário</a:t>
            </a:r>
            <a:endParaRPr lang="pt-BR" sz="3600" b="0" strike="noStrike" spc="-1">
              <a:latin typeface="Arial"/>
            </a:endParaRPr>
          </a:p>
        </p:txBody>
      </p:sp>
      <p:sp>
        <p:nvSpPr>
          <p:cNvPr id="66" name="Elipse 21"/>
          <p:cNvSpPr/>
          <p:nvPr/>
        </p:nvSpPr>
        <p:spPr>
          <a:xfrm>
            <a:off x="1111680" y="4726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7" name="Espaço Reservado para Conteúdo 2"/>
          <p:cNvSpPr/>
          <p:nvPr/>
        </p:nvSpPr>
        <p:spPr>
          <a:xfrm>
            <a:off x="1143000" y="447732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5</a:t>
            </a:r>
            <a:endParaRPr lang="pt-BR" sz="2100" b="0" strike="noStrike" spc="-1">
              <a:latin typeface="Arial"/>
            </a:endParaRPr>
          </a:p>
        </p:txBody>
      </p:sp>
      <p:sp>
        <p:nvSpPr>
          <p:cNvPr id="68" name="Elipse 28"/>
          <p:cNvSpPr/>
          <p:nvPr/>
        </p:nvSpPr>
        <p:spPr>
          <a:xfrm>
            <a:off x="1265791" y="444024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9" name="Elipse 31"/>
          <p:cNvSpPr/>
          <p:nvPr/>
        </p:nvSpPr>
        <p:spPr>
          <a:xfrm>
            <a:off x="1255680" y="52866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0" name="Elipse 32"/>
          <p:cNvSpPr/>
          <p:nvPr/>
        </p:nvSpPr>
        <p:spPr>
          <a:xfrm>
            <a:off x="1255680" y="567108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1" name="Retângulo 34"/>
          <p:cNvSpPr/>
          <p:nvPr/>
        </p:nvSpPr>
        <p:spPr>
          <a:xfrm>
            <a:off x="148320" y="150120"/>
            <a:ext cx="1189548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72" name="Imagem 36"/>
          <p:cNvPicPr/>
          <p:nvPr/>
        </p:nvPicPr>
        <p:blipFill>
          <a:blip r:embed="rId3"/>
          <a:srcRect r="15474"/>
          <a:stretch/>
        </p:blipFill>
        <p:spPr>
          <a:xfrm flipH="1">
            <a:off x="3643560" y="-46080"/>
            <a:ext cx="8817840" cy="6959880"/>
          </a:xfrm>
          <a:prstGeom prst="rect">
            <a:avLst/>
          </a:prstGeom>
          <a:ln w="0">
            <a:noFill/>
          </a:ln>
          <a:effectLst>
            <a:softEdge rad="635040"/>
          </a:effectLst>
        </p:spPr>
      </p:pic>
      <p:sp>
        <p:nvSpPr>
          <p:cNvPr id="73" name="Retângulo 13"/>
          <p:cNvSpPr/>
          <p:nvPr/>
        </p:nvSpPr>
        <p:spPr>
          <a:xfrm>
            <a:off x="1521360" y="1405800"/>
            <a:ext cx="109548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Introdução	</a:t>
            </a:r>
            <a:endParaRPr lang="pt-BR" sz="1600" b="0" strike="noStrike" spc="-1">
              <a:latin typeface="Arial"/>
            </a:endParaRPr>
          </a:p>
        </p:txBody>
      </p:sp>
      <p:sp>
        <p:nvSpPr>
          <p:cNvPr id="74" name="Retângulo 14"/>
          <p:cNvSpPr/>
          <p:nvPr/>
        </p:nvSpPr>
        <p:spPr>
          <a:xfrm>
            <a:off x="1541880" y="2162160"/>
            <a:ext cx="2784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Relação das Unidades CEAC Sul </a:t>
            </a:r>
            <a:endParaRPr lang="pt-BR" sz="1600" b="0" strike="noStrike" spc="-1">
              <a:latin typeface="Arial"/>
            </a:endParaRPr>
          </a:p>
        </p:txBody>
      </p:sp>
      <p:sp>
        <p:nvSpPr>
          <p:cNvPr id="75" name="Retângulo 15"/>
          <p:cNvSpPr/>
          <p:nvPr/>
        </p:nvSpPr>
        <p:spPr>
          <a:xfrm>
            <a:off x="1552320" y="2913840"/>
            <a:ext cx="315756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Resultados – Produção Quantitativa </a:t>
            </a:r>
            <a:endParaRPr lang="pt-BR" sz="1600" b="0" strike="noStrike" spc="-1">
              <a:latin typeface="Arial"/>
            </a:endParaRPr>
          </a:p>
        </p:txBody>
      </p:sp>
      <p:sp>
        <p:nvSpPr>
          <p:cNvPr id="76" name="Retângulo 16"/>
          <p:cNvSpPr/>
          <p:nvPr/>
        </p:nvSpPr>
        <p:spPr>
          <a:xfrm>
            <a:off x="1562040" y="3552840"/>
            <a:ext cx="23270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Indicadores de Qualidade </a:t>
            </a:r>
            <a:endParaRPr lang="pt-BR" sz="1600" b="0" strike="noStrike" spc="-1">
              <a:latin typeface="Arial"/>
            </a:endParaRPr>
          </a:p>
        </p:txBody>
      </p:sp>
      <p:sp>
        <p:nvSpPr>
          <p:cNvPr id="77" name="Retângulo 17"/>
          <p:cNvSpPr/>
          <p:nvPr/>
        </p:nvSpPr>
        <p:spPr>
          <a:xfrm>
            <a:off x="1545480" y="4328640"/>
            <a:ext cx="27824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Tempo de Entrega de Resultado</a:t>
            </a:r>
            <a:endParaRPr lang="pt-BR" sz="1600" b="0" strike="noStrike" spc="-1">
              <a:latin typeface="Arial"/>
            </a:endParaRPr>
          </a:p>
        </p:txBody>
      </p:sp>
      <p:sp>
        <p:nvSpPr>
          <p:cNvPr id="78" name="Retângulo 18"/>
          <p:cNvSpPr/>
          <p:nvPr/>
        </p:nvSpPr>
        <p:spPr>
          <a:xfrm>
            <a:off x="1517760" y="4740840"/>
            <a:ext cx="198720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 Recursos Financeiros </a:t>
            </a:r>
            <a:endParaRPr lang="pt-BR" sz="1600" b="0" strike="noStrike" spc="-1" dirty="0">
              <a:latin typeface="Arial"/>
            </a:endParaRPr>
          </a:p>
        </p:txBody>
      </p:sp>
      <p:sp>
        <p:nvSpPr>
          <p:cNvPr id="79" name="Retângulo 19"/>
          <p:cNvSpPr/>
          <p:nvPr/>
        </p:nvSpPr>
        <p:spPr>
          <a:xfrm>
            <a:off x="1033795" y="5102782"/>
            <a:ext cx="2274558" cy="42039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Fluxo de Caixa                                                               </a:t>
            </a:r>
            <a:endParaRPr lang="pt-BR" sz="1600" b="0" strike="noStrike" spc="-1" dirty="0">
              <a:latin typeface="Arial"/>
            </a:endParaRPr>
          </a:p>
        </p:txBody>
      </p:sp>
      <p:sp>
        <p:nvSpPr>
          <p:cNvPr id="80" name="Retângulo 25"/>
          <p:cNvSpPr/>
          <p:nvPr/>
        </p:nvSpPr>
        <p:spPr>
          <a:xfrm>
            <a:off x="1031040" y="5432760"/>
            <a:ext cx="27460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Demonstrativo Contábil </a:t>
            </a:r>
            <a:endParaRPr lang="pt-BR" sz="1600" b="0" strike="noStrike" spc="-1" dirty="0">
              <a:latin typeface="Arial"/>
            </a:endParaRPr>
          </a:p>
        </p:txBody>
      </p:sp>
      <p:sp>
        <p:nvSpPr>
          <p:cNvPr id="81" name="Elipse 26"/>
          <p:cNvSpPr/>
          <p:nvPr/>
        </p:nvSpPr>
        <p:spPr>
          <a:xfrm>
            <a:off x="1263631" y="41184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2" name="Retângulo 27"/>
          <p:cNvSpPr/>
          <p:nvPr/>
        </p:nvSpPr>
        <p:spPr>
          <a:xfrm>
            <a:off x="1563716" y="4002840"/>
            <a:ext cx="3171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Serviço de Atenção ao Usuário - SAU</a:t>
            </a:r>
            <a:endParaRPr lang="pt-BR" sz="16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m 7"/>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r="7842"/>
          <a:stretch/>
        </p:blipFill>
        <p:spPr>
          <a:xfrm flipH="1">
            <a:off x="-1170492" y="360"/>
            <a:ext cx="9479880" cy="6857640"/>
          </a:xfrm>
          <a:prstGeom prst="rect">
            <a:avLst/>
          </a:prstGeom>
          <a:ln w="0">
            <a:noFill/>
          </a:ln>
          <a:effectLst>
            <a:softEdge rad="635040"/>
          </a:effectLst>
        </p:spPr>
      </p:pic>
      <p:sp>
        <p:nvSpPr>
          <p:cNvPr id="84" name="Retângulo 3"/>
          <p:cNvSpPr/>
          <p:nvPr/>
        </p:nvSpPr>
        <p:spPr>
          <a:xfrm>
            <a:off x="7297200" y="983880"/>
            <a:ext cx="4363560" cy="48367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39640" algn="ctr">
              <a:lnSpc>
                <a:spcPct val="150000"/>
              </a:lnSpc>
              <a:buNone/>
            </a:pPr>
            <a:r>
              <a:rPr lang="pt-BR" sz="1300" b="1" i="1" strike="noStrike" spc="-1" dirty="0">
                <a:solidFill>
                  <a:srgbClr val="404040"/>
                </a:solidFill>
                <a:latin typeface="Calibri"/>
                <a:ea typeface="Arial Unicode MS"/>
              </a:rPr>
              <a:t> </a:t>
            </a:r>
            <a:endParaRPr lang="pt-BR" sz="1300" b="0" strike="noStrike" spc="-1" dirty="0">
              <a:latin typeface="Arial"/>
            </a:endParaRPr>
          </a:p>
          <a:p>
            <a:pPr marL="539640">
              <a:lnSpc>
                <a:spcPct val="150000"/>
              </a:lnSpc>
              <a:spcBef>
                <a:spcPts val="601"/>
              </a:spcBef>
              <a:spcAft>
                <a:spcPts val="601"/>
              </a:spcAft>
              <a:buNone/>
            </a:pPr>
            <a:r>
              <a:rPr lang="pt-BR" sz="1300" b="1" strike="noStrike" spc="-1" dirty="0">
                <a:solidFill>
                  <a:srgbClr val="404040"/>
                </a:solidFill>
                <a:latin typeface="Calibri"/>
                <a:ea typeface="Arial Unicode MS"/>
              </a:rPr>
              <a:t>INTRODUÇÃO</a:t>
            </a:r>
            <a:endParaRPr lang="pt-BR" sz="1300" b="0" strike="noStrike" spc="-1" dirty="0">
              <a:latin typeface="Arial"/>
            </a:endParaRPr>
          </a:p>
          <a:p>
            <a:pPr marL="539640" algn="just">
              <a:lnSpc>
                <a:spcPct val="150000"/>
              </a:lnSpc>
              <a:spcBef>
                <a:spcPts val="601"/>
              </a:spcBef>
              <a:spcAft>
                <a:spcPts val="1199"/>
              </a:spcAft>
              <a:buNone/>
            </a:pPr>
            <a:r>
              <a:rPr lang="pt-BR" sz="1300" b="0" strike="noStrike" spc="-1" dirty="0">
                <a:solidFill>
                  <a:srgbClr val="404040"/>
                </a:solidFill>
                <a:latin typeface="Calibri"/>
                <a:ea typeface="Arial Unicode MS"/>
              </a:rPr>
              <a:t>O presente relatório apresenta os resultados obtidos com a execução do Contrato de Gestão </a:t>
            </a:r>
            <a:r>
              <a:rPr lang="pt-BR" altLang="ko-KR" sz="1400" dirty="0">
                <a:solidFill>
                  <a:schemeClr val="tx1">
                    <a:lumMod val="75000"/>
                    <a:lumOff val="25000"/>
                  </a:schemeClr>
                </a:solidFill>
                <a:latin typeface="+mn-lt"/>
              </a:rPr>
              <a:t>n° 71849/2022</a:t>
            </a:r>
            <a:r>
              <a:rPr lang="pt-BR" sz="1300" b="0" strike="noStrike" spc="-1" dirty="0">
                <a:solidFill>
                  <a:srgbClr val="404040"/>
                </a:solidFill>
                <a:latin typeface="Calibri"/>
                <a:ea typeface="Arial Unicode MS"/>
              </a:rPr>
              <a:t> de Serviços Laboratoriais celebrado em </a:t>
            </a:r>
            <a:r>
              <a:rPr lang="pt-BR" sz="1300" spc="-1" dirty="0">
                <a:solidFill>
                  <a:srgbClr val="404040"/>
                </a:solidFill>
                <a:latin typeface="Calibri"/>
                <a:ea typeface="Arial Unicode MS"/>
              </a:rPr>
              <a:t>30</a:t>
            </a:r>
            <a:r>
              <a:rPr lang="pt-BR" sz="1300" b="0" strike="noStrike" spc="-1" dirty="0">
                <a:solidFill>
                  <a:srgbClr val="404040"/>
                </a:solidFill>
                <a:latin typeface="Calibri"/>
                <a:ea typeface="Arial Unicode MS"/>
              </a:rPr>
              <a:t>/12/2022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no período de </a:t>
            </a:r>
            <a:r>
              <a:rPr lang="pt-BR" sz="1300" spc="-1" dirty="0">
                <a:solidFill>
                  <a:srgbClr val="404040"/>
                </a:solidFill>
                <a:latin typeface="Calibri"/>
                <a:ea typeface="Arial Unicode MS"/>
              </a:rPr>
              <a:t>outubro</a:t>
            </a:r>
            <a:r>
              <a:rPr lang="pt-BR" sz="1300" b="0" strike="noStrike" spc="-1" dirty="0">
                <a:solidFill>
                  <a:srgbClr val="404040"/>
                </a:solidFill>
                <a:latin typeface="Calibri"/>
                <a:ea typeface="Arial Unicode MS"/>
              </a:rPr>
              <a:t> a </a:t>
            </a:r>
            <a:r>
              <a:rPr lang="pt-BR" sz="1300" spc="-1" dirty="0">
                <a:solidFill>
                  <a:srgbClr val="404040"/>
                </a:solidFill>
                <a:latin typeface="Calibri"/>
                <a:ea typeface="Arial Unicode MS"/>
              </a:rPr>
              <a:t>dezembro</a:t>
            </a:r>
            <a:r>
              <a:rPr lang="pt-BR" sz="1300" b="0" strike="noStrike" spc="-1" dirty="0">
                <a:solidFill>
                  <a:srgbClr val="404040"/>
                </a:solidFill>
                <a:latin typeface="Calibri"/>
                <a:ea typeface="Arial Unicode MS"/>
              </a:rPr>
              <a:t> de 2024 em conformidade com a Lei Complementar n°846, de 04 de Junho de 1998. </a:t>
            </a:r>
            <a:endParaRPr lang="pt-BR" sz="1300" b="0" strike="noStrike" spc="-1" dirty="0">
              <a:latin typeface="Arial"/>
            </a:endParaRPr>
          </a:p>
        </p:txBody>
      </p:sp>
      <p:sp>
        <p:nvSpPr>
          <p:cNvPr id="85" name="Retângulo 5"/>
          <p:cNvSpPr/>
          <p:nvPr/>
        </p:nvSpPr>
        <p:spPr>
          <a:xfrm>
            <a:off x="7555320" y="310320"/>
            <a:ext cx="4480200" cy="87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1800" b="1" strike="noStrike" spc="-1" dirty="0">
                <a:solidFill>
                  <a:srgbClr val="C00000"/>
                </a:solidFill>
                <a:latin typeface="Calibri"/>
                <a:ea typeface="Arial Unicode MS"/>
              </a:rPr>
              <a:t>Centro Estadual de Análises Clínicas da Zona Sul – AFIP/ OSS</a:t>
            </a:r>
            <a:endParaRPr lang="pt-BR" sz="1800" b="0" strike="noStrike" spc="-1" dirty="0">
              <a:latin typeface="Arial"/>
            </a:endParaRPr>
          </a:p>
        </p:txBody>
      </p:sp>
      <p:sp>
        <p:nvSpPr>
          <p:cNvPr id="86" name="Retângulo 4"/>
          <p:cNvSpPr/>
          <p:nvPr/>
        </p:nvSpPr>
        <p:spPr>
          <a:xfrm>
            <a:off x="7407720" y="150120"/>
            <a:ext cx="4557240" cy="57884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 name="Imagem 3"/>
          <p:cNvPicPr/>
          <p:nvPr/>
        </p:nvPicPr>
        <p:blipFill>
          <a:blip r:embed="rId2"/>
          <a:srcRect t="7666" b="8060"/>
          <a:stretch/>
        </p:blipFill>
        <p:spPr>
          <a:xfrm>
            <a:off x="0" y="0"/>
            <a:ext cx="12191760" cy="6857640"/>
          </a:xfrm>
          <a:prstGeom prst="rect">
            <a:avLst/>
          </a:prstGeom>
          <a:ln w="0">
            <a:noFill/>
          </a:ln>
        </p:spPr>
      </p:pic>
      <p:sp>
        <p:nvSpPr>
          <p:cNvPr id="88" name="Retângulo 6"/>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9" name="Retângulo 5"/>
          <p:cNvSpPr/>
          <p:nvPr/>
        </p:nvSpPr>
        <p:spPr>
          <a:xfrm>
            <a:off x="184680" y="1243440"/>
            <a:ext cx="5551200" cy="49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50000"/>
              </a:lnSpc>
              <a:spcBef>
                <a:spcPts val="601"/>
              </a:spcBef>
              <a:spcAft>
                <a:spcPts val="1199"/>
              </a:spcAft>
              <a:buClr>
                <a:srgbClr val="C00000"/>
              </a:buClr>
              <a:buFont typeface="Wingdings" charset="2"/>
              <a:buChar char=""/>
            </a:pPr>
            <a:r>
              <a:rPr lang="x-none" sz="1200" b="0" strike="noStrike" spc="-1">
                <a:solidFill>
                  <a:srgbClr val="404040"/>
                </a:solidFill>
                <a:latin typeface="Calibri"/>
              </a:rPr>
              <a:t>Os Centros Estaduais de Análises Clínicas foram criados pela Secretaria Estadual de Saúde com a finalidade de realizar exames laboratoriais em alta escala, com resultados mais ágeis e menor custo</a:t>
            </a:r>
            <a:r>
              <a:rPr lang="pt-BR" sz="1200" b="0" strike="noStrike" spc="-1">
                <a:solidFill>
                  <a:srgbClr val="404040"/>
                </a:solidFill>
                <a:latin typeface="Calibri"/>
              </a:rPr>
              <a:t>,</a:t>
            </a:r>
            <a:r>
              <a:rPr lang="x-none" sz="1200" b="0" strike="noStrike" spc="-1">
                <a:solidFill>
                  <a:srgbClr val="404040"/>
                </a:solidFill>
                <a:latin typeface="Calibri"/>
              </a:rPr>
              <a:t> visando à melhoria da qualidade dos serviços desta natureza prestados a pacientes de Unidades de Saúde do Sistema Único de Saúde – SUS/SP no âmbito de suas áreas de abrangência. </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t>
            </a:r>
            <a:r>
              <a:rPr lang="x-none" sz="1200" b="0" strike="noStrike" spc="-1">
                <a:solidFill>
                  <a:srgbClr val="404040"/>
                </a:solidFill>
                <a:latin typeface="Calibri"/>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b="0" strike="noStrike" spc="-1">
                <a:solidFill>
                  <a:srgbClr val="404040"/>
                </a:solidFill>
                <a:latin typeface="Calibri"/>
              </a:rPr>
              <a:t>20 </a:t>
            </a:r>
            <a:r>
              <a:rPr lang="x-none" sz="1200" b="0" strike="noStrike" spc="-1">
                <a:solidFill>
                  <a:srgbClr val="404040"/>
                </a:solidFill>
                <a:latin typeface="Calibri"/>
              </a:rPr>
              <a:t>unidades de saúde estaduais (hospitais e ambulatórios de especialidades médicas).</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sz="1200" b="0" strike="noStrike" spc="-1">
                <a:solidFill>
                  <a:srgbClr val="404040"/>
                </a:solidFill>
                <a:latin typeface="Calibri"/>
                <a:ea typeface="Arial Unicode MS"/>
              </a:rPr>
              <a:t>e para todos os programas de controle de infecção hospitalar e vigilância epidemiológica. </a:t>
            </a:r>
            <a:endParaRPr lang="pt-BR" sz="1200" b="0" strike="noStrike" spc="-1">
              <a:latin typeface="Arial"/>
            </a:endParaRPr>
          </a:p>
        </p:txBody>
      </p:sp>
      <p:sp>
        <p:nvSpPr>
          <p:cNvPr id="90" name="Retângulo 7"/>
          <p:cNvSpPr/>
          <p:nvPr/>
        </p:nvSpPr>
        <p:spPr>
          <a:xfrm>
            <a:off x="6252840" y="3704400"/>
            <a:ext cx="5430600" cy="278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200" b="0" strike="noStrike" spc="-1">
                <a:solidFill>
                  <a:srgbClr val="404040"/>
                </a:solidFill>
                <a:latin typeface="Calibri"/>
                <a:ea typeface="Arial Unicode MS"/>
              </a:rPr>
              <a:t>São encaminhados para o laboratório central do CEAC Sul os exames considerados de rotina, gerados tanto em atendimentos ambulatoriais quanto das unidades de internação, com resultados previstos para tempos mínimos previamente definidos. </a:t>
            </a:r>
            <a:endParaRPr lang="pt-BR" sz="1200" b="0" strike="noStrike" spc="-1">
              <a:latin typeface="Arial"/>
            </a:endParaRPr>
          </a:p>
          <a:p>
            <a:pPr algn="just">
              <a:lnSpc>
                <a:spcPct val="150000"/>
              </a:lnSpc>
              <a:spcBef>
                <a:spcPts val="601"/>
              </a:spcBef>
              <a:spcAft>
                <a:spcPts val="1199"/>
              </a:spcAft>
              <a:buNone/>
            </a:pPr>
            <a:r>
              <a:rPr lang="pt-BR" sz="1200" b="0" strike="noStrike" spc="-1">
                <a:solidFill>
                  <a:srgbClr val="404040"/>
                </a:solidFill>
                <a:latin typeface="Calibri"/>
                <a:ea typeface="Arial Unicode MS"/>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sz="1200" b="1" u="sng" strike="noStrike" spc="-1">
                <a:solidFill>
                  <a:srgbClr val="404040"/>
                </a:solidFill>
                <a:uFillTx/>
                <a:latin typeface="Calibri"/>
                <a:ea typeface="Arial Unicode MS"/>
              </a:rPr>
              <a:t>ao custo da Tabela SES</a:t>
            </a:r>
            <a:r>
              <a:rPr lang="pt-BR" sz="1200" b="0" strike="noStrike" spc="-1">
                <a:solidFill>
                  <a:srgbClr val="404040"/>
                </a:solidFill>
                <a:latin typeface="Calibri"/>
                <a:ea typeface="Arial Unicode MS"/>
              </a:rPr>
              <a:t>, especifica para esta atividade.  </a:t>
            </a:r>
            <a:endParaRPr lang="pt-BR" sz="1200" b="0" strike="noStrike" spc="-1">
              <a:latin typeface="Arial"/>
            </a:endParaRPr>
          </a:p>
        </p:txBody>
      </p:sp>
      <p:sp>
        <p:nvSpPr>
          <p:cNvPr id="91" name="Retângulo 9"/>
          <p:cNvSpPr/>
          <p:nvPr/>
        </p:nvSpPr>
        <p:spPr>
          <a:xfrm>
            <a:off x="5967000" y="3573360"/>
            <a:ext cx="5947560" cy="30416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93" name="Retângulo 14"/>
          <p:cNvSpPr/>
          <p:nvPr/>
        </p:nvSpPr>
        <p:spPr>
          <a:xfrm>
            <a:off x="469800" y="118800"/>
            <a:ext cx="5947560" cy="109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2200" b="1" strike="noStrike" spc="-1">
                <a:solidFill>
                  <a:srgbClr val="C00000"/>
                </a:solidFill>
                <a:latin typeface="Calibri"/>
                <a:ea typeface="Arial Unicode MS"/>
              </a:rPr>
              <a:t>Centro Estadual </a:t>
            </a:r>
            <a:endParaRPr lang="pt-BR" sz="2200" b="0" strike="noStrike" spc="-1">
              <a:latin typeface="Arial"/>
            </a:endParaRPr>
          </a:p>
          <a:p>
            <a:pPr>
              <a:lnSpc>
                <a:spcPct val="150000"/>
              </a:lnSpc>
              <a:buNone/>
            </a:pPr>
            <a:r>
              <a:rPr lang="pt-BR" sz="2200" b="1" strike="noStrike" spc="-1">
                <a:solidFill>
                  <a:srgbClr val="C00000"/>
                </a:solidFill>
                <a:latin typeface="Calibri"/>
                <a:ea typeface="Arial Unicode MS"/>
              </a:rPr>
              <a:t>de Análises Clínicas da Zona Sul – AFIP/ OSS</a:t>
            </a:r>
            <a:endParaRPr lang="pt-BR" sz="2200" b="0" strike="noStrike" spc="-1">
              <a:latin typeface="Arial"/>
            </a:endParaRPr>
          </a:p>
        </p:txBody>
      </p:sp>
      <p:pic>
        <p:nvPicPr>
          <p:cNvPr id="94" name="Imagem 15"/>
          <p:cNvPicPr/>
          <p:nvPr/>
        </p:nvPicPr>
        <p:blipFill>
          <a:blip r:embed="rId3"/>
          <a:stretch/>
        </p:blipFill>
        <p:spPr>
          <a:xfrm>
            <a:off x="148320" y="6248880"/>
            <a:ext cx="1324440" cy="458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ítulo 1"/>
          <p:cNvSpPr/>
          <p:nvPr/>
        </p:nvSpPr>
        <p:spPr>
          <a:xfrm>
            <a:off x="871920" y="945360"/>
            <a:ext cx="3162600" cy="7729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96" name="Retângulo 4"/>
          <p:cNvSpPr/>
          <p:nvPr/>
        </p:nvSpPr>
        <p:spPr>
          <a:xfrm>
            <a:off x="0" y="0"/>
            <a:ext cx="1743480" cy="685764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p:style>
        <p:txBody>
          <a:bodyPr/>
          <a:lstStyle/>
          <a:p>
            <a:endParaRPr lang="pt-BR"/>
          </a:p>
        </p:txBody>
      </p:sp>
      <p:sp>
        <p:nvSpPr>
          <p:cNvPr id="97" name="Retângulo 5"/>
          <p:cNvSpPr/>
          <p:nvPr/>
        </p:nvSpPr>
        <p:spPr>
          <a:xfrm>
            <a:off x="2987640" y="1400400"/>
            <a:ext cx="8470080" cy="14155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spcBef>
                <a:spcPts val="601"/>
              </a:spcBef>
              <a:spcAft>
                <a:spcPts val="1199"/>
              </a:spcAft>
              <a:buNone/>
            </a:pPr>
            <a:r>
              <a:rPr lang="pt-BR" sz="1600" b="0" strike="noStrike" spc="-1" dirty="0">
                <a:solidFill>
                  <a:srgbClr val="000000"/>
                </a:solidFill>
                <a:latin typeface="Calibri"/>
                <a:ea typeface="Arial Unicode MS"/>
              </a:rPr>
              <a:t>A AFIP/OSS cumpriu satisfatoriamente todos os requisitos exigidos pelo Contrato de Gestão no Quarto Trimestre  de 2024</a:t>
            </a:r>
            <a:endParaRPr lang="pt-BR" sz="1600" b="0" strike="noStrike" spc="-1" dirty="0">
              <a:latin typeface="Arial"/>
            </a:endParaRPr>
          </a:p>
          <a:p>
            <a:pPr algn="just">
              <a:lnSpc>
                <a:spcPct val="150000"/>
              </a:lnSpc>
              <a:spcBef>
                <a:spcPts val="601"/>
              </a:spcBef>
              <a:spcAft>
                <a:spcPts val="1199"/>
              </a:spcAft>
              <a:buNone/>
            </a:pPr>
            <a:endParaRPr lang="pt-BR" sz="1600" b="0" strike="noStrike" spc="-1" dirty="0">
              <a:latin typeface="Arial"/>
            </a:endParaRPr>
          </a:p>
        </p:txBody>
      </p:sp>
      <p:sp>
        <p:nvSpPr>
          <p:cNvPr id="98" name="Título 1"/>
          <p:cNvSpPr/>
          <p:nvPr/>
        </p:nvSpPr>
        <p:spPr>
          <a:xfrm>
            <a:off x="2987640" y="815760"/>
            <a:ext cx="147744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000" b="1" strike="noStrike" spc="-1">
                <a:solidFill>
                  <a:srgbClr val="C00000"/>
                </a:solidFill>
                <a:latin typeface="Calibri"/>
              </a:rPr>
              <a:t>Demanda </a:t>
            </a:r>
            <a:endParaRPr lang="pt-BR" sz="2000" b="0" strike="noStrike" spc="-1">
              <a:latin typeface="Arial"/>
            </a:endParaRPr>
          </a:p>
        </p:txBody>
      </p:sp>
      <p:pic>
        <p:nvPicPr>
          <p:cNvPr id="99" name="Imagem 9"/>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4242200" flipH="1">
            <a:off x="3629520" y="2735640"/>
            <a:ext cx="810360" cy="514800"/>
          </a:xfrm>
          <a:prstGeom prst="rect">
            <a:avLst/>
          </a:prstGeom>
          <a:ln w="0">
            <a:noFill/>
          </a:ln>
        </p:spPr>
      </p:pic>
      <p:pic>
        <p:nvPicPr>
          <p:cNvPr id="100" name="Imagem 1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635000" flipH="1">
            <a:off x="4850280" y="3558960"/>
            <a:ext cx="444240" cy="281880"/>
          </a:xfrm>
          <a:prstGeom prst="rect">
            <a:avLst/>
          </a:prstGeom>
          <a:ln w="0">
            <a:noFill/>
          </a:ln>
        </p:spPr>
      </p:pic>
      <p:pic>
        <p:nvPicPr>
          <p:cNvPr id="101" name="Imagem 16"/>
          <p:cNvPicPr/>
          <p:nvPr/>
        </p:nvPicPr>
        <p:blipFill>
          <a:blip r:embed="rId5"/>
          <a:stretch/>
        </p:blipFill>
        <p:spPr>
          <a:xfrm>
            <a:off x="148320" y="6248880"/>
            <a:ext cx="1324440" cy="458640"/>
          </a:xfrm>
          <a:prstGeom prst="rect">
            <a:avLst/>
          </a:prstGeom>
          <a:ln w="0">
            <a:noFill/>
          </a:ln>
        </p:spPr>
      </p:pic>
      <p:sp>
        <p:nvSpPr>
          <p:cNvPr id="102" name="Elipse 17"/>
          <p:cNvSpPr/>
          <p:nvPr/>
        </p:nvSpPr>
        <p:spPr>
          <a:xfrm>
            <a:off x="733680" y="2105280"/>
            <a:ext cx="2019960" cy="20199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3" name="Título 1"/>
          <p:cNvSpPr/>
          <p:nvPr/>
        </p:nvSpPr>
        <p:spPr>
          <a:xfrm>
            <a:off x="955800" y="2700720"/>
            <a:ext cx="172332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800" b="1" strike="noStrike" spc="-1">
                <a:solidFill>
                  <a:srgbClr val="C00000"/>
                </a:solidFill>
                <a:latin typeface="Calibri"/>
              </a:rPr>
              <a:t>Unidades</a:t>
            </a:r>
            <a:endParaRPr lang="pt-BR" sz="2800" b="0" strike="noStrike" spc="-1">
              <a:latin typeface="Arial"/>
            </a:endParaRPr>
          </a:p>
        </p:txBody>
      </p:sp>
      <p:sp>
        <p:nvSpPr>
          <p:cNvPr id="104" name="Retângulo 1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5" name="Retângulo 20"/>
          <p:cNvSpPr/>
          <p:nvPr/>
        </p:nvSpPr>
        <p:spPr>
          <a:xfrm>
            <a:off x="3301560" y="2177280"/>
            <a:ext cx="462492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Atualmente o CEAC Sul atende à demanda gerada em:</a:t>
            </a:r>
            <a:endParaRPr lang="pt-BR" sz="1600" b="0" strike="noStrike" spc="-1">
              <a:latin typeface="Arial"/>
            </a:endParaRPr>
          </a:p>
        </p:txBody>
      </p:sp>
      <p:sp>
        <p:nvSpPr>
          <p:cNvPr id="106" name="Retângulo 21"/>
          <p:cNvSpPr/>
          <p:nvPr/>
        </p:nvSpPr>
        <p:spPr>
          <a:xfrm>
            <a:off x="5362200" y="5079600"/>
            <a:ext cx="60955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 2 unidades de captação de exames previamente coletados. </a:t>
            </a:r>
            <a:endParaRPr lang="pt-BR" sz="1600" b="0" strike="noStrike" spc="-1">
              <a:latin typeface="Arial"/>
            </a:endParaRPr>
          </a:p>
        </p:txBody>
      </p:sp>
      <p:sp>
        <p:nvSpPr>
          <p:cNvPr id="107" name="Retângulo 22"/>
          <p:cNvSpPr/>
          <p:nvPr/>
        </p:nvSpPr>
        <p:spPr>
          <a:xfrm>
            <a:off x="4757760" y="2912760"/>
            <a:ext cx="344700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20 unidades estaduais de saúde, sendo:</a:t>
            </a:r>
            <a:endParaRPr lang="pt-BR" sz="1600" b="0" strike="noStrike" spc="-1">
              <a:latin typeface="Arial"/>
            </a:endParaRPr>
          </a:p>
        </p:txBody>
      </p:sp>
      <p:sp>
        <p:nvSpPr>
          <p:cNvPr id="108" name="Retângulo 23"/>
          <p:cNvSpPr/>
          <p:nvPr/>
        </p:nvSpPr>
        <p:spPr>
          <a:xfrm>
            <a:off x="5354640" y="33037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11 hospitais com instalação local de laboratório de urgência e emergência.</a:t>
            </a:r>
            <a:endParaRPr lang="pt-BR" sz="1600" b="0" strike="noStrike" spc="-1">
              <a:latin typeface="Arial"/>
            </a:endParaRPr>
          </a:p>
        </p:txBody>
      </p:sp>
      <p:sp>
        <p:nvSpPr>
          <p:cNvPr id="109" name="Retângulo 24"/>
          <p:cNvSpPr/>
          <p:nvPr/>
        </p:nvSpPr>
        <p:spPr>
          <a:xfrm>
            <a:off x="5389200" y="41839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7 Ambulatórios Médicos de Especialidades – AME com estrutura laboratorial básica para atendimento aos protocolos específicos.</a:t>
            </a:r>
            <a:endParaRPr lang="pt-BR" sz="1600" b="0" strike="noStrike" spc="-1">
              <a:latin typeface="Arial"/>
            </a:endParaRPr>
          </a:p>
        </p:txBody>
      </p:sp>
      <p:pic>
        <p:nvPicPr>
          <p:cNvPr id="110" name="Imagem 2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552200" flipH="1">
            <a:off x="4810680" y="4226040"/>
            <a:ext cx="444240" cy="281880"/>
          </a:xfrm>
          <a:prstGeom prst="rect">
            <a:avLst/>
          </a:prstGeom>
          <a:ln w="0">
            <a:noFill/>
          </a:ln>
        </p:spPr>
      </p:pic>
      <p:pic>
        <p:nvPicPr>
          <p:cNvPr id="111" name="Imagem 26"/>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309200" flipH="1">
            <a:off x="4809600" y="5063760"/>
            <a:ext cx="444240" cy="2818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m 6"/>
          <p:cNvPicPr/>
          <p:nvPr/>
        </p:nvPicPr>
        <p:blipFill>
          <a:blip r:embed="rId3"/>
          <a:srcRect b="15732"/>
          <a:stretch/>
        </p:blipFill>
        <p:spPr>
          <a:xfrm>
            <a:off x="0" y="-415800"/>
            <a:ext cx="12191760" cy="7273440"/>
          </a:xfrm>
          <a:prstGeom prst="rect">
            <a:avLst/>
          </a:prstGeom>
          <a:ln w="0">
            <a:noFill/>
          </a:ln>
        </p:spPr>
      </p:pic>
      <p:sp>
        <p:nvSpPr>
          <p:cNvPr id="113" name="Retângulo 5"/>
          <p:cNvSpPr/>
          <p:nvPr/>
        </p:nvSpPr>
        <p:spPr>
          <a:xfrm>
            <a:off x="446400" y="585000"/>
            <a:ext cx="7095600" cy="774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3000" b="1" strike="noStrike" spc="-1">
                <a:solidFill>
                  <a:srgbClr val="C00000"/>
                </a:solidFill>
                <a:latin typeface="Calibri"/>
                <a:ea typeface="Arial Unicode MS"/>
              </a:rPr>
              <a:t>Relação de Unidades Atendidas no CEAC Sul</a:t>
            </a:r>
            <a:endParaRPr lang="pt-BR" sz="3000" b="0" strike="noStrike" spc="-1">
              <a:latin typeface="Arial"/>
            </a:endParaRPr>
          </a:p>
        </p:txBody>
      </p:sp>
      <p:sp>
        <p:nvSpPr>
          <p:cNvPr id="114" name="Retângulo 1"/>
          <p:cNvSpPr/>
          <p:nvPr/>
        </p:nvSpPr>
        <p:spPr>
          <a:xfrm>
            <a:off x="411480" y="1394280"/>
            <a:ext cx="8270640" cy="44337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15" name="Retângulo 1"/>
          <p:cNvSpPr/>
          <p:nvPr/>
        </p:nvSpPr>
        <p:spPr>
          <a:xfrm>
            <a:off x="610920" y="1394280"/>
            <a:ext cx="5358600" cy="441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A) HOSPITAIS - Unidades com Laboratório de Urgência / Emergência (11)</a:t>
            </a:r>
            <a:r>
              <a:rPr lang="pt-BR" sz="1200" b="0" strike="noStrike" spc="-1">
                <a:solidFill>
                  <a:srgbClr val="595959"/>
                </a:solidFill>
                <a:latin typeface="Calibri"/>
                <a:ea typeface="Arial Unicode MS"/>
              </a:rPr>
              <a:t> </a:t>
            </a:r>
            <a:endParaRPr lang="pt-BR" sz="1200" b="0" strike="noStrike" spc="-1">
              <a:latin typeface="Arial"/>
            </a:endParaRPr>
          </a:p>
          <a:p>
            <a:pPr algn="just">
              <a:lnSpc>
                <a:spcPct val="150000"/>
              </a:lnSpc>
              <a:buNone/>
            </a:pPr>
            <a:r>
              <a:rPr lang="pt-BR" sz="1200" b="0" strike="noStrike" spc="-1">
                <a:solidFill>
                  <a:srgbClr val="595959"/>
                </a:solidFill>
                <a:latin typeface="Calibri"/>
                <a:ea typeface="바탕"/>
              </a:rPr>
              <a:t>Hospital Estadual de Francisco Morato</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Estadual de Grajaú</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Franco da Rocha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Carapicuíba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Itapecerica da Serra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Itapevi</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Pedreira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de Cotia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Sul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Conjunto Hospitalar de Sorocaba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 Maternidade Interlagos</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 </a:t>
            </a:r>
            <a:endParaRPr lang="pt-BR" sz="1200" b="0" strike="noStrike" spc="-1">
              <a:latin typeface="Arial"/>
            </a:endParaRPr>
          </a:p>
        </p:txBody>
      </p:sp>
      <p:sp>
        <p:nvSpPr>
          <p:cNvPr id="116" name="Retângulo 4"/>
          <p:cNvSpPr/>
          <p:nvPr/>
        </p:nvSpPr>
        <p:spPr>
          <a:xfrm>
            <a:off x="5681160" y="1394280"/>
            <a:ext cx="3000600" cy="331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B) AMBULATORIOS MÉDICOS - AME (7)</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AE – Varzea do Carmo</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Carapicuíba</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Interlagos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Itapevi</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Itu</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Jardim dos Prados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Sorocaba</a:t>
            </a:r>
            <a:endParaRPr lang="pt-BR" sz="1200" b="0" strike="noStrike" spc="-1">
              <a:latin typeface="Arial"/>
            </a:endParaRPr>
          </a:p>
          <a:p>
            <a:pPr>
              <a:lnSpc>
                <a:spcPct val="150000"/>
              </a:lnSpc>
              <a:spcAft>
                <a:spcPts val="601"/>
              </a:spcAft>
              <a:buNone/>
            </a:pPr>
            <a:endParaRPr lang="pt-BR" sz="1200" b="0" strike="noStrike" spc="-1">
              <a:latin typeface="Arial"/>
            </a:endParaRPr>
          </a:p>
          <a:p>
            <a:pPr>
              <a:lnSpc>
                <a:spcPct val="150000"/>
              </a:lnSpc>
              <a:spcAft>
                <a:spcPts val="601"/>
              </a:spcAft>
              <a:buNone/>
            </a:pPr>
            <a:r>
              <a:rPr lang="pt-BR" sz="1200" b="1" strike="noStrike" spc="-1">
                <a:solidFill>
                  <a:srgbClr val="595959"/>
                </a:solidFill>
                <a:latin typeface="Calibri"/>
                <a:ea typeface="Arial Unicode MS"/>
              </a:rPr>
              <a:t>C) UNIDADES DE CAPTAÇÃO (2)</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Complexo Hospitalar do Juquery</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Hospital Dr. Francisco Ribeiro Arantes</a:t>
            </a:r>
            <a:endParaRPr lang="pt-BR" sz="1200" b="0" strike="noStrike" spc="-1">
              <a:latin typeface="Arial"/>
            </a:endParaRPr>
          </a:p>
        </p:txBody>
      </p:sp>
      <p:sp>
        <p:nvSpPr>
          <p:cNvPr id="117" name="Retângulo 7"/>
          <p:cNvSpPr/>
          <p:nvPr/>
        </p:nvSpPr>
        <p:spPr>
          <a:xfrm>
            <a:off x="0" y="150120"/>
            <a:ext cx="12191760" cy="670752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18" name="Imagem 8"/>
          <p:cNvPicPr/>
          <p:nvPr/>
        </p:nvPicPr>
        <p:blipFill>
          <a:blip r:embed="rId4"/>
          <a:stretch/>
        </p:blipFill>
        <p:spPr>
          <a:xfrm>
            <a:off x="148320" y="6248880"/>
            <a:ext cx="1324440" cy="458640"/>
          </a:xfrm>
          <a:prstGeom prst="rect">
            <a:avLst/>
          </a:prstGeom>
          <a:ln w="0">
            <a:noFill/>
          </a:ln>
        </p:spPr>
      </p:pic>
      <p:pic>
        <p:nvPicPr>
          <p:cNvPr id="119" name="Imagem 2"/>
          <p:cNvPicPr/>
          <p:nvPr/>
        </p:nvPicPr>
        <p:blipFill>
          <a:blip r:embed="rId5"/>
          <a:stretch/>
        </p:blipFill>
        <p:spPr>
          <a:xfrm>
            <a:off x="10824840" y="6441840"/>
            <a:ext cx="1109160" cy="2916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m 10"/>
          <p:cNvPicPr/>
          <p:nvPr/>
        </p:nvPicPr>
        <p:blipFill>
          <a:blip r:embed="rId3"/>
          <a:srcRect t="11451" b="4275"/>
          <a:stretch/>
        </p:blipFill>
        <p:spPr>
          <a:xfrm>
            <a:off x="0" y="0"/>
            <a:ext cx="12191760" cy="6857640"/>
          </a:xfrm>
          <a:prstGeom prst="rect">
            <a:avLst/>
          </a:prstGeom>
          <a:ln w="0">
            <a:noFill/>
          </a:ln>
        </p:spPr>
      </p:pic>
      <p:sp>
        <p:nvSpPr>
          <p:cNvPr id="121" name="Retângulo 11"/>
          <p:cNvSpPr/>
          <p:nvPr/>
        </p:nvSpPr>
        <p:spPr>
          <a:xfrm>
            <a:off x="-148080" y="40316"/>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sp>
        <p:nvSpPr>
          <p:cNvPr id="122" name="Rectangle 8"/>
          <p:cNvSpPr/>
          <p:nvPr/>
        </p:nvSpPr>
        <p:spPr>
          <a:xfrm>
            <a:off x="452820" y="1430135"/>
            <a:ext cx="11286360" cy="923330"/>
          </a:xfrm>
          <a:prstGeom prst="rect">
            <a:avLst/>
          </a:prstGeom>
          <a:noFill/>
          <a:ln w="0">
            <a:noFill/>
          </a:ln>
        </p:spPr>
        <p:style>
          <a:lnRef idx="0">
            <a:scrgbClr r="0" g="0" b="0"/>
          </a:lnRef>
          <a:fillRef idx="0">
            <a:scrgbClr r="0" g="0" b="0"/>
          </a:fillRef>
          <a:effectRef idx="0">
            <a:scrgbClr r="0" g="0" b="0"/>
          </a:effectRef>
          <a:fontRef idx="minor"/>
        </p:style>
        <p:txBody>
          <a:bodyPr anchor="ctr">
            <a:spAutoFit/>
          </a:bodyPr>
          <a:lstStyle/>
          <a:p>
            <a:pPr algn="just">
              <a:lnSpc>
                <a:spcPct val="100000"/>
              </a:lnSpc>
              <a:buNone/>
            </a:pPr>
            <a:r>
              <a:rPr lang="pt-BR" sz="1800" b="0" strike="noStrike" spc="-1" dirty="0">
                <a:solidFill>
                  <a:srgbClr val="404040"/>
                </a:solidFill>
                <a:latin typeface="Calibri"/>
                <a:ea typeface="맑은 고딕"/>
              </a:rPr>
              <a:t>A tabela 1 apresenta a produção trimestral de acordo com o planejado no Contrato de </a:t>
            </a:r>
            <a:r>
              <a:rPr lang="pt-BR" altLang="ko-KR" sz="1800" dirty="0">
                <a:solidFill>
                  <a:schemeClr val="tx1">
                    <a:lumMod val="75000"/>
                    <a:lumOff val="25000"/>
                  </a:schemeClr>
                </a:solidFill>
                <a:latin typeface="+mn-lt"/>
              </a:rPr>
              <a:t>Gestão n° 71849/2022, </a:t>
            </a:r>
            <a:r>
              <a:rPr lang="pt-BR" sz="1800" b="0" strike="noStrike" spc="-1" dirty="0">
                <a:solidFill>
                  <a:srgbClr val="404040"/>
                </a:solidFill>
                <a:latin typeface="Calibri"/>
                <a:ea typeface="맑은 고딕"/>
              </a:rPr>
              <a:t>que estimaram um volume para o Qu</a:t>
            </a:r>
            <a:r>
              <a:rPr lang="pt-BR" spc="-1" dirty="0">
                <a:solidFill>
                  <a:srgbClr val="404040"/>
                </a:solidFill>
                <a:latin typeface="Calibri"/>
                <a:ea typeface="맑은 고딕"/>
              </a:rPr>
              <a:t>arto </a:t>
            </a:r>
            <a:r>
              <a:rPr lang="pt-BR" sz="1800" b="0" strike="noStrike" spc="-1" dirty="0">
                <a:solidFill>
                  <a:srgbClr val="404040"/>
                </a:solidFill>
                <a:latin typeface="Calibri"/>
                <a:ea typeface="맑은 고딕"/>
              </a:rPr>
              <a:t>Trimestre de </a:t>
            </a:r>
            <a:r>
              <a:rPr lang="pt-BR" b="1" spc="-1" dirty="0">
                <a:solidFill>
                  <a:srgbClr val="404040"/>
                </a:solidFill>
                <a:latin typeface="Calibri"/>
                <a:ea typeface="맑은 고딕"/>
              </a:rPr>
              <a:t>2.424.144</a:t>
            </a:r>
            <a:r>
              <a:rPr lang="pt-BR" sz="1800" b="1" strike="noStrike" spc="-1" dirty="0">
                <a:solidFill>
                  <a:srgbClr val="000000"/>
                </a:solidFill>
                <a:latin typeface="Arial"/>
                <a:ea typeface="맑은 고딕"/>
              </a:rPr>
              <a:t> </a:t>
            </a:r>
            <a:r>
              <a:rPr lang="pt-BR" sz="1800" b="0" strike="noStrike" spc="-1" dirty="0">
                <a:solidFill>
                  <a:srgbClr val="404040"/>
                </a:solidFill>
                <a:latin typeface="Calibri"/>
                <a:ea typeface="맑은 고딕"/>
              </a:rPr>
              <a:t>exames. A produção realizada foi de </a:t>
            </a:r>
            <a:r>
              <a:rPr lang="pt-BR" b="1" spc="-1" dirty="0">
                <a:solidFill>
                  <a:srgbClr val="404040"/>
                </a:solidFill>
                <a:latin typeface="Calibri"/>
                <a:ea typeface="맑은 고딕"/>
              </a:rPr>
              <a:t>-4,11</a:t>
            </a:r>
            <a:r>
              <a:rPr lang="pt-BR" sz="1800" b="1" strike="noStrike" spc="-1" dirty="0">
                <a:solidFill>
                  <a:srgbClr val="404040"/>
                </a:solidFill>
                <a:latin typeface="Calibri"/>
                <a:ea typeface="맑은 고딕"/>
              </a:rPr>
              <a:t>%</a:t>
            </a:r>
            <a:r>
              <a:rPr lang="pt-BR" sz="1800" b="0" strike="noStrike" spc="-1" dirty="0">
                <a:solidFill>
                  <a:srgbClr val="404040"/>
                </a:solidFill>
                <a:latin typeface="Calibri"/>
                <a:ea typeface="맑은 고딕"/>
              </a:rPr>
              <a:t> menor que o estimado. </a:t>
            </a:r>
            <a:endParaRPr lang="pt-BR" sz="1800" b="0" strike="noStrike" spc="-1" dirty="0">
              <a:latin typeface="Arial"/>
            </a:endParaRPr>
          </a:p>
        </p:txBody>
      </p:sp>
      <p:sp>
        <p:nvSpPr>
          <p:cNvPr id="123" name="Rectangle 9"/>
          <p:cNvSpPr/>
          <p:nvPr/>
        </p:nvSpPr>
        <p:spPr>
          <a:xfrm>
            <a:off x="3156307" y="5288152"/>
            <a:ext cx="5879386" cy="2192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sp>
        <p:nvSpPr>
          <p:cNvPr id="124" name="Retângulo 3"/>
          <p:cNvSpPr/>
          <p:nvPr/>
        </p:nvSpPr>
        <p:spPr>
          <a:xfrm>
            <a:off x="2364600" y="2667432"/>
            <a:ext cx="7462800" cy="2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1000" b="0" strike="noStrike" spc="-1" dirty="0">
                <a:solidFill>
                  <a:srgbClr val="404040"/>
                </a:solidFill>
                <a:latin typeface="Calibri"/>
              </a:rPr>
              <a:t>Tabela 1 – Produção Estimada e Realizada no CEAC Sul,  </a:t>
            </a:r>
            <a:r>
              <a:rPr lang="pt-BR" sz="1000" spc="-1" dirty="0">
                <a:solidFill>
                  <a:srgbClr val="404040"/>
                </a:solidFill>
                <a:latin typeface="Calibri"/>
              </a:rPr>
              <a:t>outubro</a:t>
            </a:r>
            <a:r>
              <a:rPr lang="pt-BR" sz="1000" b="0" strike="noStrike" spc="-1" dirty="0">
                <a:solidFill>
                  <a:srgbClr val="404040"/>
                </a:solidFill>
                <a:latin typeface="Calibri"/>
              </a:rPr>
              <a:t> a dezembro  2024</a:t>
            </a:r>
            <a:endParaRPr lang="pt-BR" sz="1000" b="0" strike="noStrike" spc="-1" dirty="0">
              <a:latin typeface="Arial"/>
            </a:endParaRPr>
          </a:p>
        </p:txBody>
      </p:sp>
      <p:sp>
        <p:nvSpPr>
          <p:cNvPr id="125"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126" name="Imagem 13"/>
          <p:cNvPicPr/>
          <p:nvPr/>
        </p:nvPicPr>
        <p:blipFill>
          <a:blip r:embed="rId4"/>
          <a:stretch/>
        </p:blipFill>
        <p:spPr>
          <a:xfrm>
            <a:off x="148320" y="6248880"/>
            <a:ext cx="1324440" cy="458640"/>
          </a:xfrm>
          <a:prstGeom prst="rect">
            <a:avLst/>
          </a:prstGeom>
          <a:ln w="0">
            <a:noFill/>
          </a:ln>
        </p:spPr>
      </p:pic>
      <p:pic>
        <p:nvPicPr>
          <p:cNvPr id="127" name="Imagem 2"/>
          <p:cNvPicPr/>
          <p:nvPr/>
        </p:nvPicPr>
        <p:blipFill>
          <a:blip r:embed="rId5"/>
          <a:stretch/>
        </p:blipFill>
        <p:spPr>
          <a:xfrm>
            <a:off x="10824840" y="6441840"/>
            <a:ext cx="1109160" cy="291600"/>
          </a:xfrm>
          <a:prstGeom prst="rect">
            <a:avLst/>
          </a:prstGeom>
          <a:ln w="0">
            <a:noFill/>
          </a:ln>
        </p:spPr>
      </p:pic>
      <p:pic>
        <p:nvPicPr>
          <p:cNvPr id="2" name="Imagem 1">
            <a:extLst>
              <a:ext uri="{FF2B5EF4-FFF2-40B4-BE49-F238E27FC236}">
                <a16:creationId xmlns:a16="http://schemas.microsoft.com/office/drawing/2014/main" id="{101195C1-BF5E-D893-F84B-5FDE25E6AC53}"/>
              </a:ext>
            </a:extLst>
          </p:cNvPr>
          <p:cNvPicPr>
            <a:picLocks noChangeAspect="1"/>
          </p:cNvPicPr>
          <p:nvPr/>
        </p:nvPicPr>
        <p:blipFill>
          <a:blip r:embed="rId6"/>
          <a:stretch>
            <a:fillRect/>
          </a:stretch>
        </p:blipFill>
        <p:spPr>
          <a:xfrm>
            <a:off x="3930169" y="3143121"/>
            <a:ext cx="4575362" cy="16096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ângulo 2"/>
          <p:cNvSpPr/>
          <p:nvPr/>
        </p:nvSpPr>
        <p:spPr>
          <a:xfrm>
            <a:off x="5837040" y="1517019"/>
            <a:ext cx="6459234"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Quadro 1 – Produção Estimada (Meta) e realizada no CEAC Sul, discriminada por unidade assistencial no período de </a:t>
            </a:r>
            <a:r>
              <a:rPr lang="pt-BR" sz="800" spc="-1" dirty="0">
                <a:solidFill>
                  <a:srgbClr val="404040"/>
                </a:solidFill>
                <a:latin typeface="Arial"/>
                <a:ea typeface="Arial Unicode MS"/>
              </a:rPr>
              <a:t> outubro</a:t>
            </a:r>
            <a:r>
              <a:rPr lang="pt-BR" sz="800" b="0" strike="noStrike" spc="-1" dirty="0">
                <a:solidFill>
                  <a:srgbClr val="404040"/>
                </a:solidFill>
                <a:latin typeface="Arial"/>
                <a:ea typeface="Arial Unicode MS"/>
              </a:rPr>
              <a:t> a</a:t>
            </a:r>
            <a:r>
              <a:rPr lang="pt-BR" sz="800" spc="-1" dirty="0">
                <a:solidFill>
                  <a:srgbClr val="404040"/>
                </a:solidFill>
                <a:latin typeface="Arial"/>
                <a:ea typeface="Arial Unicode MS"/>
              </a:rPr>
              <a:t> dezembro </a:t>
            </a:r>
            <a:r>
              <a:rPr lang="pt-BR" sz="800" b="0" strike="noStrike" spc="-1" dirty="0">
                <a:solidFill>
                  <a:srgbClr val="404040"/>
                </a:solidFill>
                <a:latin typeface="Arial"/>
                <a:ea typeface="Arial Unicode MS"/>
              </a:rPr>
              <a:t> 2024</a:t>
            </a:r>
            <a:endParaRPr lang="pt-BR" sz="800" b="0" strike="noStrike" spc="-1" dirty="0">
              <a:latin typeface="Arial"/>
            </a:endParaRPr>
          </a:p>
        </p:txBody>
      </p:sp>
      <p:sp>
        <p:nvSpPr>
          <p:cNvPr id="130" name="Retângulo 5"/>
          <p:cNvSpPr/>
          <p:nvPr/>
        </p:nvSpPr>
        <p:spPr>
          <a:xfrm>
            <a:off x="6273720" y="5051593"/>
            <a:ext cx="575136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sp>
        <p:nvSpPr>
          <p:cNvPr id="131" name="Retângulo 1"/>
          <p:cNvSpPr/>
          <p:nvPr/>
        </p:nvSpPr>
        <p:spPr>
          <a:xfrm>
            <a:off x="577440" y="1653120"/>
            <a:ext cx="5024160" cy="3375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200" b="0" strike="noStrike" spc="-1" dirty="0">
                <a:solidFill>
                  <a:srgbClr val="262626"/>
                </a:solidFill>
                <a:latin typeface="Calibri"/>
                <a:ea typeface="Arial Unicode MS"/>
              </a:rPr>
              <a:t>Os resultados obtidos no Quarto Trimestre de 2024 sugerem a oportunidade de ajustar as metas para a produção estimada para cada unidade assistencial.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O Quadro 1 discrimina a produção do CEAC Sul em cada unidade pública incluída no escopo assistencial e conforme apresentado  apresenta variações percentuais  abaixo da  meta em cada serviço.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sz="1200" b="0" strike="noStrike" spc="-1" dirty="0">
              <a:latin typeface="Arial"/>
            </a:endParaRPr>
          </a:p>
        </p:txBody>
      </p:sp>
      <p:sp>
        <p:nvSpPr>
          <p:cNvPr id="132" name="Conector reto 2"/>
          <p:cNvSpPr/>
          <p:nvPr/>
        </p:nvSpPr>
        <p:spPr>
          <a:xfrm>
            <a:off x="5837040" y="1732320"/>
            <a:ext cx="360" cy="3308400"/>
          </a:xfrm>
          <a:prstGeom prst="line">
            <a:avLst/>
          </a:prstGeom>
          <a:ln w="19050">
            <a:solidFill>
              <a:srgbClr val="C00000"/>
            </a:solidFill>
          </a:ln>
        </p:spPr>
        <p:style>
          <a:lnRef idx="1">
            <a:schemeClr val="accent1"/>
          </a:lnRef>
          <a:fillRef idx="0">
            <a:schemeClr val="accent1"/>
          </a:fillRef>
          <a:effectRef idx="0">
            <a:schemeClr val="accent1"/>
          </a:effectRef>
          <a:fontRef idx="minor"/>
        </p:style>
        <p:txBody>
          <a:bodyPr/>
          <a:lstStyle/>
          <a:p>
            <a:endParaRPr lang="pt-BR"/>
          </a:p>
        </p:txBody>
      </p:sp>
      <p:sp>
        <p:nvSpPr>
          <p:cNvPr id="133"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dirty="0">
                <a:solidFill>
                  <a:srgbClr val="C00000"/>
                </a:solidFill>
                <a:latin typeface="Calibri"/>
              </a:rPr>
              <a:t>Resultados</a:t>
            </a:r>
            <a:endParaRPr lang="pt-BR" sz="3200" b="0" strike="noStrike" spc="-1" dirty="0">
              <a:latin typeface="Arial"/>
            </a:endParaRPr>
          </a:p>
          <a:p>
            <a:pPr>
              <a:lnSpc>
                <a:spcPct val="90000"/>
              </a:lnSpc>
              <a:buNone/>
            </a:pPr>
            <a:r>
              <a:rPr lang="pt-BR" sz="2600" b="1" strike="noStrike" spc="-1" dirty="0">
                <a:solidFill>
                  <a:srgbClr val="C00000"/>
                </a:solidFill>
                <a:latin typeface="Calibri"/>
              </a:rPr>
              <a:t>Produção Quantitativa</a:t>
            </a:r>
            <a:endParaRPr lang="pt-BR" sz="2600" b="0" strike="noStrike" spc="-1" dirty="0">
              <a:latin typeface="Arial"/>
            </a:endParaRPr>
          </a:p>
        </p:txBody>
      </p:sp>
      <p:pic>
        <p:nvPicPr>
          <p:cNvPr id="2" name="Imagem 1">
            <a:extLst>
              <a:ext uri="{FF2B5EF4-FFF2-40B4-BE49-F238E27FC236}">
                <a16:creationId xmlns:a16="http://schemas.microsoft.com/office/drawing/2014/main" id="{EEBE8CD4-9E76-933C-524F-0E41A110D1E2}"/>
              </a:ext>
            </a:extLst>
          </p:cNvPr>
          <p:cNvPicPr>
            <a:picLocks noChangeAspect="1"/>
          </p:cNvPicPr>
          <p:nvPr/>
        </p:nvPicPr>
        <p:blipFill>
          <a:blip r:embed="rId3"/>
          <a:stretch>
            <a:fillRect/>
          </a:stretch>
        </p:blipFill>
        <p:spPr>
          <a:xfrm>
            <a:off x="6096000" y="1789796"/>
            <a:ext cx="5797630" cy="31934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ítulo 1"/>
          <p:cNvSpPr/>
          <p:nvPr/>
        </p:nvSpPr>
        <p:spPr>
          <a:xfrm>
            <a:off x="3822840" y="3780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90000"/>
              </a:lnSpc>
              <a:buNone/>
            </a:pPr>
            <a:r>
              <a:rPr lang="pt-BR" sz="3200" b="1" strike="noStrike" spc="-1">
                <a:solidFill>
                  <a:srgbClr val="C00000"/>
                </a:solidFill>
                <a:latin typeface="Calibri"/>
              </a:rPr>
              <a:t>Indicadores – Pesquisa de Satisfação</a:t>
            </a:r>
            <a:endParaRPr lang="pt-BR" sz="3200" b="0" strike="noStrike" spc="-1">
              <a:latin typeface="Arial"/>
            </a:endParaRPr>
          </a:p>
        </p:txBody>
      </p:sp>
      <p:sp>
        <p:nvSpPr>
          <p:cNvPr id="136" name="Retângulo 1"/>
          <p:cNvSpPr/>
          <p:nvPr/>
        </p:nvSpPr>
        <p:spPr>
          <a:xfrm>
            <a:off x="4989960" y="1549440"/>
            <a:ext cx="677484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buNone/>
            </a:pPr>
            <a:r>
              <a:rPr lang="pt-BR" sz="1400" b="1" strike="noStrike" spc="-1" dirty="0">
                <a:solidFill>
                  <a:srgbClr val="000000"/>
                </a:solidFill>
                <a:latin typeface="Calibri"/>
              </a:rPr>
              <a:t>Serviço de Atenção ao Usuário – SAU</a:t>
            </a:r>
            <a:endParaRPr lang="pt-BR" sz="1400" b="0" strike="noStrike" spc="-1" dirty="0">
              <a:latin typeface="Arial"/>
            </a:endParaRPr>
          </a:p>
          <a:p>
            <a:pPr>
              <a:lnSpc>
                <a:spcPct val="100000"/>
              </a:lnSpc>
              <a:buNone/>
            </a:pP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Abaixo a tabela 2 representa a quantidade de registros via </a:t>
            </a:r>
            <a:r>
              <a:rPr lang="pt-BR" sz="1400" b="0" strike="noStrike" spc="-1" dirty="0" err="1">
                <a:solidFill>
                  <a:srgbClr val="000000"/>
                </a:solidFill>
                <a:latin typeface="Calibri"/>
              </a:rPr>
              <a:t>Reglab</a:t>
            </a:r>
            <a:r>
              <a:rPr lang="pt-BR" sz="1400" b="0" strike="noStrike" spc="-1" dirty="0">
                <a:solidFill>
                  <a:srgbClr val="000000"/>
                </a:solidFill>
                <a:latin typeface="Calibri"/>
              </a:rPr>
              <a:t> como registros de reclamações, elogios ou sugestões.</a:t>
            </a:r>
            <a:endParaRPr lang="pt-BR" sz="1400" b="0" strike="noStrike" spc="-1" dirty="0">
              <a:latin typeface="Arial"/>
            </a:endParaRPr>
          </a:p>
          <a:p>
            <a:pPr algn="just">
              <a:lnSpc>
                <a:spcPct val="100000"/>
              </a:lnSpc>
              <a:buNone/>
            </a:pPr>
            <a:endParaRPr lang="pt-BR" sz="1400" b="0" strike="noStrike" spc="-1" dirty="0">
              <a:latin typeface="Arial"/>
            </a:endParaRPr>
          </a:p>
        </p:txBody>
      </p:sp>
      <p:pic>
        <p:nvPicPr>
          <p:cNvPr id="137" name="Imagem 11"/>
          <p:cNvPicPr/>
          <p:nvPr/>
        </p:nvPicPr>
        <p:blipFill>
          <a:blip r:embed="rId3"/>
          <a:stretch/>
        </p:blipFill>
        <p:spPr>
          <a:xfrm>
            <a:off x="787320" y="2411640"/>
            <a:ext cx="946800" cy="946800"/>
          </a:xfrm>
          <a:prstGeom prst="rect">
            <a:avLst/>
          </a:prstGeom>
          <a:ln w="0">
            <a:noFill/>
          </a:ln>
        </p:spPr>
      </p:pic>
      <p:pic>
        <p:nvPicPr>
          <p:cNvPr id="138" name="Imagem 12"/>
          <p:cNvPicPr/>
          <p:nvPr/>
        </p:nvPicPr>
        <p:blipFill>
          <a:blip r:embed="rId4"/>
          <a:stretch/>
        </p:blipFill>
        <p:spPr>
          <a:xfrm>
            <a:off x="3952440" y="1742040"/>
            <a:ext cx="946800" cy="946800"/>
          </a:xfrm>
          <a:prstGeom prst="rect">
            <a:avLst/>
          </a:prstGeom>
          <a:ln w="0">
            <a:noFill/>
          </a:ln>
        </p:spPr>
      </p:pic>
      <p:pic>
        <p:nvPicPr>
          <p:cNvPr id="139" name="Imagem 13"/>
          <p:cNvPicPr/>
          <p:nvPr/>
        </p:nvPicPr>
        <p:blipFill>
          <a:blip r:embed="rId5"/>
          <a:stretch/>
        </p:blipFill>
        <p:spPr>
          <a:xfrm>
            <a:off x="2059560" y="3652560"/>
            <a:ext cx="788400" cy="788400"/>
          </a:xfrm>
          <a:prstGeom prst="rect">
            <a:avLst/>
          </a:prstGeom>
          <a:ln w="0">
            <a:noFill/>
          </a:ln>
        </p:spPr>
      </p:pic>
      <p:sp>
        <p:nvSpPr>
          <p:cNvPr id="140" name="CaixaDeTexto 14"/>
          <p:cNvSpPr/>
          <p:nvPr/>
        </p:nvSpPr>
        <p:spPr>
          <a:xfrm>
            <a:off x="816840" y="3358800"/>
            <a:ext cx="92340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400" b="1" strike="noStrike" spc="-1">
                <a:solidFill>
                  <a:srgbClr val="C00000"/>
                </a:solidFill>
                <a:latin typeface="Calibri"/>
              </a:rPr>
              <a:t>UNIDADE</a:t>
            </a:r>
            <a:endParaRPr lang="pt-BR" sz="1400" b="0" strike="noStrike" spc="-1">
              <a:latin typeface="Arial"/>
            </a:endParaRPr>
          </a:p>
          <a:p>
            <a:pP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1" name="CaixaDeTexto 15"/>
          <p:cNvSpPr/>
          <p:nvPr/>
        </p:nvSpPr>
        <p:spPr>
          <a:xfrm>
            <a:off x="1807200" y="4456800"/>
            <a:ext cx="135612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PROFISSIONAIS </a:t>
            </a:r>
            <a:endParaRPr lang="pt-BR" sz="1400" b="0" strike="noStrike" spc="-1">
              <a:latin typeface="Arial"/>
            </a:endParaRPr>
          </a:p>
          <a:p>
            <a:pPr algn="ct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2" name="CaixaDeTexto 16"/>
          <p:cNvSpPr/>
          <p:nvPr/>
        </p:nvSpPr>
        <p:spPr>
          <a:xfrm>
            <a:off x="3957120" y="2800800"/>
            <a:ext cx="103284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AVALIAÇÃO</a:t>
            </a:r>
            <a:endParaRPr lang="pt-BR" sz="1400" b="0" strike="noStrike" spc="-1">
              <a:latin typeface="Arial"/>
            </a:endParaRPr>
          </a:p>
        </p:txBody>
      </p:sp>
      <p:sp>
        <p:nvSpPr>
          <p:cNvPr id="143" name="Elipse 17"/>
          <p:cNvSpPr/>
          <p:nvPr/>
        </p:nvSpPr>
        <p:spPr>
          <a:xfrm>
            <a:off x="515880" y="1939680"/>
            <a:ext cx="3162960" cy="3223080"/>
          </a:xfrm>
          <a:prstGeom prst="ellipse">
            <a:avLst/>
          </a:prstGeom>
          <a:noFill/>
          <a:ln w="3175">
            <a:solidFill>
              <a:srgbClr val="000000">
                <a:lumMod val="65000"/>
                <a:lumOff val="35000"/>
              </a:srgbClr>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44" name="Imagem 18"/>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19769400">
            <a:off x="2725920" y="1351080"/>
            <a:ext cx="1022040" cy="860040"/>
          </a:xfrm>
          <a:prstGeom prst="rect">
            <a:avLst/>
          </a:prstGeom>
          <a:ln w="0">
            <a:noFill/>
          </a:ln>
        </p:spPr>
      </p:pic>
      <p:pic>
        <p:nvPicPr>
          <p:cNvPr id="145" name="Imagem 19"/>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2329800" flipH="1">
            <a:off x="1783080" y="2261880"/>
            <a:ext cx="552240" cy="375120"/>
          </a:xfrm>
          <a:prstGeom prst="rect">
            <a:avLst/>
          </a:prstGeom>
          <a:ln w="0">
            <a:noFill/>
          </a:ln>
        </p:spPr>
      </p:pic>
      <p:sp>
        <p:nvSpPr>
          <p:cNvPr id="146" name="CaixaDeTexto 20"/>
          <p:cNvSpPr/>
          <p:nvPr/>
        </p:nvSpPr>
        <p:spPr>
          <a:xfrm>
            <a:off x="1920240" y="2631600"/>
            <a:ext cx="173916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200" b="0" i="1" strike="noStrike" spc="-1">
                <a:solidFill>
                  <a:srgbClr val="595959"/>
                </a:solidFill>
                <a:latin typeface="Calibri"/>
              </a:rPr>
              <a:t>qualidade do serviço</a:t>
            </a:r>
            <a:endParaRPr lang="pt-BR" sz="1200" b="0" strike="noStrike" spc="-1">
              <a:latin typeface="Arial"/>
            </a:endParaRPr>
          </a:p>
          <a:p>
            <a:pPr>
              <a:lnSpc>
                <a:spcPct val="100000"/>
              </a:lnSpc>
              <a:buNone/>
            </a:pPr>
            <a:r>
              <a:rPr lang="pt-BR" sz="1200" b="0" i="1" strike="noStrike" spc="-1">
                <a:solidFill>
                  <a:srgbClr val="595959"/>
                </a:solidFill>
                <a:latin typeface="Calibri"/>
              </a:rPr>
              <a:t>satisfação dos usuários</a:t>
            </a:r>
            <a:endParaRPr lang="pt-BR" sz="1200" b="0" strike="noStrike" spc="-1">
              <a:latin typeface="Arial"/>
            </a:endParaRPr>
          </a:p>
          <a:p>
            <a:pPr>
              <a:lnSpc>
                <a:spcPct val="100000"/>
              </a:lnSpc>
              <a:buNone/>
            </a:pPr>
            <a:endParaRPr lang="pt-BR" sz="1200" b="0" strike="noStrike" spc="-1">
              <a:latin typeface="Arial"/>
            </a:endParaRPr>
          </a:p>
        </p:txBody>
      </p:sp>
      <p:sp>
        <p:nvSpPr>
          <p:cNvPr id="147" name="CaixaDeTexto 21"/>
          <p:cNvSpPr/>
          <p:nvPr/>
        </p:nvSpPr>
        <p:spPr>
          <a:xfrm>
            <a:off x="2040480" y="386244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8" name="CaixaDeTexto 22"/>
          <p:cNvSpPr/>
          <p:nvPr/>
        </p:nvSpPr>
        <p:spPr>
          <a:xfrm>
            <a:off x="2306160" y="386028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9" name="CaixaDeTexto 23"/>
          <p:cNvSpPr/>
          <p:nvPr/>
        </p:nvSpPr>
        <p:spPr>
          <a:xfrm>
            <a:off x="2594520" y="385812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pic>
        <p:nvPicPr>
          <p:cNvPr id="150" name="Imagem 24"/>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4700400">
            <a:off x="2920320" y="3219120"/>
            <a:ext cx="482040" cy="375120"/>
          </a:xfrm>
          <a:prstGeom prst="rect">
            <a:avLst/>
          </a:prstGeom>
          <a:ln w="0">
            <a:noFill/>
          </a:ln>
        </p:spPr>
      </p:pic>
      <p:sp>
        <p:nvSpPr>
          <p:cNvPr id="151" name="Retângulo 2"/>
          <p:cNvSpPr/>
          <p:nvPr/>
        </p:nvSpPr>
        <p:spPr>
          <a:xfrm>
            <a:off x="5720232" y="5744704"/>
            <a:ext cx="5729040" cy="2527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800" b="0" strike="noStrike" spc="-1" dirty="0">
                <a:solidFill>
                  <a:srgbClr val="000000"/>
                </a:solidFill>
                <a:latin typeface="Arial"/>
                <a:ea typeface="Arial Unicode MS"/>
              </a:rPr>
              <a:t>                        Fonte: Secretaria de Estado da Saúde de São Paulo – Sistema Reglab ® 2024</a:t>
            </a:r>
            <a:endParaRPr lang="pt-BR" sz="800" b="0" strike="noStrike" spc="-1" dirty="0">
              <a:latin typeface="Arial"/>
            </a:endParaRPr>
          </a:p>
        </p:txBody>
      </p:sp>
      <p:sp>
        <p:nvSpPr>
          <p:cNvPr id="152" name="Retângulo 28"/>
          <p:cNvSpPr/>
          <p:nvPr/>
        </p:nvSpPr>
        <p:spPr>
          <a:xfrm>
            <a:off x="214560" y="12816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pic>
        <p:nvPicPr>
          <p:cNvPr id="2" name="Imagem 1">
            <a:extLst>
              <a:ext uri="{FF2B5EF4-FFF2-40B4-BE49-F238E27FC236}">
                <a16:creationId xmlns:a16="http://schemas.microsoft.com/office/drawing/2014/main" id="{6D048D18-ACDC-D44D-596E-87AE3AC08823}"/>
              </a:ext>
            </a:extLst>
          </p:cNvPr>
          <p:cNvPicPr>
            <a:picLocks noChangeAspect="1"/>
          </p:cNvPicPr>
          <p:nvPr/>
        </p:nvPicPr>
        <p:blipFill>
          <a:blip r:embed="rId7"/>
          <a:stretch>
            <a:fillRect/>
          </a:stretch>
        </p:blipFill>
        <p:spPr>
          <a:xfrm>
            <a:off x="4957905" y="3617100"/>
            <a:ext cx="6838950" cy="19240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4073</TotalTime>
  <Words>1370</Words>
  <Application>Microsoft Office PowerPoint</Application>
  <PresentationFormat>Widescreen</PresentationFormat>
  <Paragraphs>128</Paragraphs>
  <Slides>14</Slides>
  <Notes>12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14</vt:i4>
      </vt:variant>
    </vt:vector>
  </HeadingPairs>
  <TitlesOfParts>
    <vt:vector size="23" baseType="lpstr">
      <vt:lpstr>Arial</vt:lpstr>
      <vt:lpstr>Arial Unicode MS</vt:lpstr>
      <vt:lpstr>Calibri</vt:lpstr>
      <vt:lpstr>Calibri (Títulos)</vt:lpstr>
      <vt:lpstr>Calibri Light</vt:lpstr>
      <vt:lpstr>Symbol</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Caroline Petermann</dc:creator>
  <dc:description/>
  <cp:lastModifiedBy>Isabel Cristina P Siqueira</cp:lastModifiedBy>
  <cp:revision>350</cp:revision>
  <cp:lastPrinted>2024-11-21T14:35:58Z</cp:lastPrinted>
  <dcterms:created xsi:type="dcterms:W3CDTF">2019-10-31T14:23:28Z</dcterms:created>
  <dcterms:modified xsi:type="dcterms:W3CDTF">2025-01-21T00:49:02Z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12</vt:i4>
  </property>
  <property fmtid="{D5CDD505-2E9C-101B-9397-08002B2CF9AE}" pid="3" name="PresentationFormat">
    <vt:lpwstr>Widescreen</vt:lpwstr>
  </property>
  <property fmtid="{D5CDD505-2E9C-101B-9397-08002B2CF9AE}" pid="4" name="Slides">
    <vt:i4>14</vt:i4>
  </property>
</Properties>
</file>