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7549" autoAdjust="0"/>
  </p:normalViewPr>
  <p:slideViewPr>
    <p:cSldViewPr snapToGrid="0">
      <p:cViewPr varScale="1">
        <p:scale>
          <a:sx n="60" d="100"/>
          <a:sy n="60" d="100"/>
        </p:scale>
        <p:origin x="11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9200" y="216270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TERCEIRO </a:t>
            </a:r>
            <a:r>
              <a:rPr lang="pt-BR" sz="3000" b="1" strike="noStrike" spc="-1" dirty="0">
                <a:solidFill>
                  <a:srgbClr val="FFFFFF"/>
                </a:solidFill>
                <a:latin typeface="Calibri Light"/>
              </a:rPr>
              <a:t>TRIMESTRE 2024</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a:t>
            </a:r>
            <a:r>
              <a:rPr lang="pt-BR" sz="600" b="1" i="1" spc="-1" dirty="0">
                <a:solidFill>
                  <a:srgbClr val="FFFFFF"/>
                </a:solidFill>
                <a:latin typeface="Arial"/>
                <a:ea typeface="Arial Unicode MS"/>
              </a:rPr>
              <a:t>3º</a:t>
            </a:r>
            <a:r>
              <a:rPr lang="pt-BR" sz="600" b="1" i="1" strike="noStrike" spc="-1" dirty="0">
                <a:solidFill>
                  <a:srgbClr val="FFFFFF"/>
                </a:solidFill>
                <a:latin typeface="Arial"/>
                <a:ea typeface="Arial Unicode MS"/>
              </a:rPr>
              <a:t> Trimestre de 2024</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646331"/>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3º Trimestre, conforme intervalo de tempo definido em Contrato de Gestão e suas porcentagens, divididas de acordo com o perfil de exames.</a:t>
            </a: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2024</a:t>
            </a:r>
            <a:endParaRPr lang="pt-BR" sz="900" b="0" strike="noStrike" spc="-1" dirty="0">
              <a:latin typeface="Arial"/>
            </a:endParaRPr>
          </a:p>
        </p:txBody>
      </p:sp>
      <p:sp>
        <p:nvSpPr>
          <p:cNvPr id="158" name="CaixaDeTexto 12"/>
          <p:cNvSpPr/>
          <p:nvPr/>
        </p:nvSpPr>
        <p:spPr>
          <a:xfrm rot="10800000" flipV="1">
            <a:off x="2212079" y="2383252"/>
            <a:ext cx="7335193" cy="2293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pt-BR" sz="900" b="0" i="1" strike="noStrike" spc="-1" dirty="0">
                <a:solidFill>
                  <a:srgbClr val="000000"/>
                </a:solidFill>
                <a:latin typeface="Arial"/>
                <a:ea typeface="Arial Unicode MS"/>
              </a:rPr>
              <a:t>           Tabela 3 - Indicador de Atendimento ao Prazo de Execução - 2024</a:t>
            </a:r>
            <a:endParaRPr lang="pt-BR" sz="900" b="0" strike="noStrike" spc="-1" dirty="0">
              <a:latin typeface="Arial"/>
            </a:endParaRPr>
          </a:p>
        </p:txBody>
      </p:sp>
      <p:pic>
        <p:nvPicPr>
          <p:cNvPr id="3" name="Imagem 2">
            <a:extLst>
              <a:ext uri="{FF2B5EF4-FFF2-40B4-BE49-F238E27FC236}">
                <a16:creationId xmlns:a16="http://schemas.microsoft.com/office/drawing/2014/main" id="{36326C2B-E708-909C-39F3-4EBA25B7A3F1}"/>
              </a:ext>
            </a:extLst>
          </p:cNvPr>
          <p:cNvPicPr>
            <a:picLocks noChangeAspect="1"/>
          </p:cNvPicPr>
          <p:nvPr/>
        </p:nvPicPr>
        <p:blipFill>
          <a:blip r:embed="rId3"/>
          <a:stretch>
            <a:fillRect/>
          </a:stretch>
        </p:blipFill>
        <p:spPr>
          <a:xfrm>
            <a:off x="1607712" y="2735220"/>
            <a:ext cx="8543925"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33516"/>
            <a:ext cx="8163720" cy="2308324"/>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Terceiro Trimestre de 2024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R$13.865.360,00.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julho a setembro de 2024.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R$13.529.064,22</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3</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a:t>
            </a:r>
            <a:r>
              <a:rPr lang="pt-BR" sz="1800" b="1" strike="noStrike" spc="-1" dirty="0">
                <a:solidFill>
                  <a:srgbClr val="000000"/>
                </a:solidFill>
                <a:latin typeface="Calibri" panose="020F0502020204030204" pitchFamily="34" charset="0"/>
                <a:ea typeface="맑은 고딕"/>
                <a:cs typeface="Calibri" panose="020F0502020204030204" pitchFamily="34" charset="0"/>
              </a:rPr>
              <a:t>-2,43%</a:t>
            </a:r>
            <a:r>
              <a:rPr lang="pt-BR" sz="1800" b="0" strike="noStrike" spc="-1" dirty="0">
                <a:solidFill>
                  <a:srgbClr val="000000"/>
                </a:solidFill>
                <a:latin typeface="Calibri" panose="020F0502020204030204" pitchFamily="34" charset="0"/>
                <a:ea typeface="맑은 고딕"/>
                <a:cs typeface="Calibri" panose="020F0502020204030204" pitchFamily="34" charset="0"/>
              </a:rPr>
              <a:t> menor que o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3" name="Imagem 2">
            <a:extLst>
              <a:ext uri="{FF2B5EF4-FFF2-40B4-BE49-F238E27FC236}">
                <a16:creationId xmlns:a16="http://schemas.microsoft.com/office/drawing/2014/main" id="{58079EF9-81FD-1D0F-691C-2E340C394E46}"/>
              </a:ext>
            </a:extLst>
          </p:cNvPr>
          <p:cNvPicPr>
            <a:picLocks noChangeAspect="1"/>
          </p:cNvPicPr>
          <p:nvPr/>
        </p:nvPicPr>
        <p:blipFill>
          <a:blip r:embed="rId5"/>
          <a:stretch>
            <a:fillRect/>
          </a:stretch>
        </p:blipFill>
        <p:spPr>
          <a:xfrm>
            <a:off x="4800870" y="3316799"/>
            <a:ext cx="5750380" cy="15342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setembro de 2024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3º Trimestre 2024</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13</a:t>
            </a:r>
            <a:r>
              <a:rPr lang="pt-BR" sz="800" b="0" strike="noStrike" spc="-1" dirty="0">
                <a:solidFill>
                  <a:srgbClr val="000000"/>
                </a:solidFill>
                <a:latin typeface="Calibri"/>
                <a:ea typeface="Arial Unicode MS"/>
              </a:rPr>
              <a:t>/11/2024 08:h34min</a:t>
            </a:r>
            <a:endParaRPr lang="pt-BR" sz="800" b="0" strike="noStrike" spc="-1" dirty="0">
              <a:latin typeface="Arial"/>
            </a:endParaRPr>
          </a:p>
        </p:txBody>
      </p:sp>
      <p:pic>
        <p:nvPicPr>
          <p:cNvPr id="3" name="Imagem 2">
            <a:extLst>
              <a:ext uri="{FF2B5EF4-FFF2-40B4-BE49-F238E27FC236}">
                <a16:creationId xmlns:a16="http://schemas.microsoft.com/office/drawing/2014/main" id="{DB35A85B-EA34-6A35-9530-954C6EC1D9B9}"/>
              </a:ext>
            </a:extLst>
          </p:cNvPr>
          <p:cNvPicPr>
            <a:picLocks noChangeAspect="1"/>
          </p:cNvPicPr>
          <p:nvPr/>
        </p:nvPicPr>
        <p:blipFill>
          <a:blip r:embed="rId5"/>
          <a:stretch>
            <a:fillRect/>
          </a:stretch>
        </p:blipFill>
        <p:spPr>
          <a:xfrm>
            <a:off x="4730400" y="666750"/>
            <a:ext cx="6945720" cy="52925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13/11/2024 – </a:t>
            </a:r>
            <a:r>
              <a:rPr lang="pt-BR" sz="800" spc="-1" dirty="0">
                <a:solidFill>
                  <a:srgbClr val="000000"/>
                </a:solidFill>
                <a:latin typeface="Calibri"/>
                <a:ea typeface="Arial Unicode MS"/>
              </a:rPr>
              <a:t>08</a:t>
            </a:r>
            <a:r>
              <a:rPr lang="pt-BR" sz="800" b="0" strike="noStrike" spc="-1" dirty="0">
                <a:solidFill>
                  <a:srgbClr val="000000"/>
                </a:solidFill>
                <a:latin typeface="Calibri"/>
                <a:ea typeface="Arial Unicode MS"/>
              </a:rPr>
              <a:t>h35min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29205" y="320235"/>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3º Trimestre 2024</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setembro</a:t>
            </a:r>
            <a:r>
              <a:rPr lang="pt-BR" sz="1700" b="0" strike="noStrike" spc="-1" dirty="0">
                <a:solidFill>
                  <a:srgbClr val="FFFFFF"/>
                </a:solidFill>
                <a:latin typeface="Calibri"/>
              </a:rPr>
              <a:t> de 2024 está representado no quadro 3. </a:t>
            </a:r>
          </a:p>
        </p:txBody>
      </p:sp>
      <p:pic>
        <p:nvPicPr>
          <p:cNvPr id="4" name="Imagem 3">
            <a:extLst>
              <a:ext uri="{FF2B5EF4-FFF2-40B4-BE49-F238E27FC236}">
                <a16:creationId xmlns:a16="http://schemas.microsoft.com/office/drawing/2014/main" id="{1C538060-30A0-98D7-8F21-9D94128E346E}"/>
              </a:ext>
            </a:extLst>
          </p:cNvPr>
          <p:cNvPicPr>
            <a:picLocks noChangeAspect="1"/>
          </p:cNvPicPr>
          <p:nvPr/>
        </p:nvPicPr>
        <p:blipFill>
          <a:blip r:embed="rId5"/>
          <a:stretch>
            <a:fillRect/>
          </a:stretch>
        </p:blipFill>
        <p:spPr>
          <a:xfrm>
            <a:off x="4349256" y="1066770"/>
            <a:ext cx="7753548" cy="50469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170492" y="36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julho a </a:t>
            </a:r>
            <a:r>
              <a:rPr lang="pt-BR" sz="1300" spc="-1" dirty="0">
                <a:solidFill>
                  <a:srgbClr val="404040"/>
                </a:solidFill>
                <a:latin typeface="Calibri"/>
                <a:ea typeface="Arial Unicode MS"/>
              </a:rPr>
              <a:t>setembro</a:t>
            </a:r>
            <a:r>
              <a:rPr lang="pt-BR" sz="1300" b="0" strike="noStrike" spc="-1" dirty="0">
                <a:solidFill>
                  <a:srgbClr val="404040"/>
                </a:solidFill>
                <a:latin typeface="Calibri"/>
                <a:ea typeface="Arial Unicode MS"/>
              </a:rPr>
              <a:t> de 2024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terceiro Trimestre  de 2024</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148080" y="1905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a:t>
            </a:r>
            <a:r>
              <a:rPr lang="pt-BR" spc="-1" dirty="0">
                <a:solidFill>
                  <a:srgbClr val="404040"/>
                </a:solidFill>
                <a:latin typeface="Calibri"/>
                <a:ea typeface="맑은 고딕"/>
              </a:rPr>
              <a:t>terceiro </a:t>
            </a:r>
            <a:r>
              <a:rPr lang="pt-BR" sz="1800" b="0" strike="noStrike" spc="-1" dirty="0">
                <a:solidFill>
                  <a:srgbClr val="404040"/>
                </a:solidFill>
                <a:latin typeface="Calibri"/>
                <a:ea typeface="맑은 고딕"/>
              </a:rPr>
              <a:t>Trimestre de </a:t>
            </a:r>
            <a:r>
              <a:rPr lang="pt-BR" sz="1800" b="1" strike="noStrike" spc="-1" dirty="0">
                <a:solidFill>
                  <a:srgbClr val="404040"/>
                </a:solidFill>
                <a:latin typeface="Calibri"/>
                <a:ea typeface="맑은 고딕"/>
              </a:rPr>
              <a:t>2.371.281</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b="1" spc="-1" dirty="0">
                <a:solidFill>
                  <a:srgbClr val="404040"/>
                </a:solidFill>
                <a:latin typeface="Calibri"/>
                <a:ea typeface="맑은 고딕"/>
              </a:rPr>
              <a:t>-2,99</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menor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julho a Setembro  2024</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3" name="Imagem 2">
            <a:extLst>
              <a:ext uri="{FF2B5EF4-FFF2-40B4-BE49-F238E27FC236}">
                <a16:creationId xmlns:a16="http://schemas.microsoft.com/office/drawing/2014/main" id="{41A49375-B842-AEBF-F15E-9E12B386FC8A}"/>
              </a:ext>
            </a:extLst>
          </p:cNvPr>
          <p:cNvPicPr>
            <a:picLocks noChangeAspect="1"/>
          </p:cNvPicPr>
          <p:nvPr/>
        </p:nvPicPr>
        <p:blipFill>
          <a:blip r:embed="rId6"/>
          <a:stretch>
            <a:fillRect/>
          </a:stretch>
        </p:blipFill>
        <p:spPr>
          <a:xfrm>
            <a:off x="3581284" y="3063250"/>
            <a:ext cx="5029432" cy="17693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5837040" y="1517019"/>
            <a:ext cx="6172576"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spc="-1" dirty="0">
                <a:solidFill>
                  <a:srgbClr val="404040"/>
                </a:solidFill>
                <a:latin typeface="Arial"/>
                <a:ea typeface="Arial Unicode MS"/>
              </a:rPr>
              <a:t> julho</a:t>
            </a:r>
            <a:r>
              <a:rPr lang="pt-BR" sz="800" b="0" strike="noStrike" spc="-1" dirty="0">
                <a:solidFill>
                  <a:srgbClr val="404040"/>
                </a:solidFill>
                <a:latin typeface="Arial"/>
                <a:ea typeface="Arial Unicode MS"/>
              </a:rPr>
              <a:t> a</a:t>
            </a:r>
            <a:r>
              <a:rPr lang="pt-BR" sz="800" spc="-1" dirty="0">
                <a:solidFill>
                  <a:srgbClr val="404040"/>
                </a:solidFill>
                <a:latin typeface="Arial"/>
                <a:ea typeface="Arial Unicode MS"/>
              </a:rPr>
              <a:t> setembro </a:t>
            </a:r>
            <a:r>
              <a:rPr lang="pt-BR" sz="800" b="0" strike="noStrike" spc="-1" dirty="0">
                <a:solidFill>
                  <a:srgbClr val="404040"/>
                </a:solidFill>
                <a:latin typeface="Arial"/>
                <a:ea typeface="Arial Unicode MS"/>
              </a:rPr>
              <a:t> 2024</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Terceiro Trimestre de 2024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dirty="0">
                <a:solidFill>
                  <a:srgbClr val="C00000"/>
                </a:solidFill>
                <a:latin typeface="Calibri"/>
              </a:rPr>
              <a:t>Resultados</a:t>
            </a:r>
            <a:endParaRPr lang="pt-BR" sz="3200" b="0" strike="noStrike" spc="-1" dirty="0">
              <a:latin typeface="Arial"/>
            </a:endParaRPr>
          </a:p>
          <a:p>
            <a:pPr>
              <a:lnSpc>
                <a:spcPct val="90000"/>
              </a:lnSpc>
              <a:buNone/>
            </a:pPr>
            <a:r>
              <a:rPr lang="pt-BR" sz="2600" b="1" strike="noStrike" spc="-1" dirty="0">
                <a:solidFill>
                  <a:srgbClr val="C00000"/>
                </a:solidFill>
                <a:latin typeface="Calibri"/>
              </a:rPr>
              <a:t>Produção Quantitativa</a:t>
            </a:r>
            <a:endParaRPr lang="pt-BR" sz="2600" b="0" strike="noStrike" spc="-1" dirty="0">
              <a:latin typeface="Arial"/>
            </a:endParaRPr>
          </a:p>
        </p:txBody>
      </p:sp>
      <p:pic>
        <p:nvPicPr>
          <p:cNvPr id="4" name="Imagem 3">
            <a:extLst>
              <a:ext uri="{FF2B5EF4-FFF2-40B4-BE49-F238E27FC236}">
                <a16:creationId xmlns:a16="http://schemas.microsoft.com/office/drawing/2014/main" id="{9999F7AF-6C31-D53E-A406-F82822DB8EB0}"/>
              </a:ext>
            </a:extLst>
          </p:cNvPr>
          <p:cNvPicPr>
            <a:picLocks noChangeAspect="1"/>
          </p:cNvPicPr>
          <p:nvPr/>
        </p:nvPicPr>
        <p:blipFill>
          <a:blip r:embed="rId3"/>
          <a:stretch>
            <a:fillRect/>
          </a:stretch>
        </p:blipFill>
        <p:spPr>
          <a:xfrm>
            <a:off x="5941327" y="1806407"/>
            <a:ext cx="5792956" cy="31908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2024</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3" name="Imagem 2">
            <a:extLst>
              <a:ext uri="{FF2B5EF4-FFF2-40B4-BE49-F238E27FC236}">
                <a16:creationId xmlns:a16="http://schemas.microsoft.com/office/drawing/2014/main" id="{A2EC4680-0079-0A0E-CE80-CC17495EB8B6}"/>
              </a:ext>
            </a:extLst>
          </p:cNvPr>
          <p:cNvPicPr>
            <a:picLocks noChangeAspect="1"/>
          </p:cNvPicPr>
          <p:nvPr/>
        </p:nvPicPr>
        <p:blipFill>
          <a:blip r:embed="rId7"/>
          <a:stretch>
            <a:fillRect/>
          </a:stretch>
        </p:blipFill>
        <p:spPr>
          <a:xfrm>
            <a:off x="5014779" y="3617100"/>
            <a:ext cx="6838950" cy="1924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4059</TotalTime>
  <Words>1371</Words>
  <Application>Microsoft Office PowerPoint</Application>
  <PresentationFormat>Widescreen</PresentationFormat>
  <Paragraphs>128</Paragraphs>
  <Slides>14</Slides>
  <Notes>12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347</cp:revision>
  <cp:lastPrinted>2024-11-21T14:35:58Z</cp:lastPrinted>
  <dcterms:created xsi:type="dcterms:W3CDTF">2019-10-31T14:23:28Z</dcterms:created>
  <dcterms:modified xsi:type="dcterms:W3CDTF">2024-11-26T18:30:02Z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