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23" autoAdjust="0"/>
  </p:normalViewPr>
  <p:slideViewPr>
    <p:cSldViewPr snapToGrid="0">
      <p:cViewPr>
        <p:scale>
          <a:sx n="90" d="100"/>
          <a:sy n="90" d="100"/>
        </p:scale>
        <p:origin x="-156"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a:t>
            </a:r>
            <a:r>
              <a:rPr lang="pt-BR" sz="3000" b="1" spc="-1" dirty="0">
                <a:solidFill>
                  <a:srgbClr val="FFFFFF"/>
                </a:solidFill>
                <a:latin typeface="Calibri Light"/>
              </a:rPr>
              <a:t>PRIMEIRO </a:t>
            </a:r>
            <a:r>
              <a:rPr lang="pt-BR" sz="3000" b="1" strike="noStrike" spc="-1" dirty="0">
                <a:solidFill>
                  <a:srgbClr val="FFFFFF"/>
                </a:solidFill>
                <a:latin typeface="Calibri Light"/>
              </a:rPr>
              <a:t>TRIMESTRE 2025</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1</a:t>
            </a:r>
            <a:r>
              <a:rPr lang="pt-BR" sz="600" b="1" i="1" spc="-1" dirty="0">
                <a:solidFill>
                  <a:srgbClr val="FFFFFF"/>
                </a:solidFill>
                <a:latin typeface="Arial"/>
                <a:ea typeface="Arial Unicode MS"/>
              </a:rPr>
              <a:t>º</a:t>
            </a:r>
            <a:r>
              <a:rPr lang="pt-BR" sz="600" b="1" i="1" strike="noStrike" spc="-1" dirty="0">
                <a:solidFill>
                  <a:srgbClr val="FFFFFF"/>
                </a:solidFill>
                <a:latin typeface="Arial"/>
                <a:ea typeface="Arial Unicode MS"/>
              </a:rPr>
              <a:t> Trimestre de 2025</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646331"/>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1º Trimestre, conforme intervalo de tempo definido em Contrato de Gestão e suas porcentagens, divididas de acordo com o perfil de exames.</a:t>
            </a: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66120" y="5484747"/>
            <a:ext cx="4227385" cy="27291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2025</a:t>
            </a:r>
            <a:endParaRPr lang="pt-BR" sz="900" b="0" strike="noStrike" spc="-1" dirty="0">
              <a:latin typeface="Arial"/>
            </a:endParaRPr>
          </a:p>
        </p:txBody>
      </p:sp>
      <p:sp>
        <p:nvSpPr>
          <p:cNvPr id="158" name="CaixaDeTexto 12"/>
          <p:cNvSpPr/>
          <p:nvPr/>
        </p:nvSpPr>
        <p:spPr>
          <a:xfrm>
            <a:off x="3966120" y="2899440"/>
            <a:ext cx="572400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pt-BR" sz="900" b="0" i="1" strike="noStrike" spc="-1" dirty="0">
                <a:solidFill>
                  <a:srgbClr val="000000"/>
                </a:solidFill>
                <a:latin typeface="Arial"/>
                <a:ea typeface="Arial Unicode MS"/>
              </a:rPr>
              <a:t>           Tabela 3 - Indicador de Atendimento ao Prazo de Execução - 2025</a:t>
            </a:r>
            <a:endParaRPr lang="pt-BR" sz="900" b="0" strike="noStrike" spc="-1" dirty="0">
              <a:latin typeface="Arial"/>
            </a:endParaRPr>
          </a:p>
        </p:txBody>
      </p:sp>
      <p:sp>
        <p:nvSpPr>
          <p:cNvPr id="4" name="CaixaDeTexto 3">
            <a:extLst>
              <a:ext uri="{FF2B5EF4-FFF2-40B4-BE49-F238E27FC236}">
                <a16:creationId xmlns:a16="http://schemas.microsoft.com/office/drawing/2014/main" id="{068F28F8-E448-4975-A447-4B5F3006BCD8}"/>
              </a:ext>
            </a:extLst>
          </p:cNvPr>
          <p:cNvSpPr txBox="1"/>
          <p:nvPr/>
        </p:nvSpPr>
        <p:spPr>
          <a:xfrm>
            <a:off x="1937084" y="2038350"/>
            <a:ext cx="9035716" cy="646331"/>
          </a:xfrm>
          <a:prstGeom prst="rect">
            <a:avLst/>
          </a:prstGeom>
          <a:noFill/>
        </p:spPr>
        <p:txBody>
          <a:bodyPr wrap="square" rtlCol="0">
            <a:spAutoFit/>
          </a:bodyPr>
          <a:lstStyle/>
          <a:p>
            <a:pPr rtl="0"/>
            <a:endParaRPr lang="pt-BR" dirty="0">
              <a:effectLst/>
              <a:latin typeface="-apple-system"/>
            </a:endParaRPr>
          </a:p>
          <a:p>
            <a:pPr algn="ctr" rtl="0"/>
            <a:r>
              <a:rPr lang="pt-BR" dirty="0">
                <a:effectLst/>
                <a:latin typeface="-apple-system"/>
              </a:rPr>
              <a:t>Tabela 3 - Indicador de Atendimento ao Prazo de Execução - 2025</a:t>
            </a:r>
          </a:p>
        </p:txBody>
      </p:sp>
      <p:pic>
        <p:nvPicPr>
          <p:cNvPr id="2" name="Imagem 1">
            <a:extLst>
              <a:ext uri="{FF2B5EF4-FFF2-40B4-BE49-F238E27FC236}">
                <a16:creationId xmlns:a16="http://schemas.microsoft.com/office/drawing/2014/main" id="{3FD7932A-952E-1B66-1FBE-BA8E4E7BBF1C}"/>
              </a:ext>
            </a:extLst>
          </p:cNvPr>
          <p:cNvPicPr>
            <a:picLocks noChangeAspect="1"/>
          </p:cNvPicPr>
          <p:nvPr/>
        </p:nvPicPr>
        <p:blipFill>
          <a:blip r:embed="rId3"/>
          <a:stretch>
            <a:fillRect/>
          </a:stretch>
        </p:blipFill>
        <p:spPr>
          <a:xfrm>
            <a:off x="3240420" y="3204131"/>
            <a:ext cx="5931959" cy="20998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2025</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55480"/>
            <a:ext cx="8163720" cy="2286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Primeiro Trimestre de 2025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R$15.040.605,00.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janeiro a </a:t>
            </a:r>
            <a:r>
              <a:rPr lang="pt-BR" spc="-1" dirty="0">
                <a:solidFill>
                  <a:srgbClr val="000000"/>
                </a:solidFill>
                <a:latin typeface="Calibri" panose="020F0502020204030204" pitchFamily="34" charset="0"/>
                <a:ea typeface="맑은 고딕"/>
                <a:cs typeface="Calibri" panose="020F0502020204030204" pitchFamily="34" charset="0"/>
              </a:rPr>
              <a:t>março</a:t>
            </a:r>
            <a:r>
              <a:rPr lang="pt-BR" sz="1800" b="0" strike="noStrike" spc="-1" dirty="0">
                <a:solidFill>
                  <a:srgbClr val="000000"/>
                </a:solidFill>
                <a:latin typeface="Calibri" panose="020F0502020204030204" pitchFamily="34" charset="0"/>
                <a:ea typeface="맑은 고딕"/>
                <a:cs typeface="Calibri" panose="020F0502020204030204" pitchFamily="34" charset="0"/>
              </a:rPr>
              <a:t> de 2025.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R$14.708.425,00</a:t>
            </a:r>
            <a:r>
              <a:rPr lang="pt-BR" spc="-1" dirty="0">
                <a:solidFill>
                  <a:srgbClr val="000000"/>
                </a:solidFill>
                <a:latin typeface="Calibri" panose="020F0502020204030204" pitchFamily="34" charset="0"/>
                <a:ea typeface="맑은 고딕"/>
                <a:cs typeface="Calibri" panose="020F0502020204030204" pitchFamily="34" charset="0"/>
              </a:rPr>
              <a:t>3</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1</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exatamente o total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2" name="Imagem 1">
            <a:extLst>
              <a:ext uri="{FF2B5EF4-FFF2-40B4-BE49-F238E27FC236}">
                <a16:creationId xmlns:a16="http://schemas.microsoft.com/office/drawing/2014/main" id="{3EEC6787-3A7C-E041-95D7-9087CBFE32BC}"/>
              </a:ext>
            </a:extLst>
          </p:cNvPr>
          <p:cNvPicPr>
            <a:picLocks noChangeAspect="1"/>
          </p:cNvPicPr>
          <p:nvPr/>
        </p:nvPicPr>
        <p:blipFill>
          <a:blip r:embed="rId5"/>
          <a:stretch>
            <a:fillRect/>
          </a:stretch>
        </p:blipFill>
        <p:spPr>
          <a:xfrm>
            <a:off x="4197815" y="3228414"/>
            <a:ext cx="7352305" cy="157549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março de 2025 está representada no quadro 2.</a:t>
            </a:r>
            <a:endParaRPr lang="pt-BR" sz="1700" b="0" strike="noStrike" spc="-1" dirty="0">
              <a:latin typeface="Arial"/>
            </a:endParaRPr>
          </a:p>
        </p:txBody>
      </p:sp>
      <p:sp>
        <p:nvSpPr>
          <p:cNvPr id="173" name="Retângulo 11"/>
          <p:cNvSpPr/>
          <p:nvPr/>
        </p:nvSpPr>
        <p:spPr>
          <a:xfrm>
            <a:off x="4595854" y="255240"/>
            <a:ext cx="7301786" cy="299313"/>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1º Trimestre 2025</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07/08/2025 14:h00min</a:t>
            </a:r>
            <a:endParaRPr lang="pt-BR" sz="800" b="0" strike="noStrike" spc="-1" dirty="0">
              <a:latin typeface="Arial"/>
            </a:endParaRPr>
          </a:p>
        </p:txBody>
      </p:sp>
      <p:pic>
        <p:nvPicPr>
          <p:cNvPr id="2" name="Imagem 1">
            <a:extLst>
              <a:ext uri="{FF2B5EF4-FFF2-40B4-BE49-F238E27FC236}">
                <a16:creationId xmlns:a16="http://schemas.microsoft.com/office/drawing/2014/main" id="{B4A91DBC-E879-10B1-CB99-CF42DC3EC6DC}"/>
              </a:ext>
            </a:extLst>
          </p:cNvPr>
          <p:cNvPicPr>
            <a:picLocks noChangeAspect="1"/>
          </p:cNvPicPr>
          <p:nvPr/>
        </p:nvPicPr>
        <p:blipFill>
          <a:blip r:embed="rId5"/>
          <a:stretch>
            <a:fillRect/>
          </a:stretch>
        </p:blipFill>
        <p:spPr>
          <a:xfrm>
            <a:off x="6471738" y="692838"/>
            <a:ext cx="3684563" cy="550056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07</a:t>
            </a:r>
            <a:r>
              <a:rPr lang="pt-BR" sz="800" b="0" strike="noStrike" spc="-1" dirty="0">
                <a:solidFill>
                  <a:srgbClr val="000000"/>
                </a:solidFill>
                <a:latin typeface="Calibri"/>
                <a:ea typeface="Arial Unicode MS"/>
              </a:rPr>
              <a:t>/08/2025 – 14h01min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5565913" y="329760"/>
            <a:ext cx="5385287" cy="299313"/>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1º Trimestre 2025</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a:t>
            </a:r>
            <a:r>
              <a:rPr lang="pt-BR" sz="1700" spc="-1" dirty="0">
                <a:solidFill>
                  <a:srgbClr val="FFFFFF"/>
                </a:solidFill>
                <a:latin typeface="Calibri"/>
              </a:rPr>
              <a:t>março</a:t>
            </a:r>
            <a:r>
              <a:rPr lang="pt-BR" sz="1700" b="0" strike="noStrike" spc="-1" dirty="0">
                <a:solidFill>
                  <a:srgbClr val="FFFFFF"/>
                </a:solidFill>
                <a:latin typeface="Calibri"/>
              </a:rPr>
              <a:t> de 2025 está representado no quadro 3. </a:t>
            </a:r>
          </a:p>
        </p:txBody>
      </p:sp>
      <p:pic>
        <p:nvPicPr>
          <p:cNvPr id="3" name="Imagem 2">
            <a:extLst>
              <a:ext uri="{FF2B5EF4-FFF2-40B4-BE49-F238E27FC236}">
                <a16:creationId xmlns:a16="http://schemas.microsoft.com/office/drawing/2014/main" id="{36F8AB79-88B5-C3EC-334E-1E6BBD093375}"/>
              </a:ext>
            </a:extLst>
          </p:cNvPr>
          <p:cNvPicPr>
            <a:picLocks noChangeAspect="1"/>
          </p:cNvPicPr>
          <p:nvPr/>
        </p:nvPicPr>
        <p:blipFill>
          <a:blip r:embed="rId5"/>
          <a:stretch>
            <a:fillRect/>
          </a:stretch>
        </p:blipFill>
        <p:spPr>
          <a:xfrm>
            <a:off x="6305934" y="629073"/>
            <a:ext cx="3626056" cy="57980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074240" y="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a:t>
            </a:r>
            <a:r>
              <a:rPr lang="pt-BR" sz="1300" spc="-1" dirty="0">
                <a:solidFill>
                  <a:srgbClr val="404040"/>
                </a:solidFill>
                <a:latin typeface="Calibri"/>
                <a:ea typeface="Arial Unicode MS"/>
              </a:rPr>
              <a:t>janeiro</a:t>
            </a:r>
            <a:r>
              <a:rPr lang="pt-BR" sz="1300" b="0" strike="noStrike" spc="-1" dirty="0">
                <a:solidFill>
                  <a:srgbClr val="404040"/>
                </a:solidFill>
                <a:latin typeface="Calibri"/>
                <a:ea typeface="Arial Unicode MS"/>
              </a:rPr>
              <a:t> a </a:t>
            </a:r>
            <a:r>
              <a:rPr lang="pt-BR" sz="1300" spc="-1" dirty="0">
                <a:solidFill>
                  <a:srgbClr val="404040"/>
                </a:solidFill>
                <a:latin typeface="Calibri"/>
                <a:ea typeface="Arial Unicode MS"/>
              </a:rPr>
              <a:t>março</a:t>
            </a:r>
            <a:r>
              <a:rPr lang="pt-BR" sz="1300" b="0" strike="noStrike" spc="-1" dirty="0">
                <a:solidFill>
                  <a:srgbClr val="404040"/>
                </a:solidFill>
                <a:latin typeface="Calibri"/>
                <a:ea typeface="Arial Unicode MS"/>
              </a:rPr>
              <a:t> de 2025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Primeiro Trimestre  de 2025</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62900" y="-5316"/>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0135"/>
            <a:ext cx="11286360" cy="92333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Primeiro</a:t>
            </a:r>
            <a:r>
              <a:rPr lang="pt-BR" spc="-1" dirty="0">
                <a:solidFill>
                  <a:srgbClr val="404040"/>
                </a:solidFill>
                <a:latin typeface="Calibri"/>
                <a:ea typeface="맑은 고딕"/>
              </a:rPr>
              <a:t> </a:t>
            </a:r>
            <a:r>
              <a:rPr lang="pt-BR" sz="1800" b="0" strike="noStrike" spc="-1" dirty="0">
                <a:solidFill>
                  <a:srgbClr val="404040"/>
                </a:solidFill>
                <a:latin typeface="Calibri"/>
                <a:ea typeface="맑은 고딕"/>
              </a:rPr>
              <a:t>Trimestre de </a:t>
            </a:r>
            <a:r>
              <a:rPr lang="pt-BR" sz="1800" b="1" strike="noStrike" spc="-1" dirty="0">
                <a:solidFill>
                  <a:srgbClr val="404040"/>
                </a:solidFill>
                <a:latin typeface="Calibri"/>
                <a:ea typeface="맑은 고딕"/>
              </a:rPr>
              <a:t>2.513.544</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sz="1800" b="1" strike="noStrike" spc="-1" dirty="0">
                <a:solidFill>
                  <a:srgbClr val="404040"/>
                </a:solidFill>
                <a:latin typeface="Calibri"/>
                <a:ea typeface="맑은 고딕"/>
              </a:rPr>
              <a:t>0,35</a:t>
            </a:r>
            <a:r>
              <a:rPr lang="pt-BR" sz="1800" b="0" strike="noStrike" spc="-1" dirty="0">
                <a:solidFill>
                  <a:srgbClr val="404040"/>
                </a:solidFill>
                <a:latin typeface="Calibri"/>
                <a:ea typeface="맑은 고딕"/>
              </a:rPr>
              <a:t> menor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2025</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janeiro a </a:t>
            </a:r>
            <a:r>
              <a:rPr lang="pt-BR" sz="1000" spc="-1" dirty="0">
                <a:solidFill>
                  <a:srgbClr val="404040"/>
                </a:solidFill>
                <a:latin typeface="Calibri"/>
              </a:rPr>
              <a:t>março</a:t>
            </a:r>
            <a:r>
              <a:rPr lang="pt-BR" sz="1000" b="0" strike="noStrike" spc="-1" dirty="0">
                <a:solidFill>
                  <a:srgbClr val="404040"/>
                </a:solidFill>
                <a:latin typeface="Calibri"/>
              </a:rPr>
              <a:t>  2025</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2" name="Imagem 1">
            <a:extLst>
              <a:ext uri="{FF2B5EF4-FFF2-40B4-BE49-F238E27FC236}">
                <a16:creationId xmlns:a16="http://schemas.microsoft.com/office/drawing/2014/main" id="{F6762EC0-CEEF-4ECF-6DC9-0A0042D06A94}"/>
              </a:ext>
            </a:extLst>
          </p:cNvPr>
          <p:cNvPicPr>
            <a:picLocks noChangeAspect="1"/>
          </p:cNvPicPr>
          <p:nvPr/>
        </p:nvPicPr>
        <p:blipFill>
          <a:blip r:embed="rId6"/>
          <a:stretch>
            <a:fillRect/>
          </a:stretch>
        </p:blipFill>
        <p:spPr>
          <a:xfrm>
            <a:off x="3301188" y="3101034"/>
            <a:ext cx="6167665" cy="173212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6029912" y="1517019"/>
            <a:ext cx="5979704"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b="0" strike="noStrike" spc="-1" dirty="0">
                <a:solidFill>
                  <a:srgbClr val="404040"/>
                </a:solidFill>
                <a:latin typeface="Arial"/>
                <a:ea typeface="Arial Unicode MS"/>
              </a:rPr>
              <a:t>janeiro a março 2025</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2025</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a:t>
            </a:r>
            <a:r>
              <a:rPr lang="pt-BR" sz="1200" spc="-1" dirty="0">
                <a:solidFill>
                  <a:srgbClr val="262626"/>
                </a:solidFill>
                <a:latin typeface="Calibri"/>
                <a:ea typeface="Arial Unicode MS"/>
              </a:rPr>
              <a:t>Primeiro</a:t>
            </a:r>
            <a:r>
              <a:rPr lang="pt-BR" sz="1200" b="0" strike="noStrike" spc="-1" dirty="0">
                <a:solidFill>
                  <a:srgbClr val="262626"/>
                </a:solidFill>
                <a:latin typeface="Calibri"/>
                <a:ea typeface="Arial Unicode MS"/>
              </a:rPr>
              <a:t> Trimestre de 2025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dirty="0">
                <a:solidFill>
                  <a:srgbClr val="C00000"/>
                </a:solidFill>
                <a:latin typeface="Calibri"/>
              </a:rPr>
              <a:t>Resultados</a:t>
            </a:r>
            <a:endParaRPr lang="pt-BR" sz="3200" b="0" strike="noStrike" spc="-1" dirty="0">
              <a:latin typeface="Arial"/>
            </a:endParaRPr>
          </a:p>
          <a:p>
            <a:pPr>
              <a:lnSpc>
                <a:spcPct val="90000"/>
              </a:lnSpc>
              <a:buNone/>
            </a:pPr>
            <a:r>
              <a:rPr lang="pt-BR" sz="2600" b="1" strike="noStrike" spc="-1" dirty="0">
                <a:solidFill>
                  <a:srgbClr val="C00000"/>
                </a:solidFill>
                <a:latin typeface="Calibri"/>
              </a:rPr>
              <a:t>Produção Quantitativa</a:t>
            </a:r>
            <a:endParaRPr lang="pt-BR" sz="2600" b="0" strike="noStrike" spc="-1" dirty="0">
              <a:latin typeface="Arial"/>
            </a:endParaRPr>
          </a:p>
        </p:txBody>
      </p:sp>
      <p:pic>
        <p:nvPicPr>
          <p:cNvPr id="3" name="Imagem 2">
            <a:extLst>
              <a:ext uri="{FF2B5EF4-FFF2-40B4-BE49-F238E27FC236}">
                <a16:creationId xmlns:a16="http://schemas.microsoft.com/office/drawing/2014/main" id="{8FE727CE-4386-1B4D-F25C-B570E53B3DA2}"/>
              </a:ext>
            </a:extLst>
          </p:cNvPr>
          <p:cNvPicPr>
            <a:picLocks noChangeAspect="1"/>
          </p:cNvPicPr>
          <p:nvPr/>
        </p:nvPicPr>
        <p:blipFill>
          <a:blip r:embed="rId3"/>
          <a:stretch>
            <a:fillRect/>
          </a:stretch>
        </p:blipFill>
        <p:spPr>
          <a:xfrm>
            <a:off x="6029912" y="1806407"/>
            <a:ext cx="5926631" cy="29460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2025</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4" name="Imagem 3">
            <a:extLst>
              <a:ext uri="{FF2B5EF4-FFF2-40B4-BE49-F238E27FC236}">
                <a16:creationId xmlns:a16="http://schemas.microsoft.com/office/drawing/2014/main" id="{229D1399-15BF-837B-E8C8-D0F751905DDB}"/>
              </a:ext>
            </a:extLst>
          </p:cNvPr>
          <p:cNvPicPr>
            <a:picLocks noChangeAspect="1"/>
          </p:cNvPicPr>
          <p:nvPr/>
        </p:nvPicPr>
        <p:blipFill>
          <a:blip r:embed="rId7"/>
          <a:stretch>
            <a:fillRect/>
          </a:stretch>
        </p:blipFill>
        <p:spPr>
          <a:xfrm>
            <a:off x="4814733" y="3652560"/>
            <a:ext cx="6838950" cy="1924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3840</TotalTime>
  <Words>1377</Words>
  <Application>Microsoft Office PowerPoint</Application>
  <PresentationFormat>Widescreen</PresentationFormat>
  <Paragraphs>130</Paragraphs>
  <Slides>14</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14</vt:i4>
      </vt:variant>
    </vt:vector>
  </HeadingPairs>
  <TitlesOfParts>
    <vt:vector size="23" baseType="lpstr">
      <vt:lpstr>-apple-system</vt:lpstr>
      <vt:lpstr>Arial</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342</cp:revision>
  <cp:lastPrinted>2022-11-04T19:34:15Z</cp:lastPrinted>
  <dcterms:created xsi:type="dcterms:W3CDTF">2019-10-31T14:23:28Z</dcterms:created>
  <dcterms:modified xsi:type="dcterms:W3CDTF">2025-08-07T17:21:37Z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