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7" r:id="rId7"/>
    <p:sldId id="569"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varScale="1">
        <p:scale>
          <a:sx n="56" d="100"/>
          <a:sy n="56" d="100"/>
        </p:scale>
        <p:origin x="1068" y="48"/>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06/08/2025</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06/08/2025</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06/08/2025</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06/08/2025</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SEMESTRE 2025</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75589" y="4455209"/>
            <a:ext cx="42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1º Semestre 2025</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52091"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1° Semestre 2025 CEAC Norte  AFIP / OSS</a:t>
            </a:r>
            <a:endParaRPr lang="pt-BR" altLang="pt-BR" sz="900" dirty="0">
              <a:ea typeface="Batang" panose="02030600000101010101" pitchFamily="18" charset="-127"/>
            </a:endParaRPr>
          </a:p>
        </p:txBody>
      </p:sp>
      <p:sp>
        <p:nvSpPr>
          <p:cNvPr id="4" name="CaixaDeTexto 3"/>
          <p:cNvSpPr txBox="1"/>
          <p:nvPr/>
        </p:nvSpPr>
        <p:spPr>
          <a:xfrm>
            <a:off x="7884061" y="1660804"/>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902436" y="5418224"/>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cs typeface="Arial" panose="020B0604020202020204" pitchFamily="34" charset="0"/>
              </a:rPr>
              <a:t>Fonte: Associação Fundo de Incentivo à Pesquisa – AFIP Setor Qualidade 2025</a:t>
            </a:r>
            <a:endParaRPr lang="pt-BR" sz="900" dirty="0">
              <a:effectLst/>
              <a:ea typeface="Batang" panose="02030600000101010101" pitchFamily="18" charset="-127"/>
              <a:cs typeface="Arial" panose="020B0604020202020204" pitchFamily="34" charset="0"/>
            </a:endParaRPr>
          </a:p>
        </p:txBody>
      </p:sp>
      <p:pic>
        <p:nvPicPr>
          <p:cNvPr id="2" name="Imagem 1">
            <a:extLst>
              <a:ext uri="{FF2B5EF4-FFF2-40B4-BE49-F238E27FC236}">
                <a16:creationId xmlns:a16="http://schemas.microsoft.com/office/drawing/2014/main" id="{C53D4811-5722-430B-8195-C2A40A2187E6}"/>
              </a:ext>
            </a:extLst>
          </p:cNvPr>
          <p:cNvPicPr>
            <a:picLocks noChangeAspect="1"/>
          </p:cNvPicPr>
          <p:nvPr/>
        </p:nvPicPr>
        <p:blipFill>
          <a:blip r:embed="rId3"/>
          <a:stretch>
            <a:fillRect/>
          </a:stretch>
        </p:blipFill>
        <p:spPr>
          <a:xfrm>
            <a:off x="7970685" y="2118230"/>
            <a:ext cx="3759200" cy="3073400"/>
          </a:xfrm>
          <a:prstGeom prst="rect">
            <a:avLst/>
          </a:prstGeom>
        </p:spPr>
      </p:pic>
      <p:pic>
        <p:nvPicPr>
          <p:cNvPr id="5" name="Imagem 4">
            <a:extLst>
              <a:ext uri="{FF2B5EF4-FFF2-40B4-BE49-F238E27FC236}">
                <a16:creationId xmlns:a16="http://schemas.microsoft.com/office/drawing/2014/main" id="{91DE066B-D9A1-1AFE-5C76-947F5504D269}"/>
              </a:ext>
            </a:extLst>
          </p:cNvPr>
          <p:cNvPicPr>
            <a:picLocks noChangeAspect="1"/>
          </p:cNvPicPr>
          <p:nvPr/>
        </p:nvPicPr>
        <p:blipFill>
          <a:blip r:embed="rId4"/>
          <a:stretch>
            <a:fillRect/>
          </a:stretch>
        </p:blipFill>
        <p:spPr>
          <a:xfrm>
            <a:off x="299170" y="2118230"/>
            <a:ext cx="7451499" cy="3073399"/>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rPr>
              <a:t>A tabela 3 representa o indicador de exames liberados no 1º Semestre,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83" y="5654646"/>
            <a:ext cx="4387125" cy="278602"/>
          </a:xfrm>
          <a:prstGeom prst="rect">
            <a:avLst/>
          </a:prstGeom>
        </p:spPr>
        <p:txBody>
          <a:bodyPr wrap="square">
            <a:spAutoFit/>
          </a:bodyPr>
          <a:lstStyle/>
          <a:p>
            <a:pPr algn="just">
              <a:lnSpc>
                <a:spcPct val="150000"/>
              </a:lnSpc>
              <a:spcAft>
                <a:spcPts val="0"/>
              </a:spcAft>
            </a:pPr>
            <a:r>
              <a:rPr lang="pt-BR" sz="900" i="1" dirty="0">
                <a:ea typeface="Arial Unicode MS" panose="020B0604020202020204"/>
              </a:rPr>
              <a:t>Fonte: Associação Fundo de Incentivo à Pesquisa – AFIP Sistema SHIFT ® 2025</a:t>
            </a:r>
            <a:endParaRPr lang="pt-BR" sz="900" dirty="0">
              <a:effectLst/>
              <a:ea typeface="Batang" panose="02030600000101010101" pitchFamily="18" charset="-127"/>
            </a:endParaRPr>
          </a:p>
        </p:txBody>
      </p:sp>
      <p:sp>
        <p:nvSpPr>
          <p:cNvPr id="2" name="CaixaDeTexto 1"/>
          <p:cNvSpPr txBox="1"/>
          <p:nvPr/>
        </p:nvSpPr>
        <p:spPr>
          <a:xfrm>
            <a:off x="4238005" y="2773787"/>
            <a:ext cx="3715989" cy="230832"/>
          </a:xfrm>
          <a:prstGeom prst="rect">
            <a:avLst/>
          </a:prstGeom>
          <a:noFill/>
        </p:spPr>
        <p:txBody>
          <a:bodyPr wrap="square" rtlCol="0">
            <a:spAutoFit/>
          </a:bodyPr>
          <a:lstStyle/>
          <a:p>
            <a:pPr algn="just"/>
            <a:r>
              <a:rPr lang="pt-BR" sz="900" i="1" dirty="0">
                <a:latin typeface="+mj-lt"/>
                <a:ea typeface="Arial Unicode MS" panose="020B0604020202020204"/>
              </a:rPr>
              <a:t>Tabela 3 - Indicador de Atendimento ao Prazo de Execução - 2025</a:t>
            </a:r>
          </a:p>
        </p:txBody>
      </p:sp>
      <p:pic>
        <p:nvPicPr>
          <p:cNvPr id="3" name="Imagem 2">
            <a:extLst>
              <a:ext uri="{FF2B5EF4-FFF2-40B4-BE49-F238E27FC236}">
                <a16:creationId xmlns:a16="http://schemas.microsoft.com/office/drawing/2014/main" id="{37CA4B82-C2DE-948B-E0F1-8E840EC4C5BF}"/>
              </a:ext>
            </a:extLst>
          </p:cNvPr>
          <p:cNvPicPr>
            <a:picLocks noChangeAspect="1"/>
          </p:cNvPicPr>
          <p:nvPr/>
        </p:nvPicPr>
        <p:blipFill>
          <a:blip r:embed="rId2"/>
          <a:stretch>
            <a:fillRect/>
          </a:stretch>
        </p:blipFill>
        <p:spPr>
          <a:xfrm>
            <a:off x="349605" y="3110326"/>
            <a:ext cx="11485080" cy="2438613"/>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10789" y="586206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2025</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2031325"/>
          </a:xfrm>
          <a:prstGeom prst="rect">
            <a:avLst/>
          </a:prstGeom>
        </p:spPr>
        <p:txBody>
          <a:bodyPr wrap="square">
            <a:spAutoFit/>
          </a:bodyPr>
          <a:lstStyle/>
          <a:p>
            <a:r>
              <a:rPr lang="pt-BR" dirty="0"/>
              <a:t>A estimativa financeira prevista no Contratos de Gestão n°988088/2020 para o primeiro semestre de 2025 foi de </a:t>
            </a:r>
            <a:r>
              <a:rPr lang="pt-BR" b="1" dirty="0"/>
              <a:t>R$ 43.544.220,00</a:t>
            </a:r>
            <a:r>
              <a:rPr lang="pt-BR" dirty="0"/>
              <a:t>.</a:t>
            </a:r>
          </a:p>
          <a:p>
            <a:r>
              <a:rPr lang="pt-BR" dirty="0"/>
              <a:t>  </a:t>
            </a:r>
          </a:p>
          <a:p>
            <a:r>
              <a:rPr lang="pt-BR" dirty="0"/>
              <a:t>A Tabela 4 apresenta a relação de repasses mensais efetuados pela SES/SP para a AFIP-OSS durante os meses de janeiro a junho de 2025. O valor repassado foi de </a:t>
            </a:r>
            <a:r>
              <a:rPr lang="pt-BR" b="1" dirty="0"/>
              <a:t>R$ 42.534.543,81,</a:t>
            </a:r>
            <a:r>
              <a:rPr lang="pt-BR" dirty="0"/>
              <a:t> o repasse para o contrato de gestão para o 1</a:t>
            </a:r>
            <a:r>
              <a:rPr lang="en-US" dirty="0"/>
              <a:t>°</a:t>
            </a:r>
            <a:r>
              <a:rPr lang="pt-BR" dirty="0"/>
              <a:t> Semestre foi </a:t>
            </a:r>
            <a:r>
              <a:rPr lang="pt-BR" b="1" dirty="0"/>
              <a:t>2,32%</a:t>
            </a:r>
            <a:r>
              <a:rPr lang="pt-BR" dirty="0"/>
              <a:t> abaixo do total estimado.</a:t>
            </a:r>
          </a:p>
        </p:txBody>
      </p:sp>
      <p:sp>
        <p:nvSpPr>
          <p:cNvPr id="6" name="CaixaDeTexto 5"/>
          <p:cNvSpPr txBox="1"/>
          <p:nvPr/>
        </p:nvSpPr>
        <p:spPr>
          <a:xfrm>
            <a:off x="6028725" y="2771258"/>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a:extLst>
              <a:ext uri="{FF2B5EF4-FFF2-40B4-BE49-F238E27FC236}">
                <a16:creationId xmlns:a16="http://schemas.microsoft.com/office/drawing/2014/main" id="{BEC6404C-22EA-3EB9-A6B0-B3AA8F3DEE0B}"/>
              </a:ext>
            </a:extLst>
          </p:cNvPr>
          <p:cNvPicPr>
            <a:picLocks noChangeAspect="1"/>
          </p:cNvPicPr>
          <p:nvPr/>
        </p:nvPicPr>
        <p:blipFill>
          <a:blip r:embed="rId3"/>
          <a:stretch>
            <a:fillRect/>
          </a:stretch>
        </p:blipFill>
        <p:spPr>
          <a:xfrm>
            <a:off x="4174785" y="3133404"/>
            <a:ext cx="6726886" cy="2671101"/>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junho de 2025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ea typeface="Times New Roman" panose="02020603050405020304" pitchFamily="18" charset="0"/>
              </a:rPr>
              <a:t>Quadro 3 – Demonstrativo de Fluxo de Caixa CEAC Norte – 1° Semestre 2025</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412406" y="6173578"/>
            <a:ext cx="3580721" cy="230832"/>
          </a:xfrm>
          <a:prstGeom prst="rect">
            <a:avLst/>
          </a:prstGeom>
        </p:spPr>
        <p:txBody>
          <a:bodyPr wrap="square">
            <a:spAutoFit/>
          </a:bodyPr>
          <a:lstStyle/>
          <a:p>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31/07/2025 11h17min</a:t>
            </a:r>
            <a:endParaRPr lang="pt-BR" sz="900" dirty="0"/>
          </a:p>
        </p:txBody>
      </p:sp>
      <p:pic>
        <p:nvPicPr>
          <p:cNvPr id="10" name="Imagem 9">
            <a:extLst>
              <a:ext uri="{FF2B5EF4-FFF2-40B4-BE49-F238E27FC236}">
                <a16:creationId xmlns:a16="http://schemas.microsoft.com/office/drawing/2014/main" id="{4C070281-62AB-F647-8190-511C95449385}"/>
              </a:ext>
            </a:extLst>
          </p:cNvPr>
          <p:cNvPicPr>
            <a:picLocks noChangeAspect="1"/>
          </p:cNvPicPr>
          <p:nvPr/>
        </p:nvPicPr>
        <p:blipFill>
          <a:blip r:embed="rId5"/>
          <a:stretch>
            <a:fillRect/>
          </a:stretch>
        </p:blipFill>
        <p:spPr>
          <a:xfrm>
            <a:off x="4494347" y="730060"/>
            <a:ext cx="6830655" cy="5348780"/>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ea typeface="Times New Roman" panose="02020603050405020304" pitchFamily="18" charset="0"/>
              </a:rPr>
              <a:t>Quadro 4 – Demonstrativo Contábil  CEAC Norte – 1º Semestre 2025</a:t>
            </a:r>
          </a:p>
        </p:txBody>
      </p:sp>
      <p:sp>
        <p:nvSpPr>
          <p:cNvPr id="11" name="Retângulo 10">
            <a:extLst>
              <a:ext uri="{FF2B5EF4-FFF2-40B4-BE49-F238E27FC236}">
                <a16:creationId xmlns:a16="http://schemas.microsoft.com/office/drawing/2014/main" id="{92E30EBD-E5BA-4F8B-8206-78528F3F9E81}"/>
              </a:ext>
            </a:extLst>
          </p:cNvPr>
          <p:cNvSpPr/>
          <p:nvPr/>
        </p:nvSpPr>
        <p:spPr>
          <a:xfrm>
            <a:off x="6665713" y="6302212"/>
            <a:ext cx="3494328" cy="278602"/>
          </a:xfrm>
          <a:prstGeom prst="rect">
            <a:avLst/>
          </a:prstGeom>
        </p:spPr>
        <p:txBody>
          <a:bodyPr wrap="square">
            <a:spAutoFit/>
          </a:bodyPr>
          <a:lstStyle/>
          <a:p>
            <a:pPr algn="just">
              <a:lnSpc>
                <a:spcPct val="150000"/>
              </a:lnSpc>
              <a:spcAft>
                <a:spcPts val="0"/>
              </a:spcAft>
            </a:pPr>
            <a:r>
              <a:rPr lang="pt-BR" sz="900" i="1" u="sng" dirty="0">
                <a:solidFill>
                  <a:srgbClr val="0000FF"/>
                </a:solidFill>
                <a:ea typeface="Arial Unicode MS" panose="020B0604020202020204"/>
                <a:hlinkClick r:id="rId4"/>
              </a:rPr>
              <a:t>www.gestao.saude.sp.gov.br</a:t>
            </a:r>
            <a:r>
              <a:rPr lang="pt-BR" sz="900" i="1" dirty="0">
                <a:ea typeface="Arial Unicode MS" panose="020B0604020202020204"/>
              </a:rPr>
              <a:t>  </a:t>
            </a:r>
            <a:r>
              <a:rPr lang="pt-BR" sz="900" i="1" dirty="0">
                <a:solidFill>
                  <a:srgbClr val="000000"/>
                </a:solidFill>
                <a:ea typeface="Times New Roman" panose="02020603050405020304" pitchFamily="18" charset="0"/>
              </a:rPr>
              <a:t>Acesso em 31/07/2025 11h17min</a:t>
            </a:r>
            <a:endParaRPr lang="pt-BR" sz="900" dirty="0">
              <a:effectLst/>
              <a:ea typeface="Batang" panose="02030600000101010101" pitchFamily="18" charset="-127"/>
            </a:endParaRPr>
          </a:p>
        </p:txBody>
      </p:sp>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janeiro a junho de 2025 está representado no quadro 4. </a:t>
            </a:r>
          </a:p>
        </p:txBody>
      </p:sp>
      <p:pic>
        <p:nvPicPr>
          <p:cNvPr id="2" name="Imagem 1">
            <a:extLst>
              <a:ext uri="{FF2B5EF4-FFF2-40B4-BE49-F238E27FC236}">
                <a16:creationId xmlns:a16="http://schemas.microsoft.com/office/drawing/2014/main" id="{26357A9D-3CCF-B7E1-A619-F5AF72CCA381}"/>
              </a:ext>
            </a:extLst>
          </p:cNvPr>
          <p:cNvPicPr>
            <a:picLocks noChangeAspect="1"/>
          </p:cNvPicPr>
          <p:nvPr/>
        </p:nvPicPr>
        <p:blipFill>
          <a:blip r:embed="rId5"/>
          <a:stretch>
            <a:fillRect/>
          </a:stretch>
        </p:blipFill>
        <p:spPr>
          <a:xfrm>
            <a:off x="4676285" y="634535"/>
            <a:ext cx="6884961" cy="5588929"/>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2024,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33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Semestre de 2025.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14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33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701287"/>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(14)</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Instituto de Infectologia Emilio Ribas</a:t>
            </a:r>
          </a:p>
          <a:p>
            <a:pPr algn="just">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CRT/Aids</a:t>
            </a: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semestral  de acordo com o planejado no Termo Aditivo 01/2025 e no Contrato de Gestão n°988088/2020, </a:t>
            </a:r>
            <a:r>
              <a:rPr lang="pt-BR" dirty="0">
                <a:solidFill>
                  <a:schemeClr val="tx1">
                    <a:lumMod val="75000"/>
                    <a:lumOff val="25000"/>
                  </a:schemeClr>
                </a:solidFill>
                <a:latin typeface="+mn-lt"/>
              </a:rPr>
              <a:t>que estimaram um volume para o Primeiro Semestre de </a:t>
            </a:r>
            <a:r>
              <a:rPr lang="pt-BR" b="1" dirty="0">
                <a:solidFill>
                  <a:schemeClr val="tx1">
                    <a:lumMod val="75000"/>
                    <a:lumOff val="25000"/>
                  </a:schemeClr>
                </a:solidFill>
                <a:latin typeface="+mn-lt"/>
              </a:rPr>
              <a:t>7.837.500</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17,34%</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2025</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5108831" cy="253916"/>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janeiro a junho de 2025.</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3" name="Imagem 2">
            <a:extLst>
              <a:ext uri="{FF2B5EF4-FFF2-40B4-BE49-F238E27FC236}">
                <a16:creationId xmlns:a16="http://schemas.microsoft.com/office/drawing/2014/main" id="{8B5D0395-4018-38B0-6D01-D0433D9F751A}"/>
              </a:ext>
            </a:extLst>
          </p:cNvPr>
          <p:cNvPicPr>
            <a:picLocks noChangeAspect="1"/>
          </p:cNvPicPr>
          <p:nvPr/>
        </p:nvPicPr>
        <p:blipFill>
          <a:blip r:embed="rId5"/>
          <a:stretch>
            <a:fillRect/>
          </a:stretch>
        </p:blipFill>
        <p:spPr>
          <a:xfrm>
            <a:off x="3753917" y="2932509"/>
            <a:ext cx="4684146" cy="2448531"/>
          </a:xfrm>
          <a:prstGeom prst="rect">
            <a:avLst/>
          </a:prstGeom>
        </p:spPr>
      </p:pic>
    </p:spTree>
    <p:extLst>
      <p:ext uri="{BB962C8B-B14F-4D97-AF65-F5344CB8AC3E}">
        <p14:creationId xmlns:p14="http://schemas.microsoft.com/office/powerpoint/2010/main" val="839752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532207" y="1064829"/>
            <a:ext cx="5573821"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junho de 2025.</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739572" y="5271287"/>
            <a:ext cx="330221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2025</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449909" y="1064829"/>
            <a:ext cx="3978661" cy="449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junho de 2025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4581076" y="1457735"/>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D8B9E23E-70EE-FFB4-668C-AA44459111AB}"/>
              </a:ext>
            </a:extLst>
          </p:cNvPr>
          <p:cNvPicPr>
            <a:picLocks noChangeAspect="1"/>
          </p:cNvPicPr>
          <p:nvPr/>
        </p:nvPicPr>
        <p:blipFill>
          <a:blip r:embed="rId3"/>
          <a:stretch>
            <a:fillRect/>
          </a:stretch>
        </p:blipFill>
        <p:spPr>
          <a:xfrm>
            <a:off x="4723667" y="1457735"/>
            <a:ext cx="7334024" cy="3575442"/>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primeiro semestre de 2025, doze (12) unidades de saúde estaduais aderiram à pesquisa de satisfação para usuários do CEAC Norte. Os serviços que aderiram à pesquisa SAU incluíram os seguintes Ambulatório: Mandaqui, Ames: Ame Caraguatatuba,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primeiro semestre de 2025 foram respondidas 31.784 pesquisas. Verificamos alto grau de satisfação dos usuários com os serviços prestados pelo CEAC Norte/AFIP em todas as dimensões avaliadas (Recepção, Coleta, Preparo, Higiene, Limpeza e Entrega de Resultados) com avaliações “Ótimo” ou “Bom” em 93,4%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3413</TotalTime>
  <Words>1588</Words>
  <Application>Microsoft Office PowerPoint</Application>
  <PresentationFormat>Widescreen</PresentationFormat>
  <Paragraphs>140</Paragraphs>
  <Slides>15</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Batang</vt:lpstr>
      <vt:lpstr>Arial</vt:lpstr>
      <vt:lpstr>Arial Unicode MS</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Anderson Freitas N Da Paixao</cp:lastModifiedBy>
  <cp:revision>395</cp:revision>
  <cp:lastPrinted>2021-05-04T10:30:49Z</cp:lastPrinted>
  <dcterms:created xsi:type="dcterms:W3CDTF">2019-10-31T14:23:28Z</dcterms:created>
  <dcterms:modified xsi:type="dcterms:W3CDTF">2025-08-06T19:08:40Z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885652</vt:lpwstr>
  </property>
  <property fmtid="{D5CDD505-2E9C-101B-9397-08002B2CF9AE}" pid="3" name="NXPowerLiteSettings">
    <vt:lpwstr>F7000400038000</vt:lpwstr>
  </property>
  <property fmtid="{D5CDD505-2E9C-101B-9397-08002B2CF9AE}" pid="4" name="NXPowerLiteVersion">
    <vt:lpwstr>S10.0.0</vt:lpwstr>
  </property>
</Properties>
</file>