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0" r:id="rId2"/>
    <p:sldId id="516" r:id="rId3"/>
    <p:sldId id="490" r:id="rId4"/>
    <p:sldId id="508" r:id="rId5"/>
    <p:sldId id="509" r:id="rId6"/>
    <p:sldId id="492" r:id="rId7"/>
    <p:sldId id="517" r:id="rId8"/>
    <p:sldId id="518" r:id="rId9"/>
    <p:sldId id="519" r:id="rId10"/>
    <p:sldId id="520" r:id="rId11"/>
    <p:sldId id="521" r:id="rId12"/>
    <p:sldId id="514" r:id="rId13"/>
    <p:sldId id="496" r:id="rId14"/>
    <p:sldId id="499" r:id="rId15"/>
    <p:sldId id="507" r:id="rId16"/>
    <p:sldId id="506" r:id="rId17"/>
    <p:sldId id="505" r:id="rId18"/>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p:scale>
          <a:sx n="100" d="100"/>
          <a:sy n="100" d="100"/>
        </p:scale>
        <p:origin x="-834" y="-1074"/>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5659" cy="498135"/>
          </a:xfrm>
          <a:prstGeom prst="rect">
            <a:avLst/>
          </a:prstGeom>
        </p:spPr>
        <p:txBody>
          <a:bodyPr vert="horz" lIns="91413" tIns="45707" rIns="91413" bIns="45707" rtlCol="0"/>
          <a:lstStyle>
            <a:lvl1pPr algn="l">
              <a:defRPr sz="1200"/>
            </a:lvl1pPr>
          </a:lstStyle>
          <a:p>
            <a:endParaRPr lang="pt-BR"/>
          </a:p>
        </p:txBody>
      </p:sp>
      <p:sp>
        <p:nvSpPr>
          <p:cNvPr id="3" name="Espaço Reservado para Data 2"/>
          <p:cNvSpPr>
            <a:spLocks noGrp="1"/>
          </p:cNvSpPr>
          <p:nvPr>
            <p:ph type="dt" idx="1"/>
          </p:nvPr>
        </p:nvSpPr>
        <p:spPr>
          <a:xfrm>
            <a:off x="3850444" y="2"/>
            <a:ext cx="2945659" cy="498135"/>
          </a:xfrm>
          <a:prstGeom prst="rect">
            <a:avLst/>
          </a:prstGeom>
        </p:spPr>
        <p:txBody>
          <a:bodyPr vert="horz" lIns="91413" tIns="45707" rIns="91413" bIns="45707" rtlCol="0"/>
          <a:lstStyle>
            <a:lvl1pPr algn="r">
              <a:defRPr sz="1200"/>
            </a:lvl1pPr>
          </a:lstStyle>
          <a:p>
            <a:fld id="{5426514E-D3CE-4F7F-92FF-8D87D753F936}" type="datetimeFigureOut">
              <a:rPr lang="pt-BR" smtClean="0"/>
              <a:t>19/02/2025</a:t>
            </a:fld>
            <a:endParaRPr lang="pt-BR"/>
          </a:p>
        </p:txBody>
      </p:sp>
      <p:sp>
        <p:nvSpPr>
          <p:cNvPr id="4" name="Espaço Reservado para Imagem de Sli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13" tIns="45707" rIns="91413" bIns="45707" rtlCol="0" anchor="ctr"/>
          <a:lstStyle/>
          <a:p>
            <a:endParaRPr lang="pt-BR"/>
          </a:p>
        </p:txBody>
      </p:sp>
      <p:sp>
        <p:nvSpPr>
          <p:cNvPr id="5" name="Espaço Reservado para Anotações 4"/>
          <p:cNvSpPr>
            <a:spLocks noGrp="1"/>
          </p:cNvSpPr>
          <p:nvPr>
            <p:ph type="body" sz="quarter" idx="3"/>
          </p:nvPr>
        </p:nvSpPr>
        <p:spPr>
          <a:xfrm>
            <a:off x="679768" y="4777959"/>
            <a:ext cx="5438140" cy="3909239"/>
          </a:xfrm>
          <a:prstGeom prst="rect">
            <a:avLst/>
          </a:prstGeom>
        </p:spPr>
        <p:txBody>
          <a:bodyPr vert="horz" lIns="91413" tIns="45707" rIns="91413" bIns="45707"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4"/>
          </a:xfrm>
          <a:prstGeom prst="rect">
            <a:avLst/>
          </a:prstGeom>
        </p:spPr>
        <p:txBody>
          <a:bodyPr vert="horz" lIns="91413" tIns="45707" rIns="91413" bIns="45707"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4"/>
          </a:xfrm>
          <a:prstGeom prst="rect">
            <a:avLst/>
          </a:prstGeom>
        </p:spPr>
        <p:txBody>
          <a:bodyPr vert="horz" lIns="91413" tIns="45707" rIns="91413" bIns="45707"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19/02/2025</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19/02/2025</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19/02/2025</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589749" y="2163618"/>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ANUAL 2024</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n° 988088/2020</a:t>
            </a:r>
            <a:r>
              <a:rPr lang="pt-BR" altLang="pt-BR" sz="600" b="1" i="1" dirty="0">
                <a:solidFill>
                  <a:schemeClr val="bg1"/>
                </a:solidFill>
                <a:ea typeface="Batang" panose="02030600000101010101" pitchFamily="18" charset="-127"/>
              </a:rPr>
              <a:t> </a:t>
            </a:r>
            <a:r>
              <a:rPr lang="pt-BR" altLang="pt-BR" sz="600" b="1" i="1" dirty="0">
                <a:solidFill>
                  <a:schemeClr val="bg1"/>
                </a:solidFill>
                <a:ea typeface="Arial Unicode MS" panose="020B0604020202020204" pitchFamily="34" charset="-128"/>
                <a:cs typeface="Arial Unicode MS" panose="020B0604020202020204" pitchFamily="34" charset="-128"/>
              </a:rPr>
              <a:t>CEAC Norte  –  ANO  2024</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38736" y="975705"/>
            <a:ext cx="6241232"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3– Produção Estimada (Meta) e realizada no CEAC Norte, discriminada por unidade assistencial no período de Julho a Setembro de 2024.</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07581" y="5788156"/>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Setembro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3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58083AD0-F6E0-E8D9-51FF-BC473076FE9F}"/>
              </a:ext>
            </a:extLst>
          </p:cNvPr>
          <p:cNvPicPr>
            <a:picLocks noChangeAspect="1"/>
          </p:cNvPicPr>
          <p:nvPr/>
        </p:nvPicPr>
        <p:blipFill>
          <a:blip r:embed="rId2"/>
          <a:stretch>
            <a:fillRect/>
          </a:stretch>
        </p:blipFill>
        <p:spPr>
          <a:xfrm>
            <a:off x="5938735" y="1233661"/>
            <a:ext cx="5995015" cy="4554495"/>
          </a:xfrm>
          <a:prstGeom prst="rect">
            <a:avLst/>
          </a:prstGeom>
        </p:spPr>
      </p:pic>
    </p:spTree>
    <p:extLst>
      <p:ext uri="{BB962C8B-B14F-4D97-AF65-F5344CB8AC3E}">
        <p14:creationId xmlns:p14="http://schemas.microsoft.com/office/powerpoint/2010/main" val="226567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26704" y="975705"/>
            <a:ext cx="644176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4 – Produção Estimada (Meta) e realizada no CEAC Norte, discriminada por unidade assistencial no período de Outubro a Dezembro de 2024.</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26704" y="588229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4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3CABBD10-3B0C-8C8F-A8C8-C7DB5EA9875E}"/>
              </a:ext>
            </a:extLst>
          </p:cNvPr>
          <p:cNvPicPr>
            <a:picLocks noChangeAspect="1"/>
          </p:cNvPicPr>
          <p:nvPr/>
        </p:nvPicPr>
        <p:blipFill>
          <a:blip r:embed="rId2"/>
          <a:stretch>
            <a:fillRect/>
          </a:stretch>
        </p:blipFill>
        <p:spPr>
          <a:xfrm>
            <a:off x="5980953" y="1283584"/>
            <a:ext cx="5987501" cy="4548787"/>
          </a:xfrm>
          <a:prstGeom prst="rect">
            <a:avLst/>
          </a:prstGeom>
        </p:spPr>
      </p:pic>
    </p:spTree>
    <p:extLst>
      <p:ext uri="{BB962C8B-B14F-4D97-AF65-F5344CB8AC3E}">
        <p14:creationId xmlns:p14="http://schemas.microsoft.com/office/powerpoint/2010/main" val="24660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exercício de 2024, doze (12) unidades de saúde estaduais aderiram à pesquisa de satisfação para usuários do CEAC Norte. Os serviços que aderiram à pesquisa SAU incluíram os seguintes Ambulatório: Mandaqui; Ames: Caraguatatuba, Santos e Pariquera-Açu e os Hospitais: Guilherme Álvaro, Heliópolis, Ipiranga, Itaquaquecetuba, Mandaqui, Mario Covas, Sapopemba e Vila Alpina. As unidades que não aderiram às pesquisas foram aquelas nas quais não realizamos atendimento de coleta, ou então unidades que não autorizaram a realização da pesquisa.</a:t>
            </a:r>
          </a:p>
          <a:p>
            <a:r>
              <a:rPr lang="pt-BR" sz="1400" dirty="0">
                <a:latin typeface="+mn-lt"/>
              </a:rPr>
              <a:t> </a:t>
            </a:r>
          </a:p>
          <a:p>
            <a:r>
              <a:rPr lang="pt-BR" sz="1400" dirty="0">
                <a:latin typeface="+mn-lt"/>
              </a:rPr>
              <a:t>No exercício de 2024 foram respondidas pesquisas de satisfação em um universo de 80.409 atendimentos avaliados. Verificamos alto grau de satisfação dos usuários com os serviços prestados pelo CEAC Norte/AFIP em todas as dimensões avaliadas (Recepção, Coleta, Preparo, Higiene, Limpeza e Entrega de Resultados) com avaliações “Ótimo” ou “Bom” em mais de 97,4% das respostas, conforme quadro 5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690645" y="1605501"/>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5 - Pesquisa de Satisfação – Janeiro a Dezembro de 2024 CEAC Norte  AFIP / OSS</a:t>
            </a:r>
            <a:endParaRPr lang="pt-BR" altLang="pt-BR" sz="900" dirty="0">
              <a:ea typeface="Batang" panose="02030600000101010101" pitchFamily="18" charset="-127"/>
            </a:endParaRPr>
          </a:p>
        </p:txBody>
      </p:sp>
      <p:sp>
        <p:nvSpPr>
          <p:cNvPr id="10" name="CaixaDeTexto 9"/>
          <p:cNvSpPr txBox="1"/>
          <p:nvPr/>
        </p:nvSpPr>
        <p:spPr>
          <a:xfrm>
            <a:off x="8421818" y="2041761"/>
            <a:ext cx="3111689" cy="230832"/>
          </a:xfrm>
          <a:prstGeom prst="rect">
            <a:avLst/>
          </a:prstGeom>
          <a:noFill/>
        </p:spPr>
        <p:txBody>
          <a:bodyPr wrap="square" rtlCol="0">
            <a:spAutoFit/>
          </a:bodyPr>
          <a:lstStyle/>
          <a:p>
            <a:pPr algn="ctr"/>
            <a:r>
              <a:rPr lang="pt-BR" sz="900" dirty="0"/>
              <a:t>Tabela 2 - Avaliação Positiva Ótimo + Bom.</a:t>
            </a:r>
          </a:p>
        </p:txBody>
      </p:sp>
      <p:pic>
        <p:nvPicPr>
          <p:cNvPr id="4" name="Imagem 3">
            <a:extLst>
              <a:ext uri="{FF2B5EF4-FFF2-40B4-BE49-F238E27FC236}">
                <a16:creationId xmlns:a16="http://schemas.microsoft.com/office/drawing/2014/main" id="{43006B33-DB4C-4E93-DDCE-F8620848F156}"/>
              </a:ext>
            </a:extLst>
          </p:cNvPr>
          <p:cNvPicPr>
            <a:picLocks noChangeAspect="1"/>
          </p:cNvPicPr>
          <p:nvPr/>
        </p:nvPicPr>
        <p:blipFill>
          <a:blip r:embed="rId2"/>
          <a:stretch>
            <a:fillRect/>
          </a:stretch>
        </p:blipFill>
        <p:spPr>
          <a:xfrm>
            <a:off x="329916" y="1923930"/>
            <a:ext cx="7442450" cy="3486153"/>
          </a:xfrm>
          <a:prstGeom prst="rect">
            <a:avLst/>
          </a:prstGeom>
        </p:spPr>
      </p:pic>
      <p:pic>
        <p:nvPicPr>
          <p:cNvPr id="6" name="Imagem 5">
            <a:extLst>
              <a:ext uri="{FF2B5EF4-FFF2-40B4-BE49-F238E27FC236}">
                <a16:creationId xmlns:a16="http://schemas.microsoft.com/office/drawing/2014/main" id="{AFDBAE5E-C736-1BCC-2F7A-F29748431FB0}"/>
              </a:ext>
            </a:extLst>
          </p:cNvPr>
          <p:cNvPicPr>
            <a:picLocks noChangeAspect="1"/>
          </p:cNvPicPr>
          <p:nvPr/>
        </p:nvPicPr>
        <p:blipFill>
          <a:blip r:embed="rId3"/>
          <a:stretch>
            <a:fillRect/>
          </a:stretch>
        </p:blipFill>
        <p:spPr>
          <a:xfrm>
            <a:off x="8037913" y="2272593"/>
            <a:ext cx="3723515" cy="3137490"/>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A tabela 3 representa o indicado o indicador de exames liberados conforme intervalo de tempo definido em Contrato de Gestão e suas porcentagens, divididas de acordo com o perfil de exames </a:t>
            </a:r>
            <a:r>
              <a:rPr lang="pt-BR" altLang="pt-BR" sz="1200" dirty="0">
                <a:latin typeface="+mn-lt"/>
                <a:ea typeface="Batang" panose="02030600000101010101" pitchFamily="18" charset="-127"/>
              </a:rPr>
              <a:t> – Ano 2024.</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5657623" y="5623382"/>
            <a:ext cx="6096000" cy="27501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2024</a:t>
            </a:r>
            <a:endParaRPr lang="pt-BR" sz="900" dirty="0">
              <a:effectLst/>
              <a:latin typeface="Times New Roman" panose="02020603050405020304" pitchFamily="18" charset="0"/>
              <a:ea typeface="Batang" panose="02030600000101010101" pitchFamily="18" charset="-127"/>
            </a:endParaRPr>
          </a:p>
        </p:txBody>
      </p:sp>
      <p:sp>
        <p:nvSpPr>
          <p:cNvPr id="9" name="CaixaDeTexto 8"/>
          <p:cNvSpPr txBox="1"/>
          <p:nvPr/>
        </p:nvSpPr>
        <p:spPr>
          <a:xfrm>
            <a:off x="4348670" y="311864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- 2024</a:t>
            </a:r>
          </a:p>
        </p:txBody>
      </p:sp>
      <p:pic>
        <p:nvPicPr>
          <p:cNvPr id="3" name="Imagem 2">
            <a:extLst>
              <a:ext uri="{FF2B5EF4-FFF2-40B4-BE49-F238E27FC236}">
                <a16:creationId xmlns:a16="http://schemas.microsoft.com/office/drawing/2014/main" id="{4DDC22AD-F769-9D60-91F9-6A6F6A02A417}"/>
              </a:ext>
            </a:extLst>
          </p:cNvPr>
          <p:cNvPicPr>
            <a:picLocks noChangeAspect="1"/>
          </p:cNvPicPr>
          <p:nvPr/>
        </p:nvPicPr>
        <p:blipFill>
          <a:blip r:embed="rId2"/>
          <a:stretch>
            <a:fillRect/>
          </a:stretch>
        </p:blipFill>
        <p:spPr>
          <a:xfrm>
            <a:off x="269156" y="3495215"/>
            <a:ext cx="11645980" cy="2030906"/>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2825088" y="241038"/>
            <a:ext cx="8333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200" dirty="0">
                <a:solidFill>
                  <a:schemeClr val="tx1">
                    <a:lumMod val="85000"/>
                    <a:lumOff val="15000"/>
                  </a:schemeClr>
                </a:solidFill>
                <a:latin typeface="+mn-lt"/>
                <a:ea typeface="Batang" panose="02030600000101010101" pitchFamily="18" charset="-127"/>
              </a:rPr>
              <a:t> </a:t>
            </a:r>
            <a:r>
              <a:rPr lang="pt-BR" sz="1200" dirty="0">
                <a:latin typeface="+mn-lt"/>
              </a:rPr>
              <a:t>n°988088/2020 </a:t>
            </a:r>
            <a:r>
              <a:rPr lang="pt-BR" altLang="pt-BR" sz="1200" dirty="0">
                <a:solidFill>
                  <a:schemeClr val="tx1">
                    <a:lumMod val="85000"/>
                    <a:lumOff val="15000"/>
                  </a:schemeClr>
                </a:solidFill>
                <a:latin typeface="+mn-lt"/>
                <a:ea typeface="Batang" panose="02030600000101010101" pitchFamily="18" charset="-127"/>
              </a:rPr>
              <a:t>para o Ano de 2024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75.435.030,91.</a:t>
            </a:r>
            <a:endParaRPr lang="pt-BR" altLang="pt-BR" sz="1200" b="1" dirty="0">
              <a:solidFill>
                <a:schemeClr val="tx1">
                  <a:lumMod val="85000"/>
                  <a:lumOff val="15000"/>
                </a:schemeClr>
              </a:solidFill>
              <a:latin typeface="+mn-lt"/>
              <a:ea typeface="Batang" panose="02030600000101010101" pitchFamily="18" charset="-127"/>
            </a:endParaRPr>
          </a:p>
          <a:p>
            <a:pPr algn="just"/>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85000"/>
                  <a:lumOff val="15000"/>
                </a:schemeClr>
              </a:solidFill>
              <a:latin typeface="+mn-lt"/>
              <a:ea typeface="Batang" panose="02030600000101010101" pitchFamily="18" charset="-127"/>
            </a:endParaRPr>
          </a:p>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 Ano de 2024. O valor repassado 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R$ 75.059.782,80,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representando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0,50% </a:t>
            </a:r>
            <a:r>
              <a:rPr lang="pt-BR" altLang="pt-BR" sz="1200" dirty="0">
                <a:solidFill>
                  <a:schemeClr val="tx1">
                    <a:lumMod val="85000"/>
                    <a:lumOff val="15000"/>
                  </a:schemeClr>
                </a:solidFill>
                <a:latin typeface="+mn-lt"/>
                <a:ea typeface="Arial Unicode MS" panose="020B0604020202020204" pitchFamily="34" charset="-128"/>
              </a:rPr>
              <a:t>menos que o valor planejado nos referidos Termos Aditivos. </a:t>
            </a: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6" name="Retângulo 5"/>
          <p:cNvSpPr/>
          <p:nvPr/>
        </p:nvSpPr>
        <p:spPr>
          <a:xfrm>
            <a:off x="5532341" y="5596587"/>
            <a:ext cx="4111991" cy="530145"/>
          </a:xfrm>
          <a:prstGeom prst="rect">
            <a:avLst/>
          </a:prstGeom>
        </p:spPr>
        <p:txBody>
          <a:bodyPr wrap="square">
            <a:spAutoFit/>
          </a:bodyPr>
          <a:lstStyle/>
          <a:p>
            <a:pPr algn="just">
              <a:lnSpc>
                <a:spcPct val="150000"/>
              </a:lnSpc>
            </a:pPr>
            <a:r>
              <a:rPr lang="pt-BR" altLang="pt-BR" sz="1000" dirty="0">
                <a:ea typeface="Arial Unicode MS" panose="020B0604020202020204" pitchFamily="34" charset="-128"/>
                <a:cs typeface="Arial Unicode MS" panose="020B0604020202020204" pitchFamily="34" charset="-128"/>
              </a:rPr>
              <a:t>Fonte: Secretaria de Estado da Saúde de São Paulo – Sistema Reglab ® 2024</a:t>
            </a:r>
          </a:p>
          <a:p>
            <a:pPr algn="just">
              <a:lnSpc>
                <a:spcPct val="150000"/>
              </a:lnSpc>
            </a:pPr>
            <a:endParaRPr lang="pt-BR" altLang="pt-BR" sz="1000" dirty="0">
              <a:ea typeface="Arial Unicode MS" panose="020B0604020202020204" pitchFamily="34" charset="-128"/>
              <a:cs typeface="Arial Unicode MS" panose="020B0604020202020204" pitchFamily="34" charset="-128"/>
            </a:endParaRPr>
          </a:p>
        </p:txBody>
      </p:sp>
      <p:sp>
        <p:nvSpPr>
          <p:cNvPr id="9" name="CaixaDeTexto 8"/>
          <p:cNvSpPr txBox="1"/>
          <p:nvPr/>
        </p:nvSpPr>
        <p:spPr>
          <a:xfrm>
            <a:off x="5288125" y="1549088"/>
            <a:ext cx="4600419" cy="246221"/>
          </a:xfrm>
          <a:prstGeom prst="rect">
            <a:avLst/>
          </a:prstGeom>
          <a:noFill/>
        </p:spPr>
        <p:txBody>
          <a:bodyPr wrap="square" rtlCol="0">
            <a:spAutoFit/>
          </a:bodyPr>
          <a:lstStyle/>
          <a:p>
            <a:pPr algn="ctr"/>
            <a:r>
              <a:rPr lang="pt-BR" sz="1000" dirty="0"/>
              <a:t>Tabela 4 – Recursos Financeiros CEAC Norte AFIP / OSS</a:t>
            </a:r>
          </a:p>
        </p:txBody>
      </p:sp>
      <p:pic>
        <p:nvPicPr>
          <p:cNvPr id="2" name="Imagem 1">
            <a:extLst>
              <a:ext uri="{FF2B5EF4-FFF2-40B4-BE49-F238E27FC236}">
                <a16:creationId xmlns:a16="http://schemas.microsoft.com/office/drawing/2014/main" id="{75F8CFF9-FD50-B1CD-C27E-12A730DF932D}"/>
              </a:ext>
            </a:extLst>
          </p:cNvPr>
          <p:cNvPicPr>
            <a:picLocks noChangeAspect="1"/>
          </p:cNvPicPr>
          <p:nvPr/>
        </p:nvPicPr>
        <p:blipFill>
          <a:blip r:embed="rId3"/>
          <a:stretch>
            <a:fillRect/>
          </a:stretch>
        </p:blipFill>
        <p:spPr>
          <a:xfrm>
            <a:off x="5019517" y="1823850"/>
            <a:ext cx="5137633" cy="3744196"/>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2024 está representada no quadro 6.</a:t>
            </a:r>
          </a:p>
        </p:txBody>
      </p:sp>
      <p:sp>
        <p:nvSpPr>
          <p:cNvPr id="12" name="Retângulo 11">
            <a:extLst>
              <a:ext uri="{FF2B5EF4-FFF2-40B4-BE49-F238E27FC236}">
                <a16:creationId xmlns:a16="http://schemas.microsoft.com/office/drawing/2014/main" id="{249A347E-426C-4A63-8968-F2E32A2EEDD4}"/>
              </a:ext>
            </a:extLst>
          </p:cNvPr>
          <p:cNvSpPr/>
          <p:nvPr/>
        </p:nvSpPr>
        <p:spPr>
          <a:xfrm>
            <a:off x="4197720" y="821149"/>
            <a:ext cx="6096000" cy="340734"/>
          </a:xfrm>
          <a:prstGeom prst="rect">
            <a:avLst/>
          </a:prstGeom>
        </p:spPr>
        <p:txBody>
          <a:bodyPr>
            <a:spAutoFit/>
          </a:bodyPr>
          <a:lstStyle/>
          <a:p>
            <a:pPr algn="just">
              <a:lnSpc>
                <a:spcPct val="150000"/>
              </a:lnSpc>
              <a:spcAft>
                <a:spcPts val="0"/>
              </a:spcAft>
              <a:defRPr/>
            </a:pPr>
            <a:r>
              <a:rPr lang="pt-BR" sz="1000" dirty="0">
                <a:ea typeface="Arial Unicode MS"/>
              </a:rPr>
              <a:t> </a:t>
            </a:r>
            <a:r>
              <a:rPr lang="pt-BR" sz="1200" dirty="0">
                <a:ea typeface="Arial Unicode MS"/>
              </a:rPr>
              <a:t>Quadro 6 – Demonstrativo de Fluxo de Caixa CEAC Norte – Anual 2024</a:t>
            </a:r>
            <a:endParaRPr lang="pt-BR" sz="12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4197720" y="5864434"/>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13/01/2025 10h25min</a:t>
            </a:r>
            <a:endParaRPr lang="pt-BR" sz="900" dirty="0"/>
          </a:p>
        </p:txBody>
      </p:sp>
      <p:pic>
        <p:nvPicPr>
          <p:cNvPr id="2" name="Imagem 1">
            <a:extLst>
              <a:ext uri="{FF2B5EF4-FFF2-40B4-BE49-F238E27FC236}">
                <a16:creationId xmlns:a16="http://schemas.microsoft.com/office/drawing/2014/main" id="{600D3B0E-03FC-81E7-782C-54F0DD4EB618}"/>
              </a:ext>
            </a:extLst>
          </p:cNvPr>
          <p:cNvPicPr>
            <a:picLocks noChangeAspect="1"/>
          </p:cNvPicPr>
          <p:nvPr/>
        </p:nvPicPr>
        <p:blipFill>
          <a:blip r:embed="rId4"/>
          <a:stretch>
            <a:fillRect/>
          </a:stretch>
        </p:blipFill>
        <p:spPr>
          <a:xfrm>
            <a:off x="4197720" y="1287213"/>
            <a:ext cx="7752175" cy="4283574"/>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Contas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kern="1200" dirty="0">
                <a:solidFill>
                  <a:schemeClr val="bg1"/>
                </a:solidFill>
                <a:latin typeface="+mn-lt"/>
                <a:ea typeface="+mn-ea"/>
                <a:cs typeface="+mn-cs"/>
              </a:rPr>
              <a:t> de 2024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7.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4271285" y="368919"/>
            <a:ext cx="6096000" cy="340734"/>
          </a:xfrm>
          <a:prstGeom prst="rect">
            <a:avLst/>
          </a:prstGeom>
        </p:spPr>
        <p:txBody>
          <a:bodyPr>
            <a:spAutoFit/>
          </a:bodyPr>
          <a:lstStyle/>
          <a:p>
            <a:pPr algn="just">
              <a:lnSpc>
                <a:spcPct val="150000"/>
              </a:lnSpc>
              <a:spcAft>
                <a:spcPts val="0"/>
              </a:spcAft>
              <a:defRPr/>
            </a:pPr>
            <a:r>
              <a:rPr lang="pt-BR" sz="1200" dirty="0">
                <a:ea typeface="Arial Unicode MS"/>
              </a:rPr>
              <a:t> Quadro 7 – Demonstrativo Contábil  CEAC Norte – Ano 2024</a:t>
            </a:r>
            <a:endParaRPr lang="pt-BR" sz="12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4271285" y="5873335"/>
            <a:ext cx="6096000" cy="27501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a:t>
            </a:r>
            <a:r>
              <a:rPr lang="pt-BR" sz="900" i="1">
                <a:solidFill>
                  <a:srgbClr val="000000"/>
                </a:solidFill>
                <a:latin typeface="Arial" panose="020B0604020202020204" pitchFamily="34" charset="0"/>
                <a:ea typeface="Times New Roman" panose="02020603050405020304" pitchFamily="18" charset="0"/>
              </a:rPr>
              <a:t>em 19/02/2025 15h53min</a:t>
            </a:r>
            <a:endParaRPr lang="pt-BR" sz="900" dirty="0">
              <a:effectLst/>
              <a:latin typeface="Times New Roman" panose="02020603050405020304" pitchFamily="18" charset="0"/>
              <a:ea typeface="Batang" panose="02030600000101010101" pitchFamily="18" charset="-127"/>
            </a:endParaRPr>
          </a:p>
        </p:txBody>
      </p:sp>
      <p:pic>
        <p:nvPicPr>
          <p:cNvPr id="2" name="Imagem 1">
            <a:extLst>
              <a:ext uri="{FF2B5EF4-FFF2-40B4-BE49-F238E27FC236}">
                <a16:creationId xmlns:a16="http://schemas.microsoft.com/office/drawing/2014/main" id="{322BE1B2-962F-4ABF-EE8A-9B526AE5A7B1}"/>
              </a:ext>
            </a:extLst>
          </p:cNvPr>
          <p:cNvPicPr>
            <a:picLocks noChangeAspect="1"/>
          </p:cNvPicPr>
          <p:nvPr/>
        </p:nvPicPr>
        <p:blipFill>
          <a:blip r:embed="rId4"/>
          <a:stretch>
            <a:fillRect/>
          </a:stretch>
        </p:blipFill>
        <p:spPr>
          <a:xfrm>
            <a:off x="4195256" y="709653"/>
            <a:ext cx="7793544" cy="4981091"/>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p:cNvCxnSpPr>
          <p:nvPr/>
        </p:nvCxnSpPr>
        <p:spPr>
          <a:xfrm>
            <a:off x="1312286" y="1879386"/>
            <a:ext cx="6719" cy="338676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56447"/>
            <a:ext cx="314995" cy="6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5" y="1620370"/>
            <a:ext cx="311448" cy="64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33308" y="2143251"/>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09382" y="2754702"/>
            <a:ext cx="363370" cy="59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316105"/>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35719" y="4007224"/>
            <a:ext cx="336734" cy="6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400" b="1" dirty="0">
                <a:solidFill>
                  <a:srgbClr val="990000"/>
                </a:solidFill>
                <a:latin typeface="Calibri" panose="020F0502020204030204" pitchFamily="34" charset="0"/>
                <a:ea typeface="ＭＳ Ｐゴシック" panose="020B0600070205080204" pitchFamily="34" charset="-128"/>
              </a:rPr>
              <a:t>5</a:t>
            </a:r>
          </a:p>
        </p:txBody>
      </p:sp>
      <p:sp>
        <p:nvSpPr>
          <p:cNvPr id="32" name="Elipse 31">
            <a:extLst>
              <a:ext uri="{FF2B5EF4-FFF2-40B4-BE49-F238E27FC236}">
                <a16:creationId xmlns:a16="http://schemas.microsoft.com/office/drawing/2014/main" id="{0D672968-DD94-4BE5-A6EA-84ADE7A9961F}"/>
              </a:ext>
            </a:extLst>
          </p:cNvPr>
          <p:cNvSpPr/>
          <p:nvPr/>
        </p:nvSpPr>
        <p:spPr>
          <a:xfrm>
            <a:off x="1252761" y="518757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63383" y="-102189"/>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65908" y="4310710"/>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85434" y="4643411"/>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27462" y="4989095"/>
            <a:ext cx="2769327" cy="461665"/>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49288" y="484846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555346" y="1006201"/>
            <a:ext cx="4363954" cy="4793363"/>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988088/2020 </a:t>
            </a:r>
            <a:r>
              <a:rPr lang="pt-BR" altLang="pt-BR" sz="1300" dirty="0">
                <a:solidFill>
                  <a:prstClr val="black">
                    <a:lumMod val="75000"/>
                    <a:lumOff val="25000"/>
                  </a:prstClr>
                </a:solidFill>
                <a:latin typeface="Calibri" panose="020F0502020204030204"/>
                <a:cs typeface="Times New Roman" panose="02020603050405020304" pitchFamily="18" charset="0"/>
              </a:rPr>
              <a:t>de Serviços Laboratoriais celebrado em 01/08/2020 </a:t>
            </a:r>
            <a:r>
              <a:rPr lang="pt-BR" altLang="pt-BR" sz="1300" dirty="0">
                <a:solidFill>
                  <a:schemeClr val="tx1">
                    <a:lumMod val="75000"/>
                    <a:lumOff val="25000"/>
                  </a:schemeClr>
                </a:solidFill>
                <a:latin typeface="+mn-lt"/>
                <a:cs typeface="Times New Roman" panose="02020603050405020304" pitchFamily="18" charset="0"/>
              </a:rPr>
              <a:t>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exercício de 2024,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61415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32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22083"/>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Ano de 2024.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32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839223" y="1582340"/>
            <a:ext cx="3214255" cy="4508927"/>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(13)</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pt-BR" sz="1200" dirty="0">
                <a:solidFill>
                  <a:schemeClr val="tx1">
                    <a:lumMod val="65000"/>
                    <a:lumOff val="35000"/>
                  </a:schemeClr>
                </a:solidFill>
                <a:ea typeface="Batang" panose="02030600000101010101" pitchFamily="18" charset="-127"/>
                <a:cs typeface="Arial" panose="020B0604020202020204" pitchFamily="34" charset="0"/>
              </a:rPr>
              <a:t>Instituto de Infectologia Emilio Ribas</a:t>
            </a: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
        <p:nvSpPr>
          <p:cNvPr id="12"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49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b="1" dirty="0">
              <a:solidFill>
                <a:schemeClr val="tx1">
                  <a:lumMod val="65000"/>
                  <a:lumOff val="35000"/>
                </a:schemeClr>
              </a:solidFill>
              <a:ea typeface="Arial Unicode MS" panose="020B0604020202020204" pitchFamily="34" charset="-128"/>
              <a:cs typeface="Arial Unicode MS" panose="020B0604020202020204" pitchFamily="34" charset="-128"/>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109182" y="-142277"/>
            <a:ext cx="12191980" cy="700027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2997200" y="1281775"/>
            <a:ext cx="65053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anual  de acordo com o planejado no termo aditivo 04/2024, </a:t>
            </a:r>
            <a:r>
              <a:rPr lang="pt-BR" sz="1200" dirty="0">
                <a:solidFill>
                  <a:schemeClr val="tx1">
                    <a:lumMod val="75000"/>
                    <a:lumOff val="25000"/>
                  </a:schemeClr>
                </a:solidFill>
                <a:latin typeface="+mn-lt"/>
              </a:rPr>
              <a:t>que estimou volume para o exercício de 2024 de </a:t>
            </a:r>
            <a:r>
              <a:rPr lang="pt-BR" sz="1200" b="1" i="0" u="none" strike="noStrike" dirty="0">
                <a:solidFill>
                  <a:srgbClr val="000000"/>
                </a:solidFill>
                <a:effectLst/>
                <a:latin typeface="Calibri" panose="020F0502020204030204" pitchFamily="34" charset="0"/>
              </a:rPr>
              <a:t>14.551.848</a:t>
            </a:r>
            <a:r>
              <a:rPr lang="pt-BR" sz="1200" dirty="0"/>
              <a:t> </a:t>
            </a:r>
            <a:r>
              <a:rPr lang="pt-BR" sz="1200" dirty="0">
                <a:solidFill>
                  <a:schemeClr val="tx1">
                    <a:lumMod val="75000"/>
                    <a:lumOff val="25000"/>
                  </a:schemeClr>
                </a:solidFill>
                <a:latin typeface="+mn-lt"/>
              </a:rPr>
              <a:t>exames</a:t>
            </a:r>
            <a:r>
              <a:rPr lang="pt-BR" altLang="ko-KR" sz="1200" dirty="0">
                <a:solidFill>
                  <a:schemeClr val="tx1">
                    <a:lumMod val="75000"/>
                    <a:lumOff val="25000"/>
                  </a:schemeClr>
                </a:solidFill>
                <a:latin typeface="+mn-lt"/>
              </a:rPr>
              <a:t>. </a:t>
            </a:r>
            <a:r>
              <a:rPr lang="pt-BR" sz="1200" dirty="0">
                <a:solidFill>
                  <a:schemeClr val="tx1">
                    <a:lumMod val="75000"/>
                    <a:lumOff val="25000"/>
                  </a:schemeClr>
                </a:solidFill>
                <a:latin typeface="+mn-lt"/>
              </a:rPr>
              <a:t>A produção realizada foi </a:t>
            </a:r>
            <a:r>
              <a:rPr lang="pt-BR" sz="1200" b="1" dirty="0">
                <a:solidFill>
                  <a:schemeClr val="tx1">
                    <a:lumMod val="75000"/>
                    <a:lumOff val="25000"/>
                  </a:schemeClr>
                </a:solidFill>
                <a:latin typeface="+mn-lt"/>
              </a:rPr>
              <a:t>12,96% </a:t>
            </a:r>
            <a:r>
              <a:rPr lang="pt-BR" sz="1200" dirty="0">
                <a:solidFill>
                  <a:schemeClr val="tx1">
                    <a:lumMod val="75000"/>
                    <a:lumOff val="25000"/>
                  </a:schemeClr>
                </a:solidFill>
                <a:latin typeface="+mn-lt"/>
              </a:rPr>
              <a:t>menor que o estimado.</a:t>
            </a:r>
            <a:endParaRPr lang="pt-BR" altLang="ko-KR" sz="1200" dirty="0">
              <a:solidFill>
                <a:schemeClr val="tx1">
                  <a:lumMod val="75000"/>
                  <a:lumOff val="25000"/>
                </a:schemeClr>
              </a:solidFill>
              <a:latin typeface="+mn-lt"/>
            </a:endParaRP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381643" y="5828402"/>
            <a:ext cx="34287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4058423" y="2253946"/>
            <a:ext cx="4075155"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Norte, no Ano de 2024.</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680936" y="165257"/>
            <a:ext cx="348528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a:extLst>
              <a:ext uri="{FF2B5EF4-FFF2-40B4-BE49-F238E27FC236}">
                <a16:creationId xmlns:a16="http://schemas.microsoft.com/office/drawing/2014/main" id="{523CBC5A-A36C-5E60-7427-89923DAA184E}"/>
              </a:ext>
            </a:extLst>
          </p:cNvPr>
          <p:cNvPicPr>
            <a:picLocks noChangeAspect="1"/>
          </p:cNvPicPr>
          <p:nvPr/>
        </p:nvPicPr>
        <p:blipFill>
          <a:blip r:embed="rId5"/>
          <a:stretch>
            <a:fillRect/>
          </a:stretch>
        </p:blipFill>
        <p:spPr>
          <a:xfrm>
            <a:off x="4273932" y="2573334"/>
            <a:ext cx="3644136" cy="3181900"/>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22295" y="1067915"/>
            <a:ext cx="6265826"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2024.</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880119" y="5964450"/>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976ABC9E-47F7-05E7-96C4-B8C9B8074F9F}"/>
              </a:ext>
            </a:extLst>
          </p:cNvPr>
          <p:cNvPicPr>
            <a:picLocks noChangeAspect="1"/>
          </p:cNvPicPr>
          <p:nvPr/>
        </p:nvPicPr>
        <p:blipFill>
          <a:blip r:embed="rId2"/>
          <a:stretch>
            <a:fillRect/>
          </a:stretch>
        </p:blipFill>
        <p:spPr>
          <a:xfrm>
            <a:off x="5922295" y="1325870"/>
            <a:ext cx="6053821" cy="4599171"/>
          </a:xfrm>
          <a:prstGeom prst="rect">
            <a:avLst/>
          </a:prstGeom>
        </p:spPr>
      </p:pic>
    </p:spTree>
    <p:extLst>
      <p:ext uri="{BB962C8B-B14F-4D97-AF65-F5344CB8AC3E}">
        <p14:creationId xmlns:p14="http://schemas.microsoft.com/office/powerpoint/2010/main" val="17797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38736" y="97570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2 – Produção Estimada (Meta) e realizada no CEAC Norte, discriminada por unidade assistencial no período de Abril  a Junho de 2024.</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873113" y="581851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90C4876E-F3C4-0B21-2268-0AF290F6F110}"/>
              </a:ext>
            </a:extLst>
          </p:cNvPr>
          <p:cNvPicPr>
            <a:picLocks noChangeAspect="1"/>
          </p:cNvPicPr>
          <p:nvPr/>
        </p:nvPicPr>
        <p:blipFill>
          <a:blip r:embed="rId2"/>
          <a:stretch>
            <a:fillRect/>
          </a:stretch>
        </p:blipFill>
        <p:spPr>
          <a:xfrm>
            <a:off x="5938736" y="1233661"/>
            <a:ext cx="5964754" cy="4531506"/>
          </a:xfrm>
          <a:prstGeom prst="rect">
            <a:avLst/>
          </a:prstGeom>
        </p:spPr>
      </p:pic>
    </p:spTree>
    <p:extLst>
      <p:ext uri="{BB962C8B-B14F-4D97-AF65-F5344CB8AC3E}">
        <p14:creationId xmlns:p14="http://schemas.microsoft.com/office/powerpoint/2010/main" val="208631460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TotalTime>
  <Words>2055</Words>
  <Application>Microsoft Office PowerPoint</Application>
  <PresentationFormat>Widescreen</PresentationFormat>
  <Paragraphs>162</Paragraphs>
  <Slides>17</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17</vt:i4>
      </vt:variant>
    </vt:vector>
  </HeadingPairs>
  <TitlesOfParts>
    <vt:vector size="26" baseType="lpstr">
      <vt:lpstr>Arial Unicode MS</vt:lpstr>
      <vt:lpstr>Batang</vt: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189</cp:revision>
  <cp:lastPrinted>2021-02-25T17:38:07Z</cp:lastPrinted>
  <dcterms:created xsi:type="dcterms:W3CDTF">2019-10-31T14:23:28Z</dcterms:created>
  <dcterms:modified xsi:type="dcterms:W3CDTF">2025-02-19T18:57:25Z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878106</vt:lpwstr>
  </property>
  <property fmtid="{D5CDD505-2E9C-101B-9397-08002B2CF9AE}" pid="3" name="NXPowerLiteSettings">
    <vt:lpwstr>F7000400038000</vt:lpwstr>
  </property>
  <property fmtid="{D5CDD505-2E9C-101B-9397-08002B2CF9AE}" pid="4" name="NXPowerLiteVersion">
    <vt:lpwstr>S9.2.0</vt:lpwstr>
  </property>
</Properties>
</file>