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69"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p:scale>
          <a:sx n="100" d="100"/>
          <a:sy n="100" d="100"/>
        </p:scale>
        <p:origin x="-918" y="-1710"/>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19/02/2025</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2024</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4º Trimestre 2024</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4° Trimestre 2024 CEAC Norte  AFIP / OSS</a:t>
            </a:r>
            <a:endParaRPr lang="pt-BR" altLang="pt-BR" sz="900" dirty="0">
              <a:ea typeface="Batang" panose="02030600000101010101" pitchFamily="18" charset="-127"/>
            </a:endParaRPr>
          </a:p>
        </p:txBody>
      </p:sp>
      <p:sp>
        <p:nvSpPr>
          <p:cNvPr id="4" name="CaixaDeTexto 3"/>
          <p:cNvSpPr txBox="1"/>
          <p:nvPr/>
        </p:nvSpPr>
        <p:spPr>
          <a:xfrm>
            <a:off x="7884061" y="1660804"/>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902438" y="5625013"/>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cs typeface="Arial" panose="020B0604020202020204" pitchFamily="34" charset="0"/>
              </a:rPr>
              <a:t>Fonte: Associação Fundo de Incentivo à Pesquisa – AFIP Setor Qualidade 2024</a:t>
            </a:r>
            <a:endParaRPr lang="pt-BR" sz="900" dirty="0">
              <a:effectLst/>
              <a:ea typeface="Batang" panose="02030600000101010101" pitchFamily="18" charset="-127"/>
              <a:cs typeface="Arial" panose="020B0604020202020204" pitchFamily="34" charset="0"/>
            </a:endParaRPr>
          </a:p>
        </p:txBody>
      </p:sp>
      <p:pic>
        <p:nvPicPr>
          <p:cNvPr id="2" name="Imagem 1">
            <a:extLst>
              <a:ext uri="{FF2B5EF4-FFF2-40B4-BE49-F238E27FC236}">
                <a16:creationId xmlns:a16="http://schemas.microsoft.com/office/drawing/2014/main" id="{412BC723-8651-42EF-3237-6F844CBF14E2}"/>
              </a:ext>
            </a:extLst>
          </p:cNvPr>
          <p:cNvPicPr>
            <a:picLocks noChangeAspect="1"/>
          </p:cNvPicPr>
          <p:nvPr/>
        </p:nvPicPr>
        <p:blipFill>
          <a:blip r:embed="rId3"/>
          <a:stretch>
            <a:fillRect/>
          </a:stretch>
        </p:blipFill>
        <p:spPr>
          <a:xfrm>
            <a:off x="279395" y="2009276"/>
            <a:ext cx="7298935" cy="3243186"/>
          </a:xfrm>
          <a:prstGeom prst="rect">
            <a:avLst/>
          </a:prstGeom>
        </p:spPr>
      </p:pic>
      <p:pic>
        <p:nvPicPr>
          <p:cNvPr id="5" name="Imagem 4">
            <a:extLst>
              <a:ext uri="{FF2B5EF4-FFF2-40B4-BE49-F238E27FC236}">
                <a16:creationId xmlns:a16="http://schemas.microsoft.com/office/drawing/2014/main" id="{396E2D34-E487-3274-3381-9B85F8CF13B8}"/>
              </a:ext>
            </a:extLst>
          </p:cNvPr>
          <p:cNvPicPr>
            <a:picLocks noChangeAspect="1"/>
          </p:cNvPicPr>
          <p:nvPr/>
        </p:nvPicPr>
        <p:blipFill>
          <a:blip r:embed="rId4"/>
          <a:stretch>
            <a:fillRect/>
          </a:stretch>
        </p:blipFill>
        <p:spPr>
          <a:xfrm>
            <a:off x="7776345" y="1954010"/>
            <a:ext cx="3723103" cy="3298452"/>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rPr>
              <a:t>A tabela 3 representa o indicador de exames liberados no 4º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rPr>
              <a:t>Fonte: Associação Fundo de Incentivo à Pesquisa – AFIP Sistema SHIFT ® 2024</a:t>
            </a:r>
            <a:endParaRPr lang="pt-BR" sz="900" dirty="0">
              <a:effectLst/>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mj-lt"/>
                <a:ea typeface="Arial Unicode MS" panose="020B0604020202020204"/>
              </a:rPr>
              <a:t>Tabela 3 - Indicador de Atendimento ao Prazo de Execução - 2024</a:t>
            </a:r>
          </a:p>
        </p:txBody>
      </p:sp>
      <p:pic>
        <p:nvPicPr>
          <p:cNvPr id="4" name="Imagem 3">
            <a:extLst>
              <a:ext uri="{FF2B5EF4-FFF2-40B4-BE49-F238E27FC236}">
                <a16:creationId xmlns:a16="http://schemas.microsoft.com/office/drawing/2014/main" id="{433F640B-D2FC-0D61-4849-18D0020187B1}"/>
              </a:ext>
            </a:extLst>
          </p:cNvPr>
          <p:cNvPicPr>
            <a:picLocks noChangeAspect="1"/>
          </p:cNvPicPr>
          <p:nvPr/>
        </p:nvPicPr>
        <p:blipFill>
          <a:blip r:embed="rId2"/>
          <a:stretch>
            <a:fillRect/>
          </a:stretch>
        </p:blipFill>
        <p:spPr>
          <a:xfrm>
            <a:off x="1470185" y="3139216"/>
            <a:ext cx="9243919" cy="2436044"/>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n°988088/2020 para o quarto trimestre de 2024 foi de </a:t>
            </a:r>
            <a:r>
              <a:rPr lang="pt-BR" b="1" dirty="0"/>
              <a:t>R$ 20.728.321,69</a:t>
            </a:r>
            <a:r>
              <a:rPr lang="pt-BR" dirty="0"/>
              <a:t>.</a:t>
            </a:r>
          </a:p>
          <a:p>
            <a:r>
              <a:rPr lang="pt-BR" dirty="0"/>
              <a:t>  </a:t>
            </a:r>
          </a:p>
          <a:p>
            <a:r>
              <a:rPr lang="pt-BR" dirty="0"/>
              <a:t>A Tabela 4 apresenta a relação de repasses mensais efetuados pela SES/SP para a AFIP-OSS durante os meses de outubro a dezembro de 2024. O valor repassado foi de </a:t>
            </a:r>
            <a:r>
              <a:rPr lang="pt-BR" b="1" dirty="0"/>
              <a:t>R$ 20.353.073,58,</a:t>
            </a:r>
            <a:r>
              <a:rPr lang="pt-BR" dirty="0"/>
              <a:t> o repasse para o contrato de gestão para o 4</a:t>
            </a:r>
            <a:r>
              <a:rPr lang="en-US" dirty="0"/>
              <a:t>°</a:t>
            </a:r>
            <a:r>
              <a:rPr lang="pt-BR" dirty="0"/>
              <a:t>Trimestre foi </a:t>
            </a:r>
            <a:r>
              <a:rPr lang="pt-BR" b="1" dirty="0"/>
              <a:t>1,81%</a:t>
            </a:r>
            <a:r>
              <a:rPr lang="pt-BR" dirty="0"/>
              <a:t> abaixo do total estimado.</a:t>
            </a: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3E3F3F96-463F-28F8-EAE6-17DDC3BFCBDC}"/>
              </a:ext>
            </a:extLst>
          </p:cNvPr>
          <p:cNvPicPr>
            <a:picLocks noChangeAspect="1"/>
          </p:cNvPicPr>
          <p:nvPr/>
        </p:nvPicPr>
        <p:blipFill>
          <a:blip r:embed="rId3"/>
          <a:stretch>
            <a:fillRect/>
          </a:stretch>
        </p:blipFill>
        <p:spPr>
          <a:xfrm>
            <a:off x="3921925" y="3313860"/>
            <a:ext cx="7617469" cy="2031325"/>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2024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ea typeface="Times New Roman" panose="02020603050405020304" pitchFamily="18" charset="0"/>
              </a:rPr>
              <a:t>Quadro 3 – Demonstrativo de Fluxo de Caixa CEAC Norte – 4° Trimestre 2024</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056871"/>
            <a:ext cx="3580721" cy="230832"/>
          </a:xfrm>
          <a:prstGeom prst="rect">
            <a:avLst/>
          </a:prstGeom>
        </p:spPr>
        <p:txBody>
          <a:bodyPr wrap="square">
            <a:spAutoFit/>
          </a:bodyPr>
          <a:lstStyle/>
          <a:p>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13/01/2025 10h25min</a:t>
            </a:r>
            <a:endParaRPr lang="pt-BR" sz="900" dirty="0"/>
          </a:p>
        </p:txBody>
      </p:sp>
      <p:pic>
        <p:nvPicPr>
          <p:cNvPr id="3" name="Imagem 2">
            <a:extLst>
              <a:ext uri="{FF2B5EF4-FFF2-40B4-BE49-F238E27FC236}">
                <a16:creationId xmlns:a16="http://schemas.microsoft.com/office/drawing/2014/main" id="{70C3E4B3-C610-D188-6117-BD200B5716E2}"/>
              </a:ext>
            </a:extLst>
          </p:cNvPr>
          <p:cNvPicPr>
            <a:picLocks noChangeAspect="1"/>
          </p:cNvPicPr>
          <p:nvPr/>
        </p:nvPicPr>
        <p:blipFill>
          <a:blip r:embed="rId5"/>
          <a:stretch>
            <a:fillRect/>
          </a:stretch>
        </p:blipFill>
        <p:spPr>
          <a:xfrm>
            <a:off x="4269512" y="1167256"/>
            <a:ext cx="7698507" cy="4253919"/>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ea typeface="Times New Roman" panose="02020603050405020304" pitchFamily="18" charset="0"/>
              </a:rPr>
              <a:t>Quadro 4 – Demonstrativo Contábil  CEAC Norte – 4º Trimestre 2024</a:t>
            </a:r>
          </a:p>
        </p:txBody>
      </p:sp>
      <p:sp>
        <p:nvSpPr>
          <p:cNvPr id="11" name="Retângulo 10">
            <a:extLst>
              <a:ext uri="{FF2B5EF4-FFF2-40B4-BE49-F238E27FC236}">
                <a16:creationId xmlns:a16="http://schemas.microsoft.com/office/drawing/2014/main" id="{92E30EBD-E5BA-4F8B-8206-78528F3F9E81}"/>
              </a:ext>
            </a:extLst>
          </p:cNvPr>
          <p:cNvSpPr/>
          <p:nvPr/>
        </p:nvSpPr>
        <p:spPr>
          <a:xfrm>
            <a:off x="6625956" y="6156115"/>
            <a:ext cx="3494328" cy="278602"/>
          </a:xfrm>
          <a:prstGeom prst="rect">
            <a:avLst/>
          </a:prstGeom>
        </p:spPr>
        <p:txBody>
          <a:bodyPr wrap="square">
            <a:spAutoFit/>
          </a:bodyPr>
          <a:lstStyle/>
          <a:p>
            <a:pPr algn="just">
              <a:lnSpc>
                <a:spcPct val="150000"/>
              </a:lnSpc>
              <a:spcAft>
                <a:spcPts val="0"/>
              </a:spcAft>
            </a:pPr>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a:t>
            </a:r>
            <a:r>
              <a:rPr lang="pt-BR" sz="900" i="1">
                <a:solidFill>
                  <a:srgbClr val="000000"/>
                </a:solidFill>
                <a:ea typeface="Times New Roman" panose="02020603050405020304" pitchFamily="18" charset="0"/>
              </a:rPr>
              <a:t>19/02/2025 15h53min</a:t>
            </a:r>
            <a:endParaRPr lang="pt-BR" sz="900" dirty="0">
              <a:effectLst/>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dezembro de 2024 está representado no quadro 4. </a:t>
            </a:r>
          </a:p>
        </p:txBody>
      </p:sp>
      <p:pic>
        <p:nvPicPr>
          <p:cNvPr id="2" name="Imagem 1">
            <a:extLst>
              <a:ext uri="{FF2B5EF4-FFF2-40B4-BE49-F238E27FC236}">
                <a16:creationId xmlns:a16="http://schemas.microsoft.com/office/drawing/2014/main" id="{FC163342-BA71-4AD1-4993-F0631E32A3FC}"/>
              </a:ext>
            </a:extLst>
          </p:cNvPr>
          <p:cNvPicPr>
            <a:picLocks noChangeAspect="1"/>
          </p:cNvPicPr>
          <p:nvPr/>
        </p:nvPicPr>
        <p:blipFill>
          <a:blip r:embed="rId5"/>
          <a:stretch>
            <a:fillRect/>
          </a:stretch>
        </p:blipFill>
        <p:spPr>
          <a:xfrm>
            <a:off x="4187417" y="893220"/>
            <a:ext cx="7824664" cy="500098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32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2024.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32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508927"/>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Instituto de Infectologia Emilio Ribas</a:t>
            </a: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04/2024 e no Contrato de Gestão n°988088/2020, </a:t>
            </a:r>
            <a:r>
              <a:rPr lang="pt-BR" dirty="0">
                <a:solidFill>
                  <a:schemeClr val="tx1">
                    <a:lumMod val="75000"/>
                    <a:lumOff val="25000"/>
                  </a:schemeClr>
                </a:solidFill>
                <a:latin typeface="+mn-lt"/>
              </a:rPr>
              <a:t>que estimaram um volume para o Quarto Trimestre de </a:t>
            </a:r>
            <a:r>
              <a:rPr lang="pt-BR" b="1" dirty="0">
                <a:solidFill>
                  <a:schemeClr val="tx1">
                    <a:lumMod val="75000"/>
                    <a:lumOff val="25000"/>
                  </a:schemeClr>
                </a:solidFill>
                <a:latin typeface="+mn-lt"/>
              </a:rPr>
              <a:t>3.799.868</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18,77%</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2024</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5108831"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outubro a dezembro de 2024.</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3" name="Imagem 2">
            <a:extLst>
              <a:ext uri="{FF2B5EF4-FFF2-40B4-BE49-F238E27FC236}">
                <a16:creationId xmlns:a16="http://schemas.microsoft.com/office/drawing/2014/main" id="{86F3D374-87AA-D062-4B6C-1203BAC000FF}"/>
              </a:ext>
            </a:extLst>
          </p:cNvPr>
          <p:cNvPicPr>
            <a:picLocks noChangeAspect="1"/>
          </p:cNvPicPr>
          <p:nvPr/>
        </p:nvPicPr>
        <p:blipFill>
          <a:blip r:embed="rId5"/>
          <a:stretch>
            <a:fillRect/>
          </a:stretch>
        </p:blipFill>
        <p:spPr>
          <a:xfrm>
            <a:off x="3269709" y="3185573"/>
            <a:ext cx="5821029" cy="2041347"/>
          </a:xfrm>
          <a:prstGeom prst="rect">
            <a:avLst/>
          </a:prstGeom>
        </p:spPr>
      </p:pic>
    </p:spTree>
    <p:extLst>
      <p:ext uri="{BB962C8B-B14F-4D97-AF65-F5344CB8AC3E}">
        <p14:creationId xmlns:p14="http://schemas.microsoft.com/office/powerpoint/2010/main" val="83975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573821"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outubro a dezembro de 2024.</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8C630A16-15B3-3BE7-7EAC-6F9B07C02D2F}"/>
              </a:ext>
            </a:extLst>
          </p:cNvPr>
          <p:cNvPicPr>
            <a:picLocks noChangeAspect="1"/>
          </p:cNvPicPr>
          <p:nvPr/>
        </p:nvPicPr>
        <p:blipFill>
          <a:blip r:embed="rId3"/>
          <a:stretch>
            <a:fillRect/>
          </a:stretch>
        </p:blipFill>
        <p:spPr>
          <a:xfrm>
            <a:off x="6168270" y="1469276"/>
            <a:ext cx="5573821" cy="4032472"/>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quarto trimestre de 2024,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quarto trimestre de 2024 foram respondidas 18.972 pesquisas. Verificamos alto grau de satisfação dos usuários com os serviços prestados pelo CEAC Norte/AFIP em todas as dimensões avaliadas (Recepção, Coleta, Preparo, Higiene, Limpeza e Entrega de Resultados) com avaliações “Ótimo” ou “Bom” em 97,3%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TotalTime>
  <Words>1585</Words>
  <Application>Microsoft Office PowerPoint</Application>
  <PresentationFormat>Widescreen</PresentationFormat>
  <Paragraphs>139</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Arial Unicode MS</vt:lpstr>
      <vt:lpstr>Batang</vt: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375</cp:revision>
  <cp:lastPrinted>2021-05-04T10:30:49Z</cp:lastPrinted>
  <dcterms:created xsi:type="dcterms:W3CDTF">2019-10-31T14:23:28Z</dcterms:created>
  <dcterms:modified xsi:type="dcterms:W3CDTF">2025-02-19T19:15:22Z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