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0" r:id="rId2"/>
    <p:sldId id="516" r:id="rId3"/>
    <p:sldId id="490" r:id="rId4"/>
    <p:sldId id="508" r:id="rId5"/>
    <p:sldId id="524" r:id="rId6"/>
    <p:sldId id="527" r:id="rId7"/>
    <p:sldId id="569" r:id="rId8"/>
    <p:sldId id="519" r:id="rId9"/>
    <p:sldId id="514" r:id="rId10"/>
    <p:sldId id="496" r:id="rId11"/>
    <p:sldId id="499" r:id="rId12"/>
    <p:sldId id="521" r:id="rId13"/>
    <p:sldId id="506" r:id="rId14"/>
    <p:sldId id="505" r:id="rId15"/>
    <p:sldId id="523" r:id="rId16"/>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guide id="5" orient="horz" pos="2160" userDrawn="1">
          <p15:clr>
            <a:srgbClr val="A4A3A4"/>
          </p15:clr>
        </p15:guide>
        <p15:guide id="6"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 id="2" name="Diego R. Medeiros" initials="DRM" lastIdx="1" clrIdx="1">
    <p:extLst>
      <p:ext uri="{19B8F6BF-5375-455C-9EA6-DF929625EA0E}">
        <p15:presenceInfo xmlns:p15="http://schemas.microsoft.com/office/powerpoint/2012/main" userId="S-1-5-21-2365488645-3626107736-286831921-3018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69" autoAdjust="0"/>
  </p:normalViewPr>
  <p:slideViewPr>
    <p:cSldViewPr snapToGrid="0">
      <p:cViewPr varScale="1">
        <p:scale>
          <a:sx n="73" d="100"/>
          <a:sy n="73" d="100"/>
        </p:scale>
        <p:origin x="1070" y="67"/>
      </p:cViewPr>
      <p:guideLst>
        <p:guide orient="horz" pos="3906"/>
        <p:guide pos="3228"/>
        <p:guide pos="7537"/>
        <p:guide pos="688"/>
        <p:guide orient="horz" pos="2160"/>
        <p:guide orient="horz" pos="22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8136"/>
          </a:xfrm>
          <a:prstGeom prst="rect">
            <a:avLst/>
          </a:prstGeom>
        </p:spPr>
        <p:txBody>
          <a:bodyPr vert="horz" lIns="91413" tIns="45706" rIns="91413" bIns="45706" rtlCol="0"/>
          <a:lstStyle>
            <a:lvl1pPr algn="l">
              <a:defRPr sz="1200"/>
            </a:lvl1pPr>
          </a:lstStyle>
          <a:p>
            <a:endParaRPr lang="pt-BR"/>
          </a:p>
        </p:txBody>
      </p:sp>
      <p:sp>
        <p:nvSpPr>
          <p:cNvPr id="3" name="Espaço Reservado para Data 2"/>
          <p:cNvSpPr>
            <a:spLocks noGrp="1"/>
          </p:cNvSpPr>
          <p:nvPr>
            <p:ph type="dt" idx="1"/>
          </p:nvPr>
        </p:nvSpPr>
        <p:spPr>
          <a:xfrm>
            <a:off x="3850444" y="0"/>
            <a:ext cx="2945659" cy="498136"/>
          </a:xfrm>
          <a:prstGeom prst="rect">
            <a:avLst/>
          </a:prstGeom>
        </p:spPr>
        <p:txBody>
          <a:bodyPr vert="horz" lIns="91413" tIns="45706" rIns="91413" bIns="45706" rtlCol="0"/>
          <a:lstStyle>
            <a:lvl1pPr algn="r">
              <a:defRPr sz="1200"/>
            </a:lvl1pPr>
          </a:lstStyle>
          <a:p>
            <a:fld id="{5426514E-D3CE-4F7F-92FF-8D87D753F936}" type="datetimeFigureOut">
              <a:rPr lang="pt-BR" smtClean="0"/>
              <a:t>13/11/2024</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13" tIns="45706" rIns="91413" bIns="45706"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5"/>
          </a:xfrm>
          <a:prstGeom prst="rect">
            <a:avLst/>
          </a:prstGeom>
        </p:spPr>
        <p:txBody>
          <a:bodyPr vert="horz" lIns="91413" tIns="45706" rIns="91413" bIns="45706"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5"/>
          </a:xfrm>
          <a:prstGeom prst="rect">
            <a:avLst/>
          </a:prstGeom>
        </p:spPr>
        <p:txBody>
          <a:bodyPr vert="horz" lIns="91413" tIns="45706" rIns="91413" bIns="45706"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02567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247556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53562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395896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13/11/2024</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13/11/2024</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13/11/2024</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hyperlink" Target="http://www.gestao.saude.sp.gov.b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45569" y="252625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TERCEIRO TRIMESTRE 2024</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775589" y="4455209"/>
            <a:ext cx="4260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a:t>
            </a:r>
            <a:r>
              <a:rPr lang="pt-BR" altLang="pt-BR" sz="600" b="1" i="1" dirty="0">
                <a:solidFill>
                  <a:schemeClr val="bg1"/>
                </a:solidFill>
                <a:ea typeface="Arial Unicode MS" panose="020B0604020202020204" pitchFamily="34" charset="-128"/>
                <a:cs typeface="Arial Unicode MS" panose="020B0604020202020204" pitchFamily="34" charset="-128"/>
              </a:rPr>
              <a:t>° 988088/2020 CEAC Norte  –  3º Trimestre 2024</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52091"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p:cNvSpPr txBox="1"/>
          <p:nvPr/>
        </p:nvSpPr>
        <p:spPr>
          <a:xfrm>
            <a:off x="575583" y="1660804"/>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2 - Pesquisa de Satisfação – 3° Trimestre 2024 CEAC Norte  AFIP / OSS</a:t>
            </a:r>
            <a:endParaRPr lang="pt-BR" altLang="pt-BR" sz="900" dirty="0">
              <a:ea typeface="Batang" panose="02030600000101010101" pitchFamily="18" charset="-127"/>
            </a:endParaRPr>
          </a:p>
        </p:txBody>
      </p:sp>
      <p:sp>
        <p:nvSpPr>
          <p:cNvPr id="4" name="CaixaDeTexto 3"/>
          <p:cNvSpPr txBox="1"/>
          <p:nvPr/>
        </p:nvSpPr>
        <p:spPr>
          <a:xfrm>
            <a:off x="7884061" y="1660804"/>
            <a:ext cx="3111689" cy="230832"/>
          </a:xfrm>
          <a:prstGeom prst="rect">
            <a:avLst/>
          </a:prstGeom>
          <a:noFill/>
        </p:spPr>
        <p:txBody>
          <a:bodyPr wrap="square" rtlCol="0">
            <a:spAutoFit/>
          </a:bodyPr>
          <a:lstStyle/>
          <a:p>
            <a:pPr algn="ctr"/>
            <a:r>
              <a:rPr lang="pt-BR" sz="900" dirty="0"/>
              <a:t>Tabela 2 - Avaliação Positiva Ótimo + Bom.</a:t>
            </a:r>
          </a:p>
        </p:txBody>
      </p:sp>
      <p:sp>
        <p:nvSpPr>
          <p:cNvPr id="12" name="Retângulo 11">
            <a:extLst>
              <a:ext uri="{FF2B5EF4-FFF2-40B4-BE49-F238E27FC236}">
                <a16:creationId xmlns:a16="http://schemas.microsoft.com/office/drawing/2014/main" id="{F6E727FF-212D-42D5-83B0-9ADD691BCF0B}"/>
              </a:ext>
            </a:extLst>
          </p:cNvPr>
          <p:cNvSpPr/>
          <p:nvPr/>
        </p:nvSpPr>
        <p:spPr>
          <a:xfrm>
            <a:off x="3902438" y="5625013"/>
            <a:ext cx="4387125" cy="278602"/>
          </a:xfrm>
          <a:prstGeom prst="rect">
            <a:avLst/>
          </a:prstGeom>
        </p:spPr>
        <p:txBody>
          <a:bodyPr wrap="square">
            <a:spAutoFit/>
          </a:bodyPr>
          <a:lstStyle/>
          <a:p>
            <a:pPr algn="just">
              <a:lnSpc>
                <a:spcPct val="150000"/>
              </a:lnSpc>
              <a:spcAft>
                <a:spcPts val="0"/>
              </a:spcAft>
            </a:pPr>
            <a:r>
              <a:rPr lang="pt-BR" sz="900" i="1" dirty="0">
                <a:ea typeface="Arial Unicode MS" panose="020B0604020202020204"/>
                <a:cs typeface="Arial" panose="020B0604020202020204" pitchFamily="34" charset="0"/>
              </a:rPr>
              <a:t>Fonte: Associação Fundo de Incentivo à Pesquisa – AFIP Setor Qualidade 2024</a:t>
            </a:r>
            <a:endParaRPr lang="pt-BR" sz="900" dirty="0">
              <a:effectLst/>
              <a:ea typeface="Batang" panose="02030600000101010101" pitchFamily="18" charset="-127"/>
              <a:cs typeface="Arial" panose="020B0604020202020204" pitchFamily="34" charset="0"/>
            </a:endParaRPr>
          </a:p>
        </p:txBody>
      </p:sp>
      <p:pic>
        <p:nvPicPr>
          <p:cNvPr id="6" name="Imagem 5">
            <a:extLst>
              <a:ext uri="{FF2B5EF4-FFF2-40B4-BE49-F238E27FC236}">
                <a16:creationId xmlns:a16="http://schemas.microsoft.com/office/drawing/2014/main" id="{CF90CEAC-7F37-F605-5265-9AC278233378}"/>
              </a:ext>
            </a:extLst>
          </p:cNvPr>
          <p:cNvPicPr>
            <a:picLocks noChangeAspect="1"/>
          </p:cNvPicPr>
          <p:nvPr/>
        </p:nvPicPr>
        <p:blipFill>
          <a:blip r:embed="rId3"/>
          <a:stretch>
            <a:fillRect/>
          </a:stretch>
        </p:blipFill>
        <p:spPr>
          <a:xfrm>
            <a:off x="286090" y="1978184"/>
            <a:ext cx="7232695" cy="3213753"/>
          </a:xfrm>
          <a:prstGeom prst="rect">
            <a:avLst/>
          </a:prstGeom>
        </p:spPr>
      </p:pic>
      <p:pic>
        <p:nvPicPr>
          <p:cNvPr id="7" name="Imagem 6">
            <a:extLst>
              <a:ext uri="{FF2B5EF4-FFF2-40B4-BE49-F238E27FC236}">
                <a16:creationId xmlns:a16="http://schemas.microsoft.com/office/drawing/2014/main" id="{E9FDDAB4-5E8A-5A3A-B1D8-5011F0C26E58}"/>
              </a:ext>
            </a:extLst>
          </p:cNvPr>
          <p:cNvPicPr>
            <a:picLocks noChangeAspect="1"/>
          </p:cNvPicPr>
          <p:nvPr/>
        </p:nvPicPr>
        <p:blipFill>
          <a:blip r:embed="rId4"/>
          <a:stretch>
            <a:fillRect/>
          </a:stretch>
        </p:blipFill>
        <p:spPr>
          <a:xfrm>
            <a:off x="7884061" y="2012562"/>
            <a:ext cx="3590925" cy="3181350"/>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572555" y="1852556"/>
            <a:ext cx="11046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dirty="0">
                <a:latin typeface="+mn-lt"/>
                <a:ea typeface="Arial Unicode MS" panose="020B0604020202020204" pitchFamily="34" charset="-128"/>
              </a:rPr>
              <a:t>A tabela 3 representa o indicador de exames liberados no 3º Trimestre, conforme intervalo de tempo definido em Contrato de Gestão e suas porcentagens, divididas de acordo com o perfil de exames.</a:t>
            </a: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3898583" y="5654646"/>
            <a:ext cx="4387125" cy="278602"/>
          </a:xfrm>
          <a:prstGeom prst="rect">
            <a:avLst/>
          </a:prstGeom>
        </p:spPr>
        <p:txBody>
          <a:bodyPr wrap="square">
            <a:spAutoFit/>
          </a:bodyPr>
          <a:lstStyle/>
          <a:p>
            <a:pPr algn="just">
              <a:lnSpc>
                <a:spcPct val="150000"/>
              </a:lnSpc>
              <a:spcAft>
                <a:spcPts val="0"/>
              </a:spcAft>
            </a:pPr>
            <a:r>
              <a:rPr lang="pt-BR" sz="900" i="1" dirty="0">
                <a:ea typeface="Arial Unicode MS" panose="020B0604020202020204"/>
              </a:rPr>
              <a:t>Fonte: Associação Fundo de Incentivo à Pesquisa – AFIP Sistema SHIFT ® 2024</a:t>
            </a:r>
            <a:endParaRPr lang="pt-BR" sz="900" dirty="0">
              <a:effectLst/>
              <a:ea typeface="Batang" panose="02030600000101010101" pitchFamily="18" charset="-127"/>
            </a:endParaRPr>
          </a:p>
        </p:txBody>
      </p:sp>
      <p:sp>
        <p:nvSpPr>
          <p:cNvPr id="2" name="CaixaDeTexto 1"/>
          <p:cNvSpPr txBox="1"/>
          <p:nvPr/>
        </p:nvSpPr>
        <p:spPr>
          <a:xfrm>
            <a:off x="4238005" y="2773787"/>
            <a:ext cx="3715989" cy="230832"/>
          </a:xfrm>
          <a:prstGeom prst="rect">
            <a:avLst/>
          </a:prstGeom>
          <a:noFill/>
        </p:spPr>
        <p:txBody>
          <a:bodyPr wrap="square" rtlCol="0">
            <a:spAutoFit/>
          </a:bodyPr>
          <a:lstStyle/>
          <a:p>
            <a:pPr algn="just"/>
            <a:r>
              <a:rPr lang="pt-BR" sz="900" i="1" dirty="0">
                <a:latin typeface="+mj-lt"/>
                <a:ea typeface="Arial Unicode MS" panose="020B0604020202020204"/>
              </a:rPr>
              <a:t>Tabela 3 - Indicador de Atendimento ao Prazo de Execução - 2024</a:t>
            </a:r>
          </a:p>
        </p:txBody>
      </p:sp>
      <p:pic>
        <p:nvPicPr>
          <p:cNvPr id="3" name="Imagem 2">
            <a:extLst>
              <a:ext uri="{FF2B5EF4-FFF2-40B4-BE49-F238E27FC236}">
                <a16:creationId xmlns:a16="http://schemas.microsoft.com/office/drawing/2014/main" id="{20C25016-257B-57FD-48B1-FAE918A11530}"/>
              </a:ext>
            </a:extLst>
          </p:cNvPr>
          <p:cNvPicPr>
            <a:picLocks noChangeAspect="1"/>
          </p:cNvPicPr>
          <p:nvPr/>
        </p:nvPicPr>
        <p:blipFill>
          <a:blip r:embed="rId2"/>
          <a:stretch>
            <a:fillRect/>
          </a:stretch>
        </p:blipFill>
        <p:spPr>
          <a:xfrm>
            <a:off x="1692786" y="3149964"/>
            <a:ext cx="9028100" cy="2379170"/>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6003222" y="5446487"/>
            <a:ext cx="3454877"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2024</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4038599" y="682371"/>
            <a:ext cx="7595322" cy="2031325"/>
          </a:xfrm>
          <a:prstGeom prst="rect">
            <a:avLst/>
          </a:prstGeom>
        </p:spPr>
        <p:txBody>
          <a:bodyPr wrap="square">
            <a:spAutoFit/>
          </a:bodyPr>
          <a:lstStyle/>
          <a:p>
            <a:r>
              <a:rPr lang="pt-BR" dirty="0"/>
              <a:t>A estimativa financeira prevista no Contratos de Gestão n°988088/2020 para o terceiro trimestre de 2024 foi de R</a:t>
            </a:r>
            <a:r>
              <a:rPr lang="pt-BR" b="1" dirty="0"/>
              <a:t>$ 19.464.442,47</a:t>
            </a:r>
            <a:r>
              <a:rPr lang="pt-BR" dirty="0"/>
              <a:t>.</a:t>
            </a:r>
          </a:p>
          <a:p>
            <a:r>
              <a:rPr lang="pt-BR" dirty="0"/>
              <a:t>  </a:t>
            </a:r>
          </a:p>
          <a:p>
            <a:r>
              <a:rPr lang="pt-BR" dirty="0"/>
              <a:t>A Tabela 4 apresenta a relação de repasses mensais efetuados pela SES/SP para a AFIP-OSS durante os meses de julho a setembro de 2024. O valor repassado foi de </a:t>
            </a:r>
            <a:r>
              <a:rPr lang="pt-BR" b="1" dirty="0"/>
              <a:t>R$ 19.464.442,47,</a:t>
            </a:r>
            <a:r>
              <a:rPr lang="pt-BR" dirty="0"/>
              <a:t> o repasse para o contrato de gestão para o 3</a:t>
            </a:r>
            <a:r>
              <a:rPr lang="en-US" dirty="0"/>
              <a:t>°</a:t>
            </a:r>
            <a:r>
              <a:rPr lang="pt-BR" dirty="0"/>
              <a:t>Trimestre foi exatamente o total estimado.</a:t>
            </a:r>
          </a:p>
        </p:txBody>
      </p:sp>
      <p:sp>
        <p:nvSpPr>
          <p:cNvPr id="6" name="CaixaDeTexto 5"/>
          <p:cNvSpPr txBox="1"/>
          <p:nvPr/>
        </p:nvSpPr>
        <p:spPr>
          <a:xfrm>
            <a:off x="6339486" y="3029636"/>
            <a:ext cx="3615069" cy="215444"/>
          </a:xfrm>
          <a:prstGeom prst="rect">
            <a:avLst/>
          </a:prstGeom>
          <a:noFill/>
        </p:spPr>
        <p:txBody>
          <a:bodyPr wrap="square" rtlCol="0">
            <a:spAutoFit/>
          </a:bodyPr>
          <a:lstStyle/>
          <a:p>
            <a:r>
              <a:rPr lang="pt-BR" sz="800" dirty="0"/>
              <a:t>Tabela 4 – Recursos Financeiros CEAC Norte AFIP / OSS</a:t>
            </a:r>
          </a:p>
        </p:txBody>
      </p:sp>
      <p:pic>
        <p:nvPicPr>
          <p:cNvPr id="4" name="Imagem 3">
            <a:extLst>
              <a:ext uri="{FF2B5EF4-FFF2-40B4-BE49-F238E27FC236}">
                <a16:creationId xmlns:a16="http://schemas.microsoft.com/office/drawing/2014/main" id="{7E559E64-B350-A978-87EB-B003364F2779}"/>
              </a:ext>
            </a:extLst>
          </p:cNvPr>
          <p:cNvPicPr>
            <a:picLocks noChangeAspect="1"/>
          </p:cNvPicPr>
          <p:nvPr/>
        </p:nvPicPr>
        <p:blipFill>
          <a:blip r:embed="rId3"/>
          <a:stretch>
            <a:fillRect/>
          </a:stretch>
        </p:blipFill>
        <p:spPr>
          <a:xfrm>
            <a:off x="4338287" y="3313860"/>
            <a:ext cx="7617465" cy="2031324"/>
          </a:xfrm>
          <a:prstGeom prst="rect">
            <a:avLst/>
          </a:prstGeom>
        </p:spPr>
      </p:pic>
    </p:spTree>
    <p:extLst>
      <p:ext uri="{BB962C8B-B14F-4D97-AF65-F5344CB8AC3E}">
        <p14:creationId xmlns:p14="http://schemas.microsoft.com/office/powerpoint/2010/main" val="36304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setembro de 2024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5763161" y="430747"/>
            <a:ext cx="4229966" cy="299313"/>
          </a:xfrm>
          <a:prstGeom prst="rect">
            <a:avLst/>
          </a:prstGeom>
        </p:spPr>
        <p:txBody>
          <a:bodyPr wrap="square">
            <a:spAutoFit/>
          </a:bodyPr>
          <a:lstStyle/>
          <a:p>
            <a:pPr algn="ctr">
              <a:lnSpc>
                <a:spcPct val="150000"/>
              </a:lnSpc>
              <a:spcAft>
                <a:spcPts val="0"/>
              </a:spcAft>
              <a:defRPr/>
            </a:pPr>
            <a:r>
              <a:rPr lang="pt-BR" sz="1000" dirty="0">
                <a:solidFill>
                  <a:srgbClr val="FF0000"/>
                </a:solidFill>
                <a:ea typeface="Arial Unicode MS"/>
              </a:rPr>
              <a:t> </a:t>
            </a:r>
            <a:r>
              <a:rPr lang="pt-BR" sz="900" i="1" dirty="0">
                <a:solidFill>
                  <a:srgbClr val="000000"/>
                </a:solidFill>
                <a:ea typeface="Times New Roman" panose="02020603050405020304" pitchFamily="18" charset="0"/>
              </a:rPr>
              <a:t>Quadro 3 – Demonstrativo de Fluxo de Caixa CEAC Norte – 3° Trimestre 2024</a:t>
            </a: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6224305" y="6056871"/>
            <a:ext cx="3580721" cy="230832"/>
          </a:xfrm>
          <a:prstGeom prst="rect">
            <a:avLst/>
          </a:prstGeom>
        </p:spPr>
        <p:txBody>
          <a:bodyPr wrap="square">
            <a:spAutoFit/>
          </a:bodyPr>
          <a:lstStyle/>
          <a:p>
            <a:r>
              <a:rPr lang="pt-BR" sz="900" i="1" u="sng" dirty="0">
                <a:solidFill>
                  <a:srgbClr val="0000FF"/>
                </a:solidFill>
                <a:ea typeface="Arial Unicode MS" panose="020B0604020202020204"/>
                <a:hlinkClick r:id="rId4"/>
              </a:rPr>
              <a:t>www.gestao.saude.sp.gov.br</a:t>
            </a:r>
            <a:r>
              <a:rPr lang="pt-BR" sz="900" i="1" dirty="0">
                <a:ea typeface="Arial Unicode MS" panose="020B0604020202020204"/>
              </a:rPr>
              <a:t> </a:t>
            </a:r>
            <a:r>
              <a:rPr lang="pt-BR" sz="900" i="1" dirty="0">
                <a:solidFill>
                  <a:srgbClr val="000000"/>
                </a:solidFill>
                <a:ea typeface="Times New Roman" panose="02020603050405020304" pitchFamily="18" charset="0"/>
              </a:rPr>
              <a:t>Acesso em 04/11/2024 10h53min</a:t>
            </a:r>
            <a:endParaRPr lang="pt-BR" sz="900" dirty="0"/>
          </a:p>
        </p:txBody>
      </p:sp>
      <p:pic>
        <p:nvPicPr>
          <p:cNvPr id="2" name="Imagem 1">
            <a:extLst>
              <a:ext uri="{FF2B5EF4-FFF2-40B4-BE49-F238E27FC236}">
                <a16:creationId xmlns:a16="http://schemas.microsoft.com/office/drawing/2014/main" id="{E19825BB-9053-AEB3-ABEC-65BDE0AE35EE}"/>
              </a:ext>
            </a:extLst>
          </p:cNvPr>
          <p:cNvPicPr>
            <a:picLocks noChangeAspect="1"/>
          </p:cNvPicPr>
          <p:nvPr/>
        </p:nvPicPr>
        <p:blipFill>
          <a:blip r:embed="rId5"/>
          <a:stretch>
            <a:fillRect/>
          </a:stretch>
        </p:blipFill>
        <p:spPr>
          <a:xfrm>
            <a:off x="4240476" y="873774"/>
            <a:ext cx="7756580" cy="5039383"/>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6130426" y="277186"/>
            <a:ext cx="3909629" cy="299313"/>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i="1" dirty="0">
                <a:solidFill>
                  <a:srgbClr val="000000"/>
                </a:solidFill>
                <a:ea typeface="Times New Roman" panose="02020603050405020304" pitchFamily="18" charset="0"/>
              </a:rPr>
              <a:t>Quadro 4 – Demonstrativo Contábil  CEAC Norte – 3º Trimestre 2024</a:t>
            </a:r>
          </a:p>
        </p:txBody>
      </p:sp>
      <p:sp>
        <p:nvSpPr>
          <p:cNvPr id="11" name="Retângulo 10">
            <a:extLst>
              <a:ext uri="{FF2B5EF4-FFF2-40B4-BE49-F238E27FC236}">
                <a16:creationId xmlns:a16="http://schemas.microsoft.com/office/drawing/2014/main" id="{92E30EBD-E5BA-4F8B-8206-78528F3F9E81}"/>
              </a:ext>
            </a:extLst>
          </p:cNvPr>
          <p:cNvSpPr/>
          <p:nvPr/>
        </p:nvSpPr>
        <p:spPr>
          <a:xfrm>
            <a:off x="6625956" y="6156115"/>
            <a:ext cx="3494328" cy="278602"/>
          </a:xfrm>
          <a:prstGeom prst="rect">
            <a:avLst/>
          </a:prstGeom>
        </p:spPr>
        <p:txBody>
          <a:bodyPr wrap="square">
            <a:spAutoFit/>
          </a:bodyPr>
          <a:lstStyle/>
          <a:p>
            <a:pPr algn="just">
              <a:lnSpc>
                <a:spcPct val="150000"/>
              </a:lnSpc>
              <a:spcAft>
                <a:spcPts val="0"/>
              </a:spcAft>
            </a:pPr>
            <a:r>
              <a:rPr lang="pt-BR" sz="900" i="1" u="sng" dirty="0">
                <a:solidFill>
                  <a:srgbClr val="0000FF"/>
                </a:solidFill>
                <a:ea typeface="Arial Unicode MS" panose="020B0604020202020204"/>
                <a:hlinkClick r:id="rId4"/>
              </a:rPr>
              <a:t>www.gestao.saude.sp.gov.br</a:t>
            </a:r>
            <a:r>
              <a:rPr lang="pt-BR" sz="900" i="1" dirty="0">
                <a:ea typeface="Arial Unicode MS" panose="020B0604020202020204"/>
              </a:rPr>
              <a:t>  </a:t>
            </a:r>
            <a:r>
              <a:rPr lang="pt-BR" sz="900" i="1" dirty="0">
                <a:solidFill>
                  <a:srgbClr val="000000"/>
                </a:solidFill>
                <a:ea typeface="Times New Roman" panose="02020603050405020304" pitchFamily="18" charset="0"/>
              </a:rPr>
              <a:t>Acesso em 04/11/2024 11h01min</a:t>
            </a:r>
            <a:endParaRPr lang="pt-BR" sz="900" dirty="0">
              <a:effectLst/>
              <a:ea typeface="Batang" panose="02030600000101010101" pitchFamily="18" charset="-127"/>
            </a:endParaRPr>
          </a:p>
        </p:txBody>
      </p:sp>
      <p:sp>
        <p:nvSpPr>
          <p:cNvPr id="3" name="Retângulo 2">
            <a:extLst>
              <a:ext uri="{FF2B5EF4-FFF2-40B4-BE49-F238E27FC236}">
                <a16:creationId xmlns:a16="http://schemas.microsoft.com/office/drawing/2014/main" id="{90B9C926-BBC3-55D9-B282-D341B075281F}"/>
              </a:ext>
            </a:extLst>
          </p:cNvPr>
          <p:cNvSpPr/>
          <p:nvPr/>
        </p:nvSpPr>
        <p:spPr>
          <a:xfrm>
            <a:off x="488554" y="2972039"/>
            <a:ext cx="3048000" cy="1923604"/>
          </a:xfrm>
          <a:prstGeom prst="rect">
            <a:avLst/>
          </a:prstGeom>
        </p:spPr>
        <p:txBody>
          <a:bodyPr wrap="square">
            <a:spAutoFit/>
          </a:bodyPr>
          <a:lstStyle/>
          <a:p>
            <a:pPr algn="just">
              <a:defRPr/>
            </a:pPr>
            <a:r>
              <a:rPr lang="pt-BR" sz="1700" dirty="0">
                <a:solidFill>
                  <a:schemeClr val="bg1"/>
                </a:solidFill>
              </a:rPr>
              <a:t>A prestação de Contas foi realizada por meio do Sistema de Gestão da Secretaria Estadual de Saúde e Demonstrativo Contábil Operacional de janeiro a setembro de 2024 está representado no quadro 4. </a:t>
            </a:r>
          </a:p>
        </p:txBody>
      </p:sp>
      <p:pic>
        <p:nvPicPr>
          <p:cNvPr id="2" name="Imagem 1">
            <a:extLst>
              <a:ext uri="{FF2B5EF4-FFF2-40B4-BE49-F238E27FC236}">
                <a16:creationId xmlns:a16="http://schemas.microsoft.com/office/drawing/2014/main" id="{0639DA00-00F6-CEC0-48E4-449D3B2FE5A0}"/>
              </a:ext>
            </a:extLst>
          </p:cNvPr>
          <p:cNvPicPr>
            <a:picLocks noChangeAspect="1"/>
          </p:cNvPicPr>
          <p:nvPr/>
        </p:nvPicPr>
        <p:blipFill>
          <a:blip r:embed="rId5"/>
          <a:stretch>
            <a:fillRect/>
          </a:stretch>
        </p:blipFill>
        <p:spPr>
          <a:xfrm>
            <a:off x="4265895" y="576499"/>
            <a:ext cx="7638689" cy="5614665"/>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24931" y="2728379"/>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4614762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a:endCxn id="36" idx="0"/>
          </p:cNvCxnSpPr>
          <p:nvPr/>
        </p:nvCxnSpPr>
        <p:spPr>
          <a:xfrm>
            <a:off x="1312286" y="1801009"/>
            <a:ext cx="206" cy="3747336"/>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4" y="1636886"/>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44011" y="2161016"/>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37136" y="2754643"/>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52511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421" y="427599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32" name="Elipse 31">
            <a:extLst>
              <a:ext uri="{FF2B5EF4-FFF2-40B4-BE49-F238E27FC236}">
                <a16:creationId xmlns:a16="http://schemas.microsoft.com/office/drawing/2014/main" id="{0D672968-DD94-4BE5-A6EA-84ADE7A9961F}"/>
              </a:ext>
            </a:extLst>
          </p:cNvPr>
          <p:cNvSpPr/>
          <p:nvPr/>
        </p:nvSpPr>
        <p:spPr>
          <a:xfrm>
            <a:off x="1252761" y="509613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
          <a:stretch/>
        </p:blipFill>
        <p:spPr>
          <a:xfrm flipH="1">
            <a:off x="3727757" y="-5446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371710" y="404302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85579" y="4532397"/>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829687" y="4889806"/>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829687" y="5335403"/>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8" name="Retângulo 27">
            <a:extLst>
              <a:ext uri="{FF2B5EF4-FFF2-40B4-BE49-F238E27FC236}">
                <a16:creationId xmlns:a16="http://schemas.microsoft.com/office/drawing/2014/main" id="{7D463610-F7D8-49BA-915B-289ADEAEF85A}"/>
              </a:ext>
            </a:extLst>
          </p:cNvPr>
          <p:cNvSpPr/>
          <p:nvPr/>
        </p:nvSpPr>
        <p:spPr>
          <a:xfrm>
            <a:off x="1371710" y="3553763"/>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479" y="366825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51876" y="554834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a:extLst>
              <a:ext uri="{FF2B5EF4-FFF2-40B4-BE49-F238E27FC236}">
                <a16:creationId xmlns:a16="http://schemas.microsoft.com/office/drawing/2014/main" id="{7123D5BD-273A-4810-888B-ED001B14CC31}"/>
              </a:ext>
            </a:extLst>
          </p:cNvPr>
          <p:cNvSpPr/>
          <p:nvPr/>
        </p:nvSpPr>
        <p:spPr>
          <a:xfrm>
            <a:off x="1250479" y="41758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5"/>
          <a:stretch/>
        </p:blipFill>
        <p:spPr>
          <a:xfrm flipH="1">
            <a:off x="-1" y="0"/>
            <a:ext cx="8405647"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07563" y="814502"/>
            <a:ext cx="4363954" cy="4824398"/>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cs typeface="Times New Roman" panose="02020603050405020304" pitchFamily="18" charset="0"/>
              </a:rPr>
              <a:t>O presente relatório apresenta os resultados obtidos com a execução do Contrato de Gestão n° 988088/2020 de Serviços Laboratoriais celebrado em 01/08/2020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abril a junho de 2024,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 b="57"/>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31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00371"/>
            <a:ext cx="5430982" cy="2816156"/>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79278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Terceiro Trimestre de 2024.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14949" y="3563503"/>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55542"/>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31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47927"/>
            <a:ext cx="6096000" cy="830997"/>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6501" y="438849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111638"/>
            <a:ext cx="444467" cy="282396"/>
          </a:xfrm>
          <a:prstGeom prst="rect">
            <a:avLst/>
          </a:prstGeom>
        </p:spPr>
      </p:pic>
    </p:spTree>
    <p:extLst>
      <p:ext uri="{BB962C8B-B14F-4D97-AF65-F5344CB8AC3E}">
        <p14:creationId xmlns:p14="http://schemas.microsoft.com/office/powerpoint/2010/main" val="139092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384009" y="1481455"/>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490841" y="1582340"/>
            <a:ext cx="5580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a:t>
            </a:r>
            <a:r>
              <a:rPr lang="pt-BR" sz="1200" dirty="0">
                <a:solidFill>
                  <a:schemeClr val="tx1">
                    <a:lumMod val="65000"/>
                    <a:lumOff val="35000"/>
                  </a:schemeClr>
                </a:solidFill>
                <a:latin typeface="+mn-lt"/>
                <a:ea typeface="Batang" panose="02030600000101010101" pitchFamily="18" charset="-127"/>
              </a:rPr>
              <a:t>Da Mulher</a:t>
            </a:r>
            <a:r>
              <a:rPr lang="x-none" sz="1200" dirty="0">
                <a:solidFill>
                  <a:schemeClr val="tx1">
                    <a:lumMod val="65000"/>
                    <a:lumOff val="35000"/>
                  </a:schemeClr>
                </a:solidFill>
                <a:latin typeface="+mn-lt"/>
                <a:ea typeface="Batang" panose="02030600000101010101" pitchFamily="18" charset="-127"/>
              </a:rPr>
              <a:t>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sz="1200" dirty="0">
              <a:solidFill>
                <a:schemeClr val="tx1">
                  <a:lumMod val="65000"/>
                  <a:lumOff val="35000"/>
                </a:schemeClr>
              </a:solidFill>
              <a:latin typeface="+mn-lt"/>
              <a:ea typeface="Batang" panose="02030600000101010101" pitchFamily="18" charset="-127"/>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588849" y="1582340"/>
            <a:ext cx="3214255" cy="4316566"/>
          </a:xfrm>
          <a:prstGeom prst="rect">
            <a:avLst/>
          </a:prstGeom>
        </p:spPr>
        <p:txBody>
          <a:bodyPr wrap="square">
            <a:spAutoFit/>
          </a:bodyPr>
          <a:lstStyle/>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sz="1200" dirty="0">
                <a:solidFill>
                  <a:schemeClr val="tx1">
                    <a:lumMod val="65000"/>
                    <a:lumOff val="35000"/>
                  </a:schemeClr>
                </a:solidFill>
                <a:ea typeface="Batang" panose="02030600000101010101" pitchFamily="18" charset="-127"/>
                <a:cs typeface="Arial" panose="020B0604020202020204" pitchFamily="34" charset="0"/>
              </a:rPr>
              <a:t>Hospital Regional do Alto Tietê</a:t>
            </a: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418069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 b="48"/>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0" y="0"/>
            <a:ext cx="1219198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872850" y="1457400"/>
            <a:ext cx="1044630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dirty="0">
                <a:solidFill>
                  <a:schemeClr val="tx1">
                    <a:lumMod val="75000"/>
                    <a:lumOff val="25000"/>
                  </a:schemeClr>
                </a:solidFill>
                <a:latin typeface="+mn-lt"/>
              </a:rPr>
              <a:t>A tabela 1 apresenta a produção trimestral  de acordo com o planejado no Termo Aditivo 02/2024 e no Contrato de Gestão n°988088/2020, </a:t>
            </a:r>
            <a:r>
              <a:rPr lang="pt-BR" dirty="0">
                <a:solidFill>
                  <a:schemeClr val="tx1">
                    <a:lumMod val="75000"/>
                    <a:lumOff val="25000"/>
                  </a:schemeClr>
                </a:solidFill>
                <a:latin typeface="+mn-lt"/>
              </a:rPr>
              <a:t>que estimaram um volume para o Terceiro Trimestre de </a:t>
            </a:r>
            <a:r>
              <a:rPr lang="pt-BR" b="1" dirty="0">
                <a:solidFill>
                  <a:schemeClr val="tx1">
                    <a:lumMod val="75000"/>
                    <a:lumOff val="25000"/>
                  </a:schemeClr>
                </a:solidFill>
                <a:latin typeface="+mn-lt"/>
              </a:rPr>
              <a:t>3.718.176</a:t>
            </a:r>
            <a:r>
              <a:rPr lang="pt-BR" b="1" dirty="0">
                <a:latin typeface="+mn-lt"/>
              </a:rPr>
              <a:t> </a:t>
            </a:r>
            <a:r>
              <a:rPr lang="pt-BR" dirty="0">
                <a:solidFill>
                  <a:schemeClr val="tx1">
                    <a:lumMod val="75000"/>
                    <a:lumOff val="25000"/>
                  </a:schemeClr>
                </a:solidFill>
                <a:latin typeface="+mn-lt"/>
              </a:rPr>
              <a:t>exames</a:t>
            </a:r>
            <a:r>
              <a:rPr lang="pt-BR" altLang="ko-KR" dirty="0">
                <a:solidFill>
                  <a:schemeClr val="tx1">
                    <a:lumMod val="75000"/>
                    <a:lumOff val="25000"/>
                  </a:schemeClr>
                </a:solidFill>
                <a:latin typeface="+mn-lt"/>
              </a:rPr>
              <a:t>. </a:t>
            </a:r>
            <a:r>
              <a:rPr lang="pt-BR" dirty="0">
                <a:solidFill>
                  <a:schemeClr val="tx1">
                    <a:lumMod val="75000"/>
                    <a:lumOff val="25000"/>
                  </a:schemeClr>
                </a:solidFill>
                <a:latin typeface="+mn-lt"/>
              </a:rPr>
              <a:t>A produção realizada foi de </a:t>
            </a:r>
            <a:r>
              <a:rPr lang="pt-BR" b="1" dirty="0">
                <a:solidFill>
                  <a:schemeClr val="tx1">
                    <a:lumMod val="75000"/>
                    <a:lumOff val="25000"/>
                  </a:schemeClr>
                </a:solidFill>
                <a:latin typeface="+mn-lt"/>
              </a:rPr>
              <a:t>12,83%</a:t>
            </a:r>
            <a:r>
              <a:rPr lang="pt-BR" dirty="0">
                <a:solidFill>
                  <a:schemeClr val="tx1">
                    <a:lumMod val="75000"/>
                    <a:lumOff val="25000"/>
                  </a:schemeClr>
                </a:solidFill>
                <a:latin typeface="+mn-lt"/>
              </a:rPr>
              <a:t> menor que o estimado</a:t>
            </a:r>
            <a:r>
              <a:rPr lang="pt-BR" altLang="ko-KR"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942849" y="5479985"/>
            <a:ext cx="430630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1050" dirty="0">
                <a:latin typeface="+mn-lt"/>
                <a:ea typeface="Arial Unicode MS" panose="020B0604020202020204" pitchFamily="34" charset="-128"/>
                <a:cs typeface="Arial Unicode MS" panose="020B0604020202020204" pitchFamily="34" charset="-128"/>
              </a:rPr>
              <a:t>Fonte: Secretaria de Estado da Saúde de São Paulo – </a:t>
            </a:r>
            <a:r>
              <a:rPr lang="pt-BR" altLang="ko-KR" sz="1100" dirty="0">
                <a:latin typeface="+mn-lt"/>
                <a:ea typeface="Arial Unicode MS" panose="020B0604020202020204" pitchFamily="34" charset="-128"/>
                <a:cs typeface="Arial Unicode MS" panose="020B0604020202020204" pitchFamily="34" charset="-128"/>
              </a:rPr>
              <a:t>Sistema</a:t>
            </a:r>
            <a:r>
              <a:rPr lang="pt-BR" altLang="ko-KR" sz="1050" dirty="0">
                <a:latin typeface="+mn-lt"/>
                <a:ea typeface="Arial Unicode MS" panose="020B0604020202020204" pitchFamily="34" charset="-128"/>
                <a:cs typeface="Arial Unicode MS" panose="020B0604020202020204" pitchFamily="34" charset="-128"/>
              </a:rPr>
              <a:t> Reglab ® 2024</a:t>
            </a:r>
            <a:endParaRPr lang="pt-BR" altLang="ko-KR" sz="105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722348" y="2678593"/>
            <a:ext cx="4915753" cy="253916"/>
          </a:xfrm>
          <a:prstGeom prst="rect">
            <a:avLst/>
          </a:prstGeom>
        </p:spPr>
        <p:txBody>
          <a:bodyPr wrap="square">
            <a:spAutoFit/>
          </a:bodyPr>
          <a:lstStyle/>
          <a:p>
            <a:pPr lvl="0"/>
            <a:r>
              <a:rPr lang="pt-BR" altLang="ko-KR" sz="1050" dirty="0">
                <a:solidFill>
                  <a:prstClr val="black">
                    <a:lumMod val="75000"/>
                    <a:lumOff val="25000"/>
                  </a:prstClr>
                </a:solidFill>
              </a:rPr>
              <a:t>Tabela 1 – Produção Estimada e Realizada no CEAC Norte, julho a setembro de 2024.</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193" y="6478395"/>
            <a:ext cx="1206621" cy="291909"/>
          </a:xfrm>
          <a:prstGeom prst="rect">
            <a:avLst/>
          </a:prstGeom>
        </p:spPr>
      </p:pic>
      <p:pic>
        <p:nvPicPr>
          <p:cNvPr id="2" name="Imagem 1">
            <a:extLst>
              <a:ext uri="{FF2B5EF4-FFF2-40B4-BE49-F238E27FC236}">
                <a16:creationId xmlns:a16="http://schemas.microsoft.com/office/drawing/2014/main" id="{F82C00AD-9145-2B72-3CC8-9E6F28D375F1}"/>
              </a:ext>
            </a:extLst>
          </p:cNvPr>
          <p:cNvPicPr>
            <a:picLocks noChangeAspect="1"/>
          </p:cNvPicPr>
          <p:nvPr/>
        </p:nvPicPr>
        <p:blipFill>
          <a:blip r:embed="rId5"/>
          <a:stretch>
            <a:fillRect/>
          </a:stretch>
        </p:blipFill>
        <p:spPr>
          <a:xfrm>
            <a:off x="2554625" y="3017871"/>
            <a:ext cx="7082729" cy="2309279"/>
          </a:xfrm>
          <a:prstGeom prst="rect">
            <a:avLst/>
          </a:prstGeom>
        </p:spPr>
      </p:pic>
    </p:spTree>
    <p:extLst>
      <p:ext uri="{BB962C8B-B14F-4D97-AF65-F5344CB8AC3E}">
        <p14:creationId xmlns:p14="http://schemas.microsoft.com/office/powerpoint/2010/main" val="839752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168270" y="1220491"/>
            <a:ext cx="5454233" cy="23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7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julho a setembro de 2024.</a:t>
            </a:r>
            <a:endParaRPr lang="pt-BR" altLang="pt-BR" sz="7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7237457" y="5483398"/>
            <a:ext cx="330221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2024</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julho a setembro de 2024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596421"/>
            <a:ext cx="0" cy="37214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a:extLst>
              <a:ext uri="{FF2B5EF4-FFF2-40B4-BE49-F238E27FC236}">
                <a16:creationId xmlns:a16="http://schemas.microsoft.com/office/drawing/2014/main" id="{E4725E74-16DB-DED1-C5FD-D0CE73DB19EC}"/>
              </a:ext>
            </a:extLst>
          </p:cNvPr>
          <p:cNvPicPr>
            <a:picLocks noChangeAspect="1"/>
          </p:cNvPicPr>
          <p:nvPr/>
        </p:nvPicPr>
        <p:blipFill>
          <a:blip r:embed="rId3"/>
          <a:stretch>
            <a:fillRect/>
          </a:stretch>
        </p:blipFill>
        <p:spPr>
          <a:xfrm>
            <a:off x="6072747" y="1457735"/>
            <a:ext cx="5741468" cy="4069688"/>
          </a:xfrm>
          <a:prstGeom prst="rect">
            <a:avLst/>
          </a:prstGeom>
        </p:spPr>
      </p:pic>
    </p:spTree>
    <p:extLst>
      <p:ext uri="{BB962C8B-B14F-4D97-AF65-F5344CB8AC3E}">
        <p14:creationId xmlns:p14="http://schemas.microsoft.com/office/powerpoint/2010/main" val="208631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a:extLst>
              <a:ext uri="{FF2B5EF4-FFF2-40B4-BE49-F238E27FC236}">
                <a16:creationId xmlns:a16="http://schemas.microsoft.com/office/drawing/2014/main" id="{D5E0F86A-53DF-73BA-8C8C-C6C7FEC2F597}"/>
              </a:ext>
            </a:extLst>
          </p:cNvPr>
          <p:cNvSpPr>
            <a:spLocks noChangeArrowheads="1"/>
          </p:cNvSpPr>
          <p:nvPr/>
        </p:nvSpPr>
        <p:spPr bwMode="auto">
          <a:xfrm>
            <a:off x="5545020" y="960372"/>
            <a:ext cx="613104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pPr algn="just"/>
            <a:r>
              <a:rPr lang="pt-BR" sz="1400" dirty="0">
                <a:latin typeface="+mn-lt"/>
              </a:rPr>
              <a:t>Importante salientar que a adesão à pesquisa de satisfação é voluntária e depende da aprovação da diretoria de cada serviço, hospital ou ambulatório. </a:t>
            </a:r>
          </a:p>
          <a:p>
            <a:pPr algn="just"/>
            <a:r>
              <a:rPr lang="pt-BR" sz="1400" dirty="0">
                <a:latin typeface="+mn-lt"/>
              </a:rPr>
              <a:t> </a:t>
            </a:r>
          </a:p>
          <a:p>
            <a:pPr algn="just"/>
            <a:r>
              <a:rPr lang="pt-BR" sz="1400" dirty="0">
                <a:latin typeface="+mn-lt"/>
              </a:rPr>
              <a:t>No terceiro trimestre de 2024, doze (12) unidades de saúde estaduais aderiram à pesquisa de satisfação para usuários do CEAC Norte. Os serviços que aderiram à pesquisa SAU incluíram os seguintes Ambulatório: Mandaqui, Ames: Ame Caraguatatuba, Santos e Pariquera-Açu e os Hospitais; Heliópolis, Ipiranga, Itaquaquecetuba, Guilherme Álvaro, Mandaqui, Mario Covas, Sapopemba e Vila Alpina. </a:t>
            </a:r>
            <a:endParaRPr lang="pt-BR" sz="1400" dirty="0">
              <a:solidFill>
                <a:srgbClr val="FF0000"/>
              </a:solidFill>
              <a:latin typeface="+mn-lt"/>
            </a:endParaRPr>
          </a:p>
          <a:p>
            <a:pPr algn="just"/>
            <a:r>
              <a:rPr lang="pt-BR" sz="1400" dirty="0">
                <a:latin typeface="+mn-lt"/>
              </a:rPr>
              <a:t> </a:t>
            </a:r>
          </a:p>
          <a:p>
            <a:pPr algn="just"/>
            <a:r>
              <a:rPr lang="pt-BR" sz="1400" dirty="0">
                <a:latin typeface="+mn-lt"/>
              </a:rPr>
              <a:t>No terceiro trimestre de 2024 foram respondidas 23.119 pesquisas. Verificamos alto grau de satisfação dos usuários com os serviços prestados pelo CEAC Norte/AFIP em todas as dimensões avaliadas (Recepção, Coleta, Preparo, Higiene, Limpeza e Entrega de Resultados) com avaliações “Ótimo” ou “Bom” em 97,9% das respostas, conforme Quadro 2 e Tabela 2.</a:t>
            </a:r>
          </a:p>
          <a:p>
            <a:pPr algn="just"/>
            <a:endParaRPr lang="pt-BR" altLang="pt-BR" sz="1400" dirty="0">
              <a:latin typeface="+mn-lt"/>
            </a:endParaRPr>
          </a:p>
        </p:txBody>
      </p:sp>
    </p:spTree>
    <p:extLst>
      <p:ext uri="{BB962C8B-B14F-4D97-AF65-F5344CB8AC3E}">
        <p14:creationId xmlns:p14="http://schemas.microsoft.com/office/powerpoint/2010/main" val="14022863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3247</TotalTime>
  <Words>1578</Words>
  <Application>Microsoft Office PowerPoint</Application>
  <PresentationFormat>Widescreen</PresentationFormat>
  <Paragraphs>138</Paragraphs>
  <Slides>15</Slides>
  <Notes>5</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15</vt:i4>
      </vt:variant>
    </vt:vector>
  </HeadingPairs>
  <TitlesOfParts>
    <vt:vector size="24" baseType="lpstr">
      <vt:lpstr>Batang</vt:lpstr>
      <vt:lpstr>Arial</vt:lpstr>
      <vt:lpstr>Arial Unicode MS</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Diego R Medeiros</cp:lastModifiedBy>
  <cp:revision>366</cp:revision>
  <cp:lastPrinted>2021-05-04T10:30:49Z</cp:lastPrinted>
  <dcterms:created xsi:type="dcterms:W3CDTF">2019-10-31T14:23:28Z</dcterms:created>
  <dcterms:modified xsi:type="dcterms:W3CDTF">2024-11-13T15:16:22Z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885652</vt:lpwstr>
  </property>
  <property fmtid="{D5CDD505-2E9C-101B-9397-08002B2CF9AE}" pid="3" name="NXPowerLiteSettings">
    <vt:lpwstr>F7000400038000</vt:lpwstr>
  </property>
  <property fmtid="{D5CDD505-2E9C-101B-9397-08002B2CF9AE}" pid="4" name="NXPowerLiteVersion">
    <vt:lpwstr>S10.0.0</vt:lpwstr>
  </property>
</Properties>
</file>