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23" autoAdjust="0"/>
  </p:normalViewPr>
  <p:slideViewPr>
    <p:cSldViewPr snapToGrid="0">
      <p:cViewPr varScale="1">
        <p:scale>
          <a:sx n="63" d="100"/>
          <a:sy n="63" d="100"/>
        </p:scale>
        <p:origin x="9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pt-BR" sz="1800" b="0" strike="noStrike" spc="-1">
                <a:solidFill>
                  <a:srgbClr val="000000"/>
                </a:solidFill>
                <a:latin typeface="Calibri"/>
              </a:rPr>
              <a:t>Clique para mover o slide</a:t>
            </a:r>
          </a:p>
        </p:txBody>
      </p:sp>
      <p:sp>
        <p:nvSpPr>
          <p:cNvPr id="44"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pt-BR" sz="2000" b="0" strike="noStrike" spc="-1">
                <a:latin typeface="Arial"/>
              </a:rPr>
              <a:t>Clique para editar o formato de notas</a:t>
            </a:r>
          </a:p>
        </p:txBody>
      </p:sp>
      <p:sp>
        <p:nvSpPr>
          <p:cNvPr id="45"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r>
              <a:rPr lang="pt-BR" sz="1400" b="0" strike="noStrike" spc="-1">
                <a:latin typeface="Times New Roman"/>
              </a:rPr>
              <a:t>&lt;cabeçalho&gt;</a:t>
            </a:r>
          </a:p>
        </p:txBody>
      </p:sp>
      <p:sp>
        <p:nvSpPr>
          <p:cNvPr id="46" name="PlaceHolder 4"/>
          <p:cNvSpPr>
            <a:spLocks noGrp="1"/>
          </p:cNvSpPr>
          <p:nvPr>
            <p:ph type="dt" idx="4"/>
          </p:nvPr>
        </p:nvSpPr>
        <p:spPr>
          <a:xfrm>
            <a:off x="4278960" y="0"/>
            <a:ext cx="3280680" cy="534240"/>
          </a:xfrm>
          <a:prstGeom prst="rect">
            <a:avLst/>
          </a:prstGeom>
          <a:noFill/>
          <a:ln w="0">
            <a:noFill/>
          </a:ln>
        </p:spPr>
        <p:txBody>
          <a:bodyPr lIns="0" tIns="0" rIns="0" bIns="0" anchor="t">
            <a:noAutofit/>
          </a:bodyPr>
          <a:lstStyle>
            <a:lvl1pPr algn="r">
              <a:buNone/>
              <a:defRPr lang="pt-BR" sz="1400" b="0" strike="noStrike" spc="-1">
                <a:latin typeface="Times New Roman"/>
              </a:defRPr>
            </a:lvl1pPr>
          </a:lstStyle>
          <a:p>
            <a:pPr algn="r">
              <a:buNone/>
            </a:pPr>
            <a:r>
              <a:rPr lang="pt-BR" sz="1400" b="0" strike="noStrike" spc="-1">
                <a:latin typeface="Times New Roman"/>
              </a:rPr>
              <a:t>&lt;data/hora&gt;</a:t>
            </a:r>
          </a:p>
        </p:txBody>
      </p:sp>
      <p:sp>
        <p:nvSpPr>
          <p:cNvPr id="47" name="PlaceHolder 5"/>
          <p:cNvSpPr>
            <a:spLocks noGrp="1"/>
          </p:cNvSpPr>
          <p:nvPr>
            <p:ph type="ftr" idx="5"/>
          </p:nvPr>
        </p:nvSpPr>
        <p:spPr>
          <a:xfrm>
            <a:off x="0" y="10157400"/>
            <a:ext cx="3280680" cy="534240"/>
          </a:xfrm>
          <a:prstGeom prst="rect">
            <a:avLst/>
          </a:prstGeom>
          <a:noFill/>
          <a:ln w="0">
            <a:noFill/>
          </a:ln>
        </p:spPr>
        <p:txBody>
          <a:bodyPr lIns="0" tIns="0" rIns="0" bIns="0" anchor="b">
            <a:noAutofit/>
          </a:bodyPr>
          <a:lstStyle>
            <a:lvl1pPr>
              <a:defRPr lang="pt-BR" sz="1400" b="0" strike="noStrike" spc="-1">
                <a:latin typeface="Times New Roman"/>
              </a:defRPr>
            </a:lvl1pPr>
          </a:lstStyle>
          <a:p>
            <a:r>
              <a:rPr lang="pt-BR" sz="1400" b="0" strike="noStrike" spc="-1">
                <a:latin typeface="Times New Roman"/>
              </a:rPr>
              <a:t>&lt;rodapé&gt;</a:t>
            </a:r>
          </a:p>
        </p:txBody>
      </p:sp>
      <p:sp>
        <p:nvSpPr>
          <p:cNvPr id="48" name="PlaceHolder 6"/>
          <p:cNvSpPr>
            <a:spLocks noGrp="1"/>
          </p:cNvSpPr>
          <p:nvPr>
            <p:ph type="sldNum" idx="6"/>
          </p:nvPr>
        </p:nvSpPr>
        <p:spPr>
          <a:xfrm>
            <a:off x="4278960" y="10157400"/>
            <a:ext cx="3280680" cy="534240"/>
          </a:xfrm>
          <a:prstGeom prst="rect">
            <a:avLst/>
          </a:prstGeom>
          <a:noFill/>
          <a:ln w="0">
            <a:noFill/>
          </a:ln>
        </p:spPr>
        <p:txBody>
          <a:bodyPr lIns="0" tIns="0" rIns="0" bIns="0" anchor="b">
            <a:noAutofit/>
          </a:bodyPr>
          <a:lstStyle>
            <a:lvl1pPr algn="r">
              <a:buNone/>
              <a:defRPr lang="pt-BR" sz="1400" b="0" strike="noStrike" spc="-1">
                <a:latin typeface="Times New Roman"/>
              </a:defRPr>
            </a:lvl1pPr>
          </a:lstStyle>
          <a:p>
            <a:pPr algn="r">
              <a:buNone/>
            </a:pPr>
            <a:fld id="{63C00D00-3722-49D1-8A42-61826A36E4EA}" type="slidenum">
              <a:rPr lang="pt-BR" sz="1400" b="0" strike="noStrike" spc="-1">
                <a:latin typeface="Times New Roman"/>
              </a:rPr>
              <a:t>‹nº›</a:t>
            </a:fld>
            <a:endParaRPr lang="pt-BR"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PlaceHolder 1"/>
          <p:cNvSpPr>
            <a:spLocks noGrp="1" noRot="1" noChangeAspect="1"/>
          </p:cNvSpPr>
          <p:nvPr>
            <p:ph type="sldImg"/>
          </p:nvPr>
        </p:nvSpPr>
        <p:spPr>
          <a:xfrm>
            <a:off x="422275" y="1241425"/>
            <a:ext cx="5953125" cy="3349625"/>
          </a:xfrm>
          <a:prstGeom prst="rect">
            <a:avLst/>
          </a:prstGeom>
          <a:ln w="0">
            <a:noFill/>
          </a:ln>
        </p:spPr>
      </p:sp>
      <p:sp>
        <p:nvSpPr>
          <p:cNvPr id="192"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193" name="PlaceHolder 3"/>
          <p:cNvSpPr>
            <a:spLocks noGrp="1"/>
          </p:cNvSpPr>
          <p:nvPr>
            <p:ph type="sldNum" idx="7"/>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solidFill>
                  <a:srgbClr val="000000"/>
                </a:solidFill>
                <a:latin typeface="+mn-lt"/>
                <a:ea typeface="+mn-ea"/>
              </a:defRPr>
            </a:lvl1pPr>
          </a:lstStyle>
          <a:p>
            <a:pPr algn="r">
              <a:lnSpc>
                <a:spcPct val="100000"/>
              </a:lnSpc>
              <a:buNone/>
            </a:pPr>
            <a:fld id="{89950DFF-D5D4-4036-BD79-3640895D5675}" type="slidenum">
              <a:rPr lang="pt-BR" sz="1200" b="0" strike="noStrike" spc="-1">
                <a:solidFill>
                  <a:srgbClr val="000000"/>
                </a:solidFill>
                <a:latin typeface="+mn-lt"/>
                <a:ea typeface="+mn-ea"/>
              </a:rPr>
              <a:t>1</a:t>
            </a:fld>
            <a:endParaRPr lang="pt-BR"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PlaceHolder 1"/>
          <p:cNvSpPr>
            <a:spLocks noGrp="1" noRot="1" noChangeAspect="1"/>
          </p:cNvSpPr>
          <p:nvPr>
            <p:ph type="sldImg"/>
          </p:nvPr>
        </p:nvSpPr>
        <p:spPr>
          <a:xfrm>
            <a:off x="422275" y="1241425"/>
            <a:ext cx="5953125" cy="3349625"/>
          </a:xfrm>
          <a:prstGeom prst="rect">
            <a:avLst/>
          </a:prstGeom>
          <a:ln w="0">
            <a:noFill/>
          </a:ln>
        </p:spPr>
      </p:sp>
      <p:sp>
        <p:nvSpPr>
          <p:cNvPr id="219"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dirty="0">
              <a:latin typeface="Arial"/>
            </a:endParaRPr>
          </a:p>
        </p:txBody>
      </p:sp>
      <p:sp>
        <p:nvSpPr>
          <p:cNvPr id="220" name="PlaceHolder 3"/>
          <p:cNvSpPr>
            <a:spLocks noGrp="1"/>
          </p:cNvSpPr>
          <p:nvPr>
            <p:ph type="sldNum" idx="16"/>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solidFill>
                  <a:srgbClr val="000000"/>
                </a:solidFill>
                <a:latin typeface="+mn-lt"/>
                <a:ea typeface="+mn-ea"/>
              </a:defRPr>
            </a:lvl1pPr>
          </a:lstStyle>
          <a:p>
            <a:pPr algn="r">
              <a:lnSpc>
                <a:spcPct val="100000"/>
              </a:lnSpc>
              <a:buNone/>
            </a:pPr>
            <a:fld id="{BD37C433-B2FE-438F-99E0-86A477F14C25}" type="slidenum">
              <a:rPr lang="pt-BR" sz="1200" b="0" strike="noStrike" spc="-1">
                <a:solidFill>
                  <a:srgbClr val="000000"/>
                </a:solidFill>
                <a:latin typeface="+mn-lt"/>
                <a:ea typeface="+mn-ea"/>
              </a:rPr>
              <a:t>12</a:t>
            </a:fld>
            <a:endParaRPr lang="pt-BR"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PlaceHolder 1"/>
          <p:cNvSpPr>
            <a:spLocks noGrp="1" noRot="1" noChangeAspect="1"/>
          </p:cNvSpPr>
          <p:nvPr>
            <p:ph type="sldImg"/>
          </p:nvPr>
        </p:nvSpPr>
        <p:spPr>
          <a:xfrm>
            <a:off x="422275" y="1241425"/>
            <a:ext cx="5953125" cy="3349625"/>
          </a:xfrm>
          <a:prstGeom prst="rect">
            <a:avLst/>
          </a:prstGeom>
          <a:ln w="0">
            <a:noFill/>
          </a:ln>
        </p:spPr>
      </p:sp>
      <p:sp>
        <p:nvSpPr>
          <p:cNvPr id="222"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23" name="PlaceHolder 3"/>
          <p:cNvSpPr>
            <a:spLocks noGrp="1"/>
          </p:cNvSpPr>
          <p:nvPr>
            <p:ph type="sldNum" idx="17"/>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6918EA0E-984D-4126-A2CF-784D3260B2B6}" type="slidenum">
              <a:rPr lang="pt-BR" sz="1200" b="0" strike="noStrike" spc="-1">
                <a:latin typeface="Times New Roman"/>
              </a:rPr>
              <a:t>13</a:t>
            </a:fld>
            <a:endParaRPr lang="pt-BR" sz="12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PlaceHolder 1"/>
          <p:cNvSpPr>
            <a:spLocks noGrp="1" noRot="1" noChangeAspect="1"/>
          </p:cNvSpPr>
          <p:nvPr>
            <p:ph type="sldImg"/>
          </p:nvPr>
        </p:nvSpPr>
        <p:spPr>
          <a:xfrm>
            <a:off x="422280" y="1241280"/>
            <a:ext cx="5952600" cy="3349440"/>
          </a:xfrm>
          <a:prstGeom prst="rect">
            <a:avLst/>
          </a:prstGeom>
          <a:ln w="0">
            <a:noFill/>
          </a:ln>
        </p:spPr>
      </p:sp>
      <p:sp>
        <p:nvSpPr>
          <p:cNvPr id="225"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26" name="PlaceHolder 3"/>
          <p:cNvSpPr>
            <a:spLocks noGrp="1"/>
          </p:cNvSpPr>
          <p:nvPr>
            <p:ph type="sldNum" idx="18"/>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1BAA77B6-5999-4F09-96E3-A0B3A8D08397}" type="slidenum">
              <a:rPr lang="pt-BR" sz="1200" b="0" strike="noStrike" spc="-1">
                <a:latin typeface="Times New Roman"/>
              </a:rPr>
              <a:t>14</a:t>
            </a:fld>
            <a:endParaRPr lang="pt-BR"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PlaceHolder 1"/>
          <p:cNvSpPr>
            <a:spLocks noGrp="1" noRot="1" noChangeAspect="1"/>
          </p:cNvSpPr>
          <p:nvPr>
            <p:ph type="sldImg"/>
          </p:nvPr>
        </p:nvSpPr>
        <p:spPr>
          <a:xfrm>
            <a:off x="422275" y="1241425"/>
            <a:ext cx="5953125" cy="3349625"/>
          </a:xfrm>
          <a:prstGeom prst="rect">
            <a:avLst/>
          </a:prstGeom>
          <a:ln w="0">
            <a:noFill/>
          </a:ln>
        </p:spPr>
      </p:sp>
      <p:sp>
        <p:nvSpPr>
          <p:cNvPr id="195"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196" name="PlaceHolder 3"/>
          <p:cNvSpPr>
            <a:spLocks noGrp="1"/>
          </p:cNvSpPr>
          <p:nvPr>
            <p:ph type="sldNum" idx="8"/>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9405F55D-5BA5-4F76-AFB0-9FDB8FE3C998}" type="slidenum">
              <a:rPr lang="pt-BR" sz="1200" b="0" strike="noStrike" spc="-1">
                <a:latin typeface="Times New Roman"/>
              </a:rPr>
              <a:t>2</a:t>
            </a:fld>
            <a:endParaRPr lang="pt-BR"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PlaceHolder 1"/>
          <p:cNvSpPr>
            <a:spLocks noGrp="1" noRot="1" noChangeAspect="1"/>
          </p:cNvSpPr>
          <p:nvPr>
            <p:ph type="sldImg"/>
          </p:nvPr>
        </p:nvSpPr>
        <p:spPr>
          <a:xfrm>
            <a:off x="422275" y="1241425"/>
            <a:ext cx="5953125" cy="3349625"/>
          </a:xfrm>
          <a:prstGeom prst="rect">
            <a:avLst/>
          </a:prstGeom>
          <a:ln w="0">
            <a:noFill/>
          </a:ln>
        </p:spPr>
      </p:sp>
      <p:sp>
        <p:nvSpPr>
          <p:cNvPr id="198"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dirty="0">
              <a:latin typeface="Arial"/>
            </a:endParaRPr>
          </a:p>
        </p:txBody>
      </p:sp>
      <p:sp>
        <p:nvSpPr>
          <p:cNvPr id="199" name="PlaceHolder 3"/>
          <p:cNvSpPr>
            <a:spLocks noGrp="1"/>
          </p:cNvSpPr>
          <p:nvPr>
            <p:ph type="sldNum" idx="9"/>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76CD663B-961E-4349-A8F9-702C7D28B204}" type="slidenum">
              <a:rPr lang="pt-BR" sz="1200" b="0" strike="noStrike" spc="-1">
                <a:latin typeface="Times New Roman"/>
              </a:rPr>
              <a:t>3</a:t>
            </a:fld>
            <a:endParaRPr lang="pt-BR"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PlaceHolder 1"/>
          <p:cNvSpPr>
            <a:spLocks noGrp="1" noRot="1" noChangeAspect="1"/>
          </p:cNvSpPr>
          <p:nvPr>
            <p:ph type="sldImg"/>
          </p:nvPr>
        </p:nvSpPr>
        <p:spPr>
          <a:xfrm>
            <a:off x="422280" y="1241280"/>
            <a:ext cx="5952600" cy="3349440"/>
          </a:xfrm>
          <a:prstGeom prst="rect">
            <a:avLst/>
          </a:prstGeom>
          <a:ln w="0">
            <a:noFill/>
          </a:ln>
        </p:spPr>
      </p:sp>
      <p:sp>
        <p:nvSpPr>
          <p:cNvPr id="201"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02" name="PlaceHolder 3"/>
          <p:cNvSpPr>
            <a:spLocks noGrp="1"/>
          </p:cNvSpPr>
          <p:nvPr>
            <p:ph type="sldNum" idx="10"/>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D089E529-6EDB-4637-88BC-2A1F905D5910}" type="slidenum">
              <a:rPr lang="pt-BR" sz="1200" b="0" strike="noStrike" spc="-1">
                <a:latin typeface="Times New Roman"/>
              </a:rPr>
              <a:t>6</a:t>
            </a:fld>
            <a:endParaRPr lang="pt-BR"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PlaceHolder 1"/>
          <p:cNvSpPr>
            <a:spLocks noGrp="1" noRot="1" noChangeAspect="1"/>
          </p:cNvSpPr>
          <p:nvPr>
            <p:ph type="sldImg"/>
          </p:nvPr>
        </p:nvSpPr>
        <p:spPr>
          <a:xfrm>
            <a:off x="422275" y="1241425"/>
            <a:ext cx="5953125" cy="3349625"/>
          </a:xfrm>
          <a:prstGeom prst="rect">
            <a:avLst/>
          </a:prstGeom>
          <a:ln w="0">
            <a:noFill/>
          </a:ln>
        </p:spPr>
      </p:sp>
      <p:sp>
        <p:nvSpPr>
          <p:cNvPr id="204"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05" name="PlaceHolder 3"/>
          <p:cNvSpPr>
            <a:spLocks noGrp="1"/>
          </p:cNvSpPr>
          <p:nvPr>
            <p:ph type="sldNum" idx="11"/>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E2F20575-F4E8-49AC-B42D-0E6105F6F1F9}" type="slidenum">
              <a:rPr lang="pt-BR" sz="1200" b="0" strike="noStrike" spc="-1">
                <a:latin typeface="Times New Roman"/>
              </a:rPr>
              <a:t>7</a:t>
            </a:fld>
            <a:endParaRPr lang="pt-BR"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PlaceHolder 1"/>
          <p:cNvSpPr>
            <a:spLocks noGrp="1" noRot="1" noChangeAspect="1"/>
          </p:cNvSpPr>
          <p:nvPr>
            <p:ph type="sldImg"/>
          </p:nvPr>
        </p:nvSpPr>
        <p:spPr>
          <a:xfrm>
            <a:off x="422275" y="1241425"/>
            <a:ext cx="5953125" cy="3349625"/>
          </a:xfrm>
          <a:prstGeom prst="rect">
            <a:avLst/>
          </a:prstGeom>
          <a:ln w="0">
            <a:noFill/>
          </a:ln>
        </p:spPr>
      </p:sp>
      <p:sp>
        <p:nvSpPr>
          <p:cNvPr id="207"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08" name="PlaceHolder 3"/>
          <p:cNvSpPr>
            <a:spLocks noGrp="1"/>
          </p:cNvSpPr>
          <p:nvPr>
            <p:ph type="sldNum" idx="12"/>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solidFill>
                  <a:srgbClr val="000000"/>
                </a:solidFill>
                <a:latin typeface="+mn-lt"/>
                <a:ea typeface="+mn-ea"/>
              </a:defRPr>
            </a:lvl1pPr>
          </a:lstStyle>
          <a:p>
            <a:pPr algn="r">
              <a:lnSpc>
                <a:spcPct val="100000"/>
              </a:lnSpc>
              <a:buNone/>
            </a:pPr>
            <a:fld id="{1847C12B-6D35-4E56-B90A-C9CE89D49AA3}" type="slidenum">
              <a:rPr lang="pt-BR" sz="1200" b="0" strike="noStrike" spc="-1">
                <a:solidFill>
                  <a:srgbClr val="000000"/>
                </a:solidFill>
                <a:latin typeface="+mn-lt"/>
                <a:ea typeface="+mn-ea"/>
              </a:rPr>
              <a:t>8</a:t>
            </a:fld>
            <a:endParaRPr lang="pt-BR"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PlaceHolder 1"/>
          <p:cNvSpPr>
            <a:spLocks noGrp="1" noRot="1" noChangeAspect="1"/>
          </p:cNvSpPr>
          <p:nvPr>
            <p:ph type="sldImg"/>
          </p:nvPr>
        </p:nvSpPr>
        <p:spPr>
          <a:xfrm>
            <a:off x="422275" y="1241425"/>
            <a:ext cx="5953125" cy="3349625"/>
          </a:xfrm>
          <a:prstGeom prst="rect">
            <a:avLst/>
          </a:prstGeom>
          <a:ln w="0">
            <a:noFill/>
          </a:ln>
        </p:spPr>
      </p:sp>
      <p:sp>
        <p:nvSpPr>
          <p:cNvPr id="210"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11" name="PlaceHolder 3"/>
          <p:cNvSpPr>
            <a:spLocks noGrp="1"/>
          </p:cNvSpPr>
          <p:nvPr>
            <p:ph type="sldNum" idx="13"/>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solidFill>
                  <a:srgbClr val="000000"/>
                </a:solidFill>
                <a:latin typeface="+mn-lt"/>
                <a:ea typeface="+mn-ea"/>
              </a:defRPr>
            </a:lvl1pPr>
          </a:lstStyle>
          <a:p>
            <a:pPr algn="r">
              <a:lnSpc>
                <a:spcPct val="100000"/>
              </a:lnSpc>
              <a:buNone/>
            </a:pPr>
            <a:fld id="{12F2695D-A267-4DBF-91B2-7B3FA27786AD}" type="slidenum">
              <a:rPr lang="pt-BR" sz="1200" b="0" strike="noStrike" spc="-1">
                <a:solidFill>
                  <a:srgbClr val="000000"/>
                </a:solidFill>
                <a:latin typeface="+mn-lt"/>
                <a:ea typeface="+mn-ea"/>
              </a:rPr>
              <a:t>9</a:t>
            </a:fld>
            <a:endParaRPr lang="pt-BR"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PlaceHolder 1"/>
          <p:cNvSpPr>
            <a:spLocks noGrp="1" noRot="1" noChangeAspect="1"/>
          </p:cNvSpPr>
          <p:nvPr>
            <p:ph type="sldImg"/>
          </p:nvPr>
        </p:nvSpPr>
        <p:spPr>
          <a:xfrm>
            <a:off x="422275" y="1241425"/>
            <a:ext cx="5953125" cy="3349625"/>
          </a:xfrm>
          <a:prstGeom prst="rect">
            <a:avLst/>
          </a:prstGeom>
          <a:ln w="0">
            <a:noFill/>
          </a:ln>
        </p:spPr>
      </p:sp>
      <p:sp>
        <p:nvSpPr>
          <p:cNvPr id="213"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14" name="PlaceHolder 3"/>
          <p:cNvSpPr>
            <a:spLocks noGrp="1"/>
          </p:cNvSpPr>
          <p:nvPr>
            <p:ph type="sldNum" idx="14"/>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02595806-3A25-4760-969A-E3412DEE096F}" type="slidenum">
              <a:rPr lang="pt-BR" sz="1200" b="0" strike="noStrike" spc="-1">
                <a:latin typeface="Times New Roman"/>
              </a:rPr>
              <a:t>10</a:t>
            </a:fld>
            <a:endParaRPr lang="pt-BR"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PlaceHolder 1"/>
          <p:cNvSpPr>
            <a:spLocks noGrp="1" noRot="1" noChangeAspect="1"/>
          </p:cNvSpPr>
          <p:nvPr>
            <p:ph type="sldImg"/>
          </p:nvPr>
        </p:nvSpPr>
        <p:spPr>
          <a:xfrm>
            <a:off x="422275" y="1241425"/>
            <a:ext cx="5953125" cy="3349625"/>
          </a:xfrm>
          <a:prstGeom prst="rect">
            <a:avLst/>
          </a:prstGeom>
          <a:ln w="0">
            <a:noFill/>
          </a:ln>
        </p:spPr>
      </p:sp>
      <p:sp>
        <p:nvSpPr>
          <p:cNvPr id="216"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17" name="PlaceHolder 3"/>
          <p:cNvSpPr>
            <a:spLocks noGrp="1"/>
          </p:cNvSpPr>
          <p:nvPr>
            <p:ph type="sldNum" idx="15"/>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53B20848-E204-45B6-83D6-8E534BCCE451}" type="slidenum">
              <a:rPr lang="pt-BR" sz="1200" b="0" strike="noStrike" spc="-1">
                <a:latin typeface="Times New Roman"/>
              </a:rPr>
              <a:t>11</a:t>
            </a:fld>
            <a:endParaRPr lang="pt-BR"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F4D0149B-C864-48F9-B6C0-89CFDB52B4DA}" type="slidenum">
              <a:t>‹nº›</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29"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30"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C2DA5AD8-C886-434C-9A53-4972C35AFC56}" type="slidenum">
              <a:t>‹nº›</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3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3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3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35"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6D9B0B25-9538-4367-8D15-66AB9CE3372F}" type="slidenum">
              <a:t>‹nº›</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37"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38"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39"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40"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41"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42"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9FC74665-2F88-476E-831C-384155ABC299}" type="slidenum">
              <a:t>‹nº›</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8"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pt-BR" sz="3200" b="0" strike="noStrike" spc="-1">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7C4CB524-C6FA-4541-BE4F-9E71FF2E2103}" type="slidenum">
              <a:t>‹nº›</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10"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52A2EAE4-DC96-4FF2-BDC2-7FB051FB1967}" type="slidenum">
              <a:t>‹nº›</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1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1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0387F511-C01C-4618-BDE0-70CBEEBAC224}" type="slidenum">
              <a:t>‹nº›</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44CDDD44-A667-4687-9440-9022A35A6984}" type="slidenum">
              <a:t>‹nº›</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1523880" y="1122480"/>
            <a:ext cx="9143640" cy="11066760"/>
          </a:xfrm>
          <a:prstGeom prst="rect">
            <a:avLst/>
          </a:prstGeom>
          <a:noFill/>
          <a:ln w="0">
            <a:noFill/>
          </a:ln>
        </p:spPr>
        <p:txBody>
          <a:bodyPr lIns="0" tIns="0" rIns="0" bIns="0" anchor="ctr">
            <a:noAutofit/>
          </a:bodyPr>
          <a:lstStyle/>
          <a:p>
            <a:pPr algn="ctr">
              <a:buNone/>
            </a:pPr>
            <a:endParaRPr lang="pt-BR" sz="3200" b="0" strike="noStrike" spc="-1">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4912BC94-37E0-4969-89B4-82F11FACD586}" type="slidenum">
              <a:t>‹nº›</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1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1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1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3BF94096-313D-4A19-8A7F-FD0B0DD14678}" type="slidenum">
              <a:t>‹nº›</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2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2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23"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DD6FABE7-72D4-4BDC-AB02-DC535D75C7FC}" type="slidenum">
              <a:t>‹nº›</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2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2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27"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CC0F135E-9F85-430E-9343-0E2B8D3AF02D}" type="slidenum">
              <a:t>‹nº›</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Imagem 7"/>
          <p:cNvPicPr/>
          <p:nvPr/>
        </p:nvPicPr>
        <p:blipFill>
          <a:blip r:embed="rId14"/>
          <a:stretch/>
        </p:blipFill>
        <p:spPr>
          <a:xfrm>
            <a:off x="148320" y="6248880"/>
            <a:ext cx="1324440" cy="458640"/>
          </a:xfrm>
          <a:prstGeom prst="rect">
            <a:avLst/>
          </a:prstGeom>
          <a:ln w="0">
            <a:noFill/>
          </a:ln>
        </p:spPr>
      </p:pic>
      <p:pic>
        <p:nvPicPr>
          <p:cNvPr id="8" name="Imagem 2"/>
          <p:cNvPicPr/>
          <p:nvPr/>
        </p:nvPicPr>
        <p:blipFill>
          <a:blip r:embed="rId15"/>
          <a:stretch/>
        </p:blipFill>
        <p:spPr>
          <a:xfrm>
            <a:off x="10824840" y="6441840"/>
            <a:ext cx="1109160" cy="291600"/>
          </a:xfrm>
          <a:prstGeom prst="rect">
            <a:avLst/>
          </a:prstGeom>
          <a:ln w="0">
            <a:noFill/>
          </a:ln>
        </p:spPr>
      </p:pic>
      <p:sp>
        <p:nvSpPr>
          <p:cNvPr id="2" name="PlaceHolder 1"/>
          <p:cNvSpPr>
            <a:spLocks noGrp="1"/>
          </p:cNvSpPr>
          <p:nvPr>
            <p:ph type="title"/>
          </p:nvPr>
        </p:nvSpPr>
        <p:spPr>
          <a:xfrm>
            <a:off x="1523880" y="1122480"/>
            <a:ext cx="9143640" cy="2387160"/>
          </a:xfrm>
          <a:prstGeom prst="rect">
            <a:avLst/>
          </a:prstGeom>
          <a:noFill/>
          <a:ln w="0">
            <a:noFill/>
          </a:ln>
        </p:spPr>
        <p:txBody>
          <a:bodyPr anchor="b">
            <a:noAutofit/>
          </a:bodyPr>
          <a:lstStyle/>
          <a:p>
            <a:pPr algn="ctr">
              <a:lnSpc>
                <a:spcPct val="90000"/>
              </a:lnSpc>
              <a:buNone/>
            </a:pPr>
            <a:r>
              <a:rPr lang="pt-BR" sz="6000" b="1" strike="noStrike" spc="-1">
                <a:solidFill>
                  <a:srgbClr val="C21725"/>
                </a:solidFill>
                <a:latin typeface="Calibri (Títulos)"/>
              </a:rPr>
              <a:t>Clique para editar o título Mestre</a:t>
            </a:r>
            <a:endParaRPr lang="pt-BR" sz="6000" b="0" strike="noStrike" spc="-1">
              <a:solidFill>
                <a:srgbClr val="000000"/>
              </a:solidFill>
              <a:latin typeface="Calibri"/>
            </a:endParaRPr>
          </a:p>
        </p:txBody>
      </p:sp>
      <p:sp>
        <p:nvSpPr>
          <p:cNvPr id="3" name="PlaceHolder 2"/>
          <p:cNvSpPr>
            <a:spLocks noGrp="1"/>
          </p:cNvSpPr>
          <p:nvPr>
            <p:ph type="dt" idx="1"/>
          </p:nvPr>
        </p:nvSpPr>
        <p:spPr>
          <a:xfrm>
            <a:off x="838080" y="6356520"/>
            <a:ext cx="2742840" cy="364680"/>
          </a:xfrm>
          <a:prstGeom prst="rect">
            <a:avLst/>
          </a:prstGeom>
          <a:noFill/>
          <a:ln w="0">
            <a:noFill/>
          </a:ln>
        </p:spPr>
        <p:txBody>
          <a:bodyPr anchor="ctr">
            <a:noAutofit/>
          </a:bodyPr>
          <a:lstStyle>
            <a:lvl1pPr>
              <a:lnSpc>
                <a:spcPct val="100000"/>
              </a:lnSpc>
              <a:buNone/>
              <a:defRPr lang="pt-BR" sz="1200" b="0" strike="noStrike" spc="-1">
                <a:solidFill>
                  <a:srgbClr val="8B8B8B"/>
                </a:solidFill>
                <a:latin typeface="Calibri"/>
              </a:defRPr>
            </a:lvl1pPr>
          </a:lstStyle>
          <a:p>
            <a:pPr>
              <a:lnSpc>
                <a:spcPct val="100000"/>
              </a:lnSpc>
              <a:buNone/>
            </a:pPr>
            <a:r>
              <a:rPr lang="pt-BR" sz="1200" b="0" strike="noStrike" spc="-1">
                <a:solidFill>
                  <a:srgbClr val="8B8B8B"/>
                </a:solidFill>
                <a:latin typeface="Calibri"/>
              </a:rPr>
              <a:t>&lt;data/hora&gt;</a:t>
            </a:r>
            <a:endParaRPr lang="pt-BR" sz="1200" b="0" strike="noStrike" spc="-1">
              <a:latin typeface="Times New Roman"/>
            </a:endParaRPr>
          </a:p>
        </p:txBody>
      </p:sp>
      <p:sp>
        <p:nvSpPr>
          <p:cNvPr id="4" name="PlaceHolder 3"/>
          <p:cNvSpPr>
            <a:spLocks noGrp="1"/>
          </p:cNvSpPr>
          <p:nvPr>
            <p:ph type="ftr" idx="2"/>
          </p:nvPr>
        </p:nvSpPr>
        <p:spPr>
          <a:xfrm>
            <a:off x="4038480" y="6356520"/>
            <a:ext cx="4114440" cy="364680"/>
          </a:xfrm>
          <a:prstGeom prst="rect">
            <a:avLst/>
          </a:prstGeom>
          <a:noFill/>
          <a:ln w="0">
            <a:noFill/>
          </a:ln>
        </p:spPr>
        <p:txBody>
          <a:bodyPr anchor="ctr">
            <a:noAutofit/>
          </a:bodyPr>
          <a:lstStyle>
            <a:lvl1pPr algn="ctr">
              <a:buNone/>
              <a:defRPr lang="pt-BR" sz="1400" b="0" strike="noStrike" spc="-1">
                <a:latin typeface="Times New Roman"/>
              </a:defRPr>
            </a:lvl1pPr>
          </a:lstStyle>
          <a:p>
            <a:pPr algn="ctr">
              <a:buNone/>
            </a:pPr>
            <a:r>
              <a:rPr lang="pt-BR" sz="1400" b="0" strike="noStrike" spc="-1">
                <a:latin typeface="Times New Roman"/>
              </a:rPr>
              <a:t>&lt;rodapé&gt;</a:t>
            </a:r>
          </a:p>
        </p:txBody>
      </p:sp>
      <p:sp>
        <p:nvSpPr>
          <p:cNvPr id="5" name="PlaceHolder 4"/>
          <p:cNvSpPr>
            <a:spLocks noGrp="1"/>
          </p:cNvSpPr>
          <p:nvPr>
            <p:ph type="sldNum" idx="3"/>
          </p:nvPr>
        </p:nvSpPr>
        <p:spPr>
          <a:xfrm>
            <a:off x="8610480" y="6356520"/>
            <a:ext cx="2742840" cy="364680"/>
          </a:xfrm>
          <a:prstGeom prst="rect">
            <a:avLst/>
          </a:prstGeom>
          <a:noFill/>
          <a:ln w="0">
            <a:noFill/>
          </a:ln>
        </p:spPr>
        <p:txBody>
          <a:bodyPr anchor="ctr">
            <a:noAutofit/>
          </a:bodyPr>
          <a:lstStyle>
            <a:lvl1pPr algn="r">
              <a:lnSpc>
                <a:spcPct val="100000"/>
              </a:lnSpc>
              <a:buNone/>
              <a:defRPr lang="pt-BR" sz="1200" b="0" strike="noStrike" spc="-1">
                <a:solidFill>
                  <a:srgbClr val="8B8B8B"/>
                </a:solidFill>
                <a:latin typeface="Calibri"/>
              </a:defRPr>
            </a:lvl1pPr>
          </a:lstStyle>
          <a:p>
            <a:pPr algn="r">
              <a:lnSpc>
                <a:spcPct val="100000"/>
              </a:lnSpc>
              <a:buNone/>
            </a:pPr>
            <a:fld id="{9305C3D2-E4E3-4595-87E8-F5002AA5A1CC}" type="slidenum">
              <a:rPr lang="pt-BR" sz="1200" b="0" strike="noStrike" spc="-1">
                <a:solidFill>
                  <a:srgbClr val="8B8B8B"/>
                </a:solidFill>
                <a:latin typeface="Calibri"/>
              </a:rPr>
              <a:t>‹nº›</a:t>
            </a:fld>
            <a:endParaRPr lang="pt-BR" sz="1200" b="0" strike="noStrike" spc="-1">
              <a:latin typeface="Times New Roman"/>
            </a:endParaRPr>
          </a:p>
        </p:txBody>
      </p:sp>
      <p:sp>
        <p:nvSpPr>
          <p:cNvPr id="6"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pt-BR" sz="2400" b="0" strike="noStrike" spc="-1">
                <a:solidFill>
                  <a:srgbClr val="595959"/>
                </a:solidFill>
                <a:latin typeface="Calibri Light"/>
              </a:rPr>
              <a:t>Clique para editar o formato do texto da estrutura de tópicos</a:t>
            </a:r>
          </a:p>
          <a:p>
            <a:pPr marL="864000" lvl="1" indent="-324000">
              <a:lnSpc>
                <a:spcPct val="90000"/>
              </a:lnSpc>
              <a:spcBef>
                <a:spcPts val="1134"/>
              </a:spcBef>
              <a:buClr>
                <a:srgbClr val="000000"/>
              </a:buClr>
              <a:buSzPct val="75000"/>
              <a:buFont typeface="Symbol" charset="2"/>
              <a:buChar char=""/>
            </a:pPr>
            <a:r>
              <a:rPr lang="pt-BR" sz="1800" b="0" strike="noStrike" spc="-1">
                <a:solidFill>
                  <a:srgbClr val="595959"/>
                </a:solidFill>
                <a:latin typeface="Calibri Light"/>
              </a:rPr>
              <a:t>2.º nível da estrutura de tópicos</a:t>
            </a:r>
          </a:p>
          <a:p>
            <a:pPr marL="1296000" lvl="2" indent="-288000">
              <a:lnSpc>
                <a:spcPct val="90000"/>
              </a:lnSpc>
              <a:spcBef>
                <a:spcPts val="850"/>
              </a:spcBef>
              <a:buClr>
                <a:srgbClr val="000000"/>
              </a:buClr>
              <a:buSzPct val="45000"/>
              <a:buFont typeface="Wingdings" charset="2"/>
              <a:buChar char=""/>
            </a:pPr>
            <a:r>
              <a:rPr lang="pt-BR" sz="1600" b="0" strike="noStrike" spc="-1">
                <a:solidFill>
                  <a:srgbClr val="595959"/>
                </a:solidFill>
                <a:latin typeface="Calibri Light"/>
              </a:rPr>
              <a:t>3.º nível da estrutura de tópicos</a:t>
            </a:r>
          </a:p>
          <a:p>
            <a:pPr marL="1728000" lvl="3" indent="-216000">
              <a:lnSpc>
                <a:spcPct val="90000"/>
              </a:lnSpc>
              <a:spcBef>
                <a:spcPts val="567"/>
              </a:spcBef>
              <a:buClr>
                <a:srgbClr val="000000"/>
              </a:buClr>
              <a:buSzPct val="75000"/>
              <a:buFont typeface="Symbol" charset="2"/>
              <a:buChar char=""/>
            </a:pPr>
            <a:r>
              <a:rPr lang="pt-BR" sz="1600" b="0" strike="noStrike" spc="-1">
                <a:solidFill>
                  <a:srgbClr val="595959"/>
                </a:solidFill>
                <a:latin typeface="Calibri Light"/>
              </a:rPr>
              <a:t>4.º nível da estrutura de tópicos</a:t>
            </a:r>
          </a:p>
          <a:p>
            <a:pPr marL="2160000" lvl="4" indent="-216000">
              <a:lnSpc>
                <a:spcPct val="90000"/>
              </a:lnSpc>
              <a:spcBef>
                <a:spcPts val="283"/>
              </a:spcBef>
              <a:buClr>
                <a:srgbClr val="000000"/>
              </a:buClr>
              <a:buSzPct val="45000"/>
              <a:buFont typeface="Wingdings" charset="2"/>
              <a:buChar char=""/>
            </a:pPr>
            <a:r>
              <a:rPr lang="pt-BR" sz="2000" b="0" strike="noStrike" spc="-1">
                <a:solidFill>
                  <a:srgbClr val="595959"/>
                </a:solidFill>
                <a:latin typeface="Calibri Light"/>
              </a:rPr>
              <a:t>5.º nível da estrutura de tópicos</a:t>
            </a:r>
          </a:p>
          <a:p>
            <a:pPr marL="2592000" lvl="5" indent="-216000">
              <a:lnSpc>
                <a:spcPct val="90000"/>
              </a:lnSpc>
              <a:spcBef>
                <a:spcPts val="283"/>
              </a:spcBef>
              <a:buClr>
                <a:srgbClr val="000000"/>
              </a:buClr>
              <a:buSzPct val="45000"/>
              <a:buFont typeface="Wingdings" charset="2"/>
              <a:buChar char=""/>
            </a:pPr>
            <a:r>
              <a:rPr lang="pt-BR" sz="2000" b="0" strike="noStrike" spc="-1">
                <a:solidFill>
                  <a:srgbClr val="595959"/>
                </a:solidFill>
                <a:latin typeface="Calibri Light"/>
              </a:rPr>
              <a:t>6.º nível da estrutura de tópicos</a:t>
            </a:r>
          </a:p>
          <a:p>
            <a:pPr marL="3024000" lvl="6" indent="-216000">
              <a:lnSpc>
                <a:spcPct val="90000"/>
              </a:lnSpc>
              <a:spcBef>
                <a:spcPts val="283"/>
              </a:spcBef>
              <a:buClr>
                <a:srgbClr val="000000"/>
              </a:buClr>
              <a:buSzPct val="45000"/>
              <a:buFont typeface="Wingdings" charset="2"/>
              <a:buChar char=""/>
            </a:pPr>
            <a:r>
              <a:rPr lang="pt-BR" sz="2000" b="0" strike="noStrike" spc="-1">
                <a:solidFill>
                  <a:srgbClr val="595959"/>
                </a:solidFill>
                <a:latin typeface="Calibri Light"/>
              </a:rPr>
              <a:t>7.º nível da estrutura de tópicos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hyperlink" Target="http://www.gestao.saude.sp.gov.br/"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gestao.saude.sp.gov.b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Imagem 12"/>
          <p:cNvPicPr/>
          <p:nvPr/>
        </p:nvPicPr>
        <p:blipFill>
          <a:blip r:embed="rId3"/>
          <a:srcRect t="7207" r="4774" b="15251"/>
          <a:stretch/>
        </p:blipFill>
        <p:spPr>
          <a:xfrm>
            <a:off x="832680" y="1505520"/>
            <a:ext cx="7187760" cy="3795840"/>
          </a:xfrm>
          <a:prstGeom prst="rect">
            <a:avLst/>
          </a:prstGeom>
          <a:ln w="0">
            <a:noFill/>
          </a:ln>
        </p:spPr>
      </p:pic>
      <p:sp>
        <p:nvSpPr>
          <p:cNvPr id="50" name="Retângulo 4"/>
          <p:cNvSpPr/>
          <p:nvPr/>
        </p:nvSpPr>
        <p:spPr>
          <a:xfrm flipV="1">
            <a:off x="7608960" y="2141640"/>
            <a:ext cx="4582800" cy="253044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51" name="Título 1"/>
          <p:cNvSpPr/>
          <p:nvPr/>
        </p:nvSpPr>
        <p:spPr>
          <a:xfrm>
            <a:off x="7919280" y="2318040"/>
            <a:ext cx="4146480" cy="2137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90000"/>
              </a:lnSpc>
              <a:buNone/>
            </a:pPr>
            <a:r>
              <a:rPr lang="pt-BR" sz="3000" b="1" strike="noStrike" spc="-1" dirty="0">
                <a:solidFill>
                  <a:srgbClr val="FFFFFF"/>
                </a:solidFill>
                <a:latin typeface="Calibri Light"/>
              </a:rPr>
              <a:t>RELATÓRIO DE EXECUÇÃO DO CONTRATO DE GESTÃO </a:t>
            </a:r>
            <a:r>
              <a:rPr lang="pt-BR" sz="3000" b="1" spc="-1" dirty="0">
                <a:solidFill>
                  <a:srgbClr val="FFFFFF"/>
                </a:solidFill>
                <a:latin typeface="Calibri Light"/>
              </a:rPr>
              <a:t>PRIMEIRO </a:t>
            </a:r>
            <a:r>
              <a:rPr lang="pt-BR" sz="3000" b="1" strike="noStrike" spc="-1" dirty="0">
                <a:solidFill>
                  <a:srgbClr val="FFFFFF"/>
                </a:solidFill>
                <a:latin typeface="Calibri Light"/>
              </a:rPr>
              <a:t>TRIMESTRE 2024</a:t>
            </a:r>
            <a:endParaRPr lang="pt-BR" sz="3000" b="0" strike="noStrike" spc="-1" dirty="0">
              <a:latin typeface="Arial"/>
            </a:endParaRPr>
          </a:p>
        </p:txBody>
      </p:sp>
      <p:sp>
        <p:nvSpPr>
          <p:cNvPr id="52" name="Retângulo 6"/>
          <p:cNvSpPr/>
          <p:nvPr/>
        </p:nvSpPr>
        <p:spPr>
          <a:xfrm>
            <a:off x="279360" y="1732680"/>
            <a:ext cx="7086240" cy="339048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53" name="Retângulo 7"/>
          <p:cNvSpPr/>
          <p:nvPr/>
        </p:nvSpPr>
        <p:spPr>
          <a:xfrm flipV="1">
            <a:off x="0" y="2564640"/>
            <a:ext cx="1246680" cy="172692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pic>
        <p:nvPicPr>
          <p:cNvPr id="54" name="Imagem 2"/>
          <p:cNvPicPr/>
          <p:nvPr/>
        </p:nvPicPr>
        <p:blipFill>
          <a:blip r:embed="rId4"/>
          <a:stretch/>
        </p:blipFill>
        <p:spPr>
          <a:xfrm>
            <a:off x="10824840" y="6441840"/>
            <a:ext cx="1109160" cy="291600"/>
          </a:xfrm>
          <a:prstGeom prst="rect">
            <a:avLst/>
          </a:prstGeom>
          <a:ln w="0">
            <a:noFill/>
          </a:ln>
        </p:spPr>
      </p:pic>
      <p:sp>
        <p:nvSpPr>
          <p:cNvPr id="55" name="Retângulo 4"/>
          <p:cNvSpPr/>
          <p:nvPr/>
        </p:nvSpPr>
        <p:spPr>
          <a:xfrm>
            <a:off x="7651440" y="4424040"/>
            <a:ext cx="4582800" cy="184666"/>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nSpc>
                <a:spcPct val="100000"/>
              </a:lnSpc>
              <a:buNone/>
            </a:pPr>
            <a:r>
              <a:rPr lang="pt-BR" sz="600" b="1" i="1" strike="noStrike" spc="-1" dirty="0">
                <a:solidFill>
                  <a:srgbClr val="FFFFFF"/>
                </a:solidFill>
                <a:latin typeface="Arial"/>
                <a:ea typeface="Arial Unicode MS"/>
              </a:rPr>
              <a:t> RELATÓRIO DE EXECUÇÃO DO CONTRATO DE GESTÃO </a:t>
            </a:r>
            <a:r>
              <a:rPr lang="pt-BR" sz="600" b="1" i="1" strike="noStrike" spc="-1" dirty="0">
                <a:solidFill>
                  <a:srgbClr val="FFFFFF"/>
                </a:solidFill>
                <a:latin typeface="Arial"/>
                <a:ea typeface="바탕"/>
              </a:rPr>
              <a:t>n° </a:t>
            </a:r>
            <a:r>
              <a:rPr lang="pt-BR" altLang="ko-KR" sz="600" b="1" i="1" spc="-1" dirty="0">
                <a:solidFill>
                  <a:srgbClr val="FFFFFF"/>
                </a:solidFill>
                <a:latin typeface="Arial"/>
              </a:rPr>
              <a:t>71849/2022</a:t>
            </a:r>
            <a:r>
              <a:rPr lang="pt-BR" sz="600" b="1" i="1" spc="-1" dirty="0">
                <a:solidFill>
                  <a:srgbClr val="FFFFFF"/>
                </a:solidFill>
                <a:latin typeface="Arial"/>
              </a:rPr>
              <a:t> CEAC </a:t>
            </a:r>
            <a:r>
              <a:rPr lang="pt-BR" sz="600" b="1" i="1" strike="noStrike" spc="-1" dirty="0">
                <a:solidFill>
                  <a:srgbClr val="FFFFFF"/>
                </a:solidFill>
                <a:latin typeface="Arial"/>
                <a:ea typeface="Arial Unicode MS"/>
              </a:rPr>
              <a:t>Sul – 1</a:t>
            </a:r>
            <a:r>
              <a:rPr lang="pt-BR" sz="600" b="1" i="1" spc="-1" dirty="0">
                <a:solidFill>
                  <a:srgbClr val="FFFFFF"/>
                </a:solidFill>
                <a:latin typeface="Arial"/>
                <a:ea typeface="Arial Unicode MS"/>
              </a:rPr>
              <a:t>º</a:t>
            </a:r>
            <a:r>
              <a:rPr lang="pt-BR" sz="600" b="1" i="1" strike="noStrike" spc="-1" dirty="0">
                <a:solidFill>
                  <a:srgbClr val="FFFFFF"/>
                </a:solidFill>
                <a:latin typeface="Arial"/>
                <a:ea typeface="Arial Unicode MS"/>
              </a:rPr>
              <a:t> Trimestre de 2024</a:t>
            </a:r>
            <a:endParaRPr lang="pt-BR" sz="600" b="0" strike="noStrike" spc="-1" dirty="0">
              <a:latin typeface="Arial"/>
            </a:endParaRPr>
          </a:p>
        </p:txBody>
      </p:sp>
    </p:spTree>
  </p:cSld>
  <p:clrMapOvr>
    <a:masterClrMapping/>
  </p:clrMapOvr>
  <p:transition spd="slow">
    <p:cover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Retângulo 1"/>
          <p:cNvSpPr/>
          <p:nvPr/>
        </p:nvSpPr>
        <p:spPr>
          <a:xfrm>
            <a:off x="440050" y="1353960"/>
            <a:ext cx="11311901" cy="646331"/>
          </a:xfrm>
          <a:prstGeom prst="rect">
            <a:avLst/>
          </a:prstGeom>
          <a:noFill/>
          <a:ln w="0">
            <a:noFill/>
          </a:ln>
        </p:spPr>
        <p:style>
          <a:lnRef idx="0">
            <a:scrgbClr r="0" g="0" b="0"/>
          </a:lnRef>
          <a:fillRef idx="0">
            <a:scrgbClr r="0" g="0" b="0"/>
          </a:fillRef>
          <a:effectRef idx="0">
            <a:scrgbClr r="0" g="0" b="0"/>
          </a:effectRef>
          <a:fontRef idx="minor"/>
        </p:style>
        <p:txBody>
          <a:bodyPr wrap="square" anchor="t">
            <a:spAutoFit/>
          </a:bodyPr>
          <a:lstStyle/>
          <a:p>
            <a:pPr algn="just"/>
            <a:r>
              <a:rPr lang="pt-BR" altLang="pt-BR" dirty="0">
                <a:latin typeface="+mn-lt"/>
                <a:ea typeface="Arial Unicode MS" panose="020B0604020202020204" pitchFamily="34" charset="-128"/>
                <a:cs typeface="Arial Unicode MS" panose="020B0604020202020204" pitchFamily="34" charset="-128"/>
              </a:rPr>
              <a:t>A tabela 3 representa o indicador de exames liberados no 1º Trimestre, conforme intervalo de tempo definido em Contrato de Gestão e suas porcentagens, divididas de acordo com o perfil de exames.</a:t>
            </a:r>
          </a:p>
        </p:txBody>
      </p:sp>
      <p:sp>
        <p:nvSpPr>
          <p:cNvPr id="155" name="Título 1"/>
          <p:cNvSpPr/>
          <p:nvPr/>
        </p:nvSpPr>
        <p:spPr>
          <a:xfrm>
            <a:off x="430920" y="428400"/>
            <a:ext cx="5775480" cy="7729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buNone/>
            </a:pPr>
            <a:r>
              <a:rPr lang="pt-BR" sz="3200" b="1" strike="noStrike" spc="-1">
                <a:solidFill>
                  <a:srgbClr val="C00000"/>
                </a:solidFill>
                <a:latin typeface="Calibri"/>
              </a:rPr>
              <a:t>Tempo de Atendimento Total (TAT) por unidade</a:t>
            </a:r>
            <a:endParaRPr lang="pt-BR" sz="3200" b="0" strike="noStrike" spc="-1">
              <a:latin typeface="Arial"/>
            </a:endParaRPr>
          </a:p>
        </p:txBody>
      </p:sp>
      <p:sp>
        <p:nvSpPr>
          <p:cNvPr id="156" name="Retângulo 9"/>
          <p:cNvSpPr/>
          <p:nvPr/>
        </p:nvSpPr>
        <p:spPr>
          <a:xfrm>
            <a:off x="148320" y="150120"/>
            <a:ext cx="11887560" cy="65574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57" name="Retângulo 8"/>
          <p:cNvSpPr/>
          <p:nvPr/>
        </p:nvSpPr>
        <p:spPr>
          <a:xfrm>
            <a:off x="3996490" y="5257551"/>
            <a:ext cx="4199021" cy="27697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50000"/>
              </a:lnSpc>
              <a:buNone/>
            </a:pPr>
            <a:r>
              <a:rPr lang="pt-BR" sz="900" b="0" i="1" strike="noStrike" spc="-1" dirty="0">
                <a:solidFill>
                  <a:srgbClr val="000000"/>
                </a:solidFill>
                <a:latin typeface="Arial"/>
                <a:ea typeface="Arial Unicode MS"/>
              </a:rPr>
              <a:t>Fonte: Associação Fundo de Incentivo à Pesquisa – AFIP Sistema  AR  ® 2024</a:t>
            </a:r>
            <a:endParaRPr lang="pt-BR" sz="900" b="0" strike="noStrike" spc="-1" dirty="0">
              <a:latin typeface="Arial"/>
            </a:endParaRPr>
          </a:p>
        </p:txBody>
      </p:sp>
      <p:sp>
        <p:nvSpPr>
          <p:cNvPr id="158" name="CaixaDeTexto 12"/>
          <p:cNvSpPr/>
          <p:nvPr/>
        </p:nvSpPr>
        <p:spPr>
          <a:xfrm>
            <a:off x="3966120" y="2899440"/>
            <a:ext cx="5724000" cy="227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buNone/>
            </a:pPr>
            <a:r>
              <a:rPr lang="pt-BR" sz="900" b="0" i="1" strike="noStrike" spc="-1">
                <a:solidFill>
                  <a:srgbClr val="000000"/>
                </a:solidFill>
                <a:latin typeface="Arial"/>
                <a:ea typeface="Arial Unicode MS"/>
              </a:rPr>
              <a:t>           Tabela 3 - Indicador de Atendimento ao Prazo de Execução - 2022</a:t>
            </a:r>
            <a:endParaRPr lang="pt-BR" sz="900" b="0" strike="noStrike" spc="-1">
              <a:latin typeface="Arial"/>
            </a:endParaRPr>
          </a:p>
        </p:txBody>
      </p:sp>
      <p:sp>
        <p:nvSpPr>
          <p:cNvPr id="4" name="CaixaDeTexto 3">
            <a:extLst>
              <a:ext uri="{FF2B5EF4-FFF2-40B4-BE49-F238E27FC236}">
                <a16:creationId xmlns:a16="http://schemas.microsoft.com/office/drawing/2014/main" id="{068F28F8-E448-4975-A447-4B5F3006BCD8}"/>
              </a:ext>
            </a:extLst>
          </p:cNvPr>
          <p:cNvSpPr txBox="1"/>
          <p:nvPr/>
        </p:nvSpPr>
        <p:spPr>
          <a:xfrm>
            <a:off x="2609850" y="2038350"/>
            <a:ext cx="8362950" cy="646331"/>
          </a:xfrm>
          <a:prstGeom prst="rect">
            <a:avLst/>
          </a:prstGeom>
          <a:noFill/>
        </p:spPr>
        <p:txBody>
          <a:bodyPr wrap="square" rtlCol="0">
            <a:spAutoFit/>
          </a:bodyPr>
          <a:lstStyle/>
          <a:p>
            <a:pPr rtl="0"/>
            <a:endParaRPr lang="pt-BR" dirty="0">
              <a:effectLst/>
              <a:latin typeface="-apple-system"/>
            </a:endParaRPr>
          </a:p>
          <a:p>
            <a:pPr algn="ctr" rtl="0"/>
            <a:r>
              <a:rPr lang="pt-BR" dirty="0">
                <a:effectLst/>
                <a:latin typeface="-apple-system"/>
              </a:rPr>
              <a:t>Tabela 3 - Indicador de Atendimento ao Prazo de Execução - 2024</a:t>
            </a:r>
          </a:p>
        </p:txBody>
      </p:sp>
      <p:pic>
        <p:nvPicPr>
          <p:cNvPr id="3" name="Imagem 2">
            <a:extLst>
              <a:ext uri="{FF2B5EF4-FFF2-40B4-BE49-F238E27FC236}">
                <a16:creationId xmlns:a16="http://schemas.microsoft.com/office/drawing/2014/main" id="{0EB2F0CB-BEF3-222C-463D-941A21467FEB}"/>
              </a:ext>
            </a:extLst>
          </p:cNvPr>
          <p:cNvPicPr>
            <a:picLocks noChangeAspect="1"/>
          </p:cNvPicPr>
          <p:nvPr/>
        </p:nvPicPr>
        <p:blipFill>
          <a:blip r:embed="rId3"/>
          <a:stretch>
            <a:fillRect/>
          </a:stretch>
        </p:blipFill>
        <p:spPr>
          <a:xfrm>
            <a:off x="1867762" y="2805704"/>
            <a:ext cx="8677275" cy="2438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 name="Rectangle 10"/>
          <p:cNvSpPr/>
          <p:nvPr/>
        </p:nvSpPr>
        <p:spPr>
          <a:xfrm>
            <a:off x="0" y="0"/>
            <a:ext cx="2013120" cy="685764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61" name="Título 1"/>
          <p:cNvSpPr/>
          <p:nvPr/>
        </p:nvSpPr>
        <p:spPr>
          <a:xfrm>
            <a:off x="641880" y="2344320"/>
            <a:ext cx="2742840" cy="2742840"/>
          </a:xfrm>
          <a:prstGeom prst="ellipse">
            <a:avLst/>
          </a:prstGeom>
          <a:solidFill>
            <a:srgbClr val="262626"/>
          </a:solidFill>
          <a:ln w="174625">
            <a:solidFill>
              <a:srgbClr val="262626"/>
            </a:solidFill>
            <a:round/>
          </a:ln>
        </p:spPr>
        <p:style>
          <a:lnRef idx="0">
            <a:scrgbClr r="0" g="0" b="0"/>
          </a:lnRef>
          <a:fillRef idx="0">
            <a:scrgbClr r="0" g="0" b="0"/>
          </a:fillRef>
          <a:effectRef idx="0">
            <a:scrgbClr r="0" g="0" b="0"/>
          </a:effectRef>
          <a:fontRef idx="minor"/>
        </p:style>
        <p:txBody>
          <a:bodyPr anchor="ctr">
            <a:normAutofit/>
          </a:bodyPr>
          <a:lstStyle/>
          <a:p>
            <a:pPr algn="ctr">
              <a:lnSpc>
                <a:spcPct val="90000"/>
              </a:lnSpc>
              <a:spcAft>
                <a:spcPts val="601"/>
              </a:spcAft>
              <a:buNone/>
            </a:pPr>
            <a:r>
              <a:rPr lang="en-US" sz="2800" b="1" strike="noStrike" spc="-1">
                <a:solidFill>
                  <a:srgbClr val="FFFFFF"/>
                </a:solidFill>
                <a:latin typeface="Calibri"/>
              </a:rPr>
              <a:t>Recursos Financeiros</a:t>
            </a:r>
            <a:endParaRPr lang="pt-BR" sz="2800" b="0" strike="noStrike" spc="-1">
              <a:latin typeface="Arial"/>
            </a:endParaRPr>
          </a:p>
        </p:txBody>
      </p:sp>
      <p:sp>
        <p:nvSpPr>
          <p:cNvPr id="162" name="Retângulo 1"/>
          <p:cNvSpPr/>
          <p:nvPr/>
        </p:nvSpPr>
        <p:spPr>
          <a:xfrm>
            <a:off x="4038480" y="1282680"/>
            <a:ext cx="6998760" cy="942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buNone/>
            </a:pPr>
            <a:endParaRPr lang="pt-BR" sz="1400" b="0" strike="noStrike" spc="-1">
              <a:latin typeface="Arial"/>
            </a:endParaRPr>
          </a:p>
          <a:p>
            <a:pPr algn="just">
              <a:lnSpc>
                <a:spcPct val="150000"/>
              </a:lnSpc>
              <a:buNone/>
            </a:pPr>
            <a:endParaRPr lang="pt-BR" sz="1400" b="0" strike="noStrike" spc="-1">
              <a:latin typeface="Arial"/>
            </a:endParaRPr>
          </a:p>
          <a:p>
            <a:pPr algn="just">
              <a:lnSpc>
                <a:spcPct val="150000"/>
              </a:lnSpc>
              <a:buNone/>
            </a:pPr>
            <a:endParaRPr lang="pt-BR" sz="1400" b="0" strike="noStrike" spc="-1">
              <a:latin typeface="Arial"/>
            </a:endParaRPr>
          </a:p>
        </p:txBody>
      </p:sp>
      <p:sp>
        <p:nvSpPr>
          <p:cNvPr id="163" name="Retângulo 2"/>
          <p:cNvSpPr/>
          <p:nvPr/>
        </p:nvSpPr>
        <p:spPr>
          <a:xfrm>
            <a:off x="6199580" y="5011270"/>
            <a:ext cx="3353495" cy="25566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50000"/>
              </a:lnSpc>
              <a:buNone/>
            </a:pPr>
            <a:r>
              <a:rPr lang="pt-BR" sz="800" b="0" strike="noStrike" spc="-1" dirty="0">
                <a:solidFill>
                  <a:srgbClr val="000000"/>
                </a:solidFill>
                <a:latin typeface="Calibri"/>
                <a:ea typeface="Arial Unicode MS"/>
              </a:rPr>
              <a:t>Fonte: Secretaria de Estado da Saúde de São Paulo – Sistema Reglab ® 2024</a:t>
            </a:r>
            <a:endParaRPr lang="pt-BR" sz="800" b="0" strike="noStrike" spc="-1" dirty="0">
              <a:latin typeface="Arial"/>
            </a:endParaRPr>
          </a:p>
        </p:txBody>
      </p:sp>
      <p:pic>
        <p:nvPicPr>
          <p:cNvPr id="164" name="Imagem 9"/>
          <p:cNvPicPr/>
          <p:nvPr/>
        </p:nvPicPr>
        <p:blipFill>
          <a:blip r:embed="rId3"/>
          <a:stretch/>
        </p:blipFill>
        <p:spPr>
          <a:xfrm>
            <a:off x="240120" y="6317640"/>
            <a:ext cx="1163160" cy="328680"/>
          </a:xfrm>
          <a:prstGeom prst="rect">
            <a:avLst/>
          </a:prstGeom>
          <a:ln w="0">
            <a:noFill/>
          </a:ln>
        </p:spPr>
      </p:pic>
      <p:sp>
        <p:nvSpPr>
          <p:cNvPr id="165" name="Retângulo 2"/>
          <p:cNvSpPr/>
          <p:nvPr/>
        </p:nvSpPr>
        <p:spPr>
          <a:xfrm>
            <a:off x="3594200" y="555480"/>
            <a:ext cx="8163720" cy="228636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a:lnSpc>
                <a:spcPct val="100000"/>
              </a:lnSpc>
              <a:buNone/>
            </a:pPr>
            <a:endParaRPr lang="pt-BR" sz="1800" b="0" strike="noStrike" spc="-1" dirty="0">
              <a:latin typeface="Arial"/>
            </a:endParaRPr>
          </a:p>
          <a:p>
            <a:pPr algn="just">
              <a:lnSpc>
                <a:spcPct val="100000"/>
              </a:lnSpc>
              <a:buNone/>
            </a:pPr>
            <a:r>
              <a:rPr lang="pt-BR" sz="1800" b="0" strike="noStrike" spc="-1" dirty="0">
                <a:solidFill>
                  <a:srgbClr val="000000"/>
                </a:solidFill>
                <a:latin typeface="Calibri" panose="020F0502020204030204" pitchFamily="34" charset="0"/>
                <a:cs typeface="Calibri" panose="020F0502020204030204" pitchFamily="34" charset="0"/>
              </a:rPr>
              <a:t>A estimativa financeira prevista no Contrato de Gestão </a:t>
            </a:r>
            <a:r>
              <a:rPr lang="pt-BR" altLang="ko-KR" sz="1800" dirty="0">
                <a:solidFill>
                  <a:schemeClr val="tx1">
                    <a:lumMod val="75000"/>
                    <a:lumOff val="25000"/>
                  </a:schemeClr>
                </a:solidFill>
                <a:latin typeface="Calibri" panose="020F0502020204030204" pitchFamily="34" charset="0"/>
                <a:cs typeface="Calibri" panose="020F0502020204030204" pitchFamily="34" charset="0"/>
              </a:rPr>
              <a:t>n°71849/2022</a:t>
            </a:r>
            <a:r>
              <a:rPr lang="pt-BR" sz="1800" b="0" strike="noStrike" spc="-1" dirty="0">
                <a:solidFill>
                  <a:srgbClr val="000000"/>
                </a:solidFill>
                <a:latin typeface="Calibri" panose="020F0502020204030204" pitchFamily="34" charset="0"/>
                <a:cs typeface="Calibri" panose="020F0502020204030204" pitchFamily="34" charset="0"/>
              </a:rPr>
              <a:t>,</a:t>
            </a:r>
            <a:r>
              <a:rPr lang="pt-BR" spc="-1" dirty="0">
                <a:solidFill>
                  <a:srgbClr val="000000"/>
                </a:solidFill>
                <a:latin typeface="Calibri" panose="020F0502020204030204" pitchFamily="34" charset="0"/>
                <a:ea typeface="맑은 고딕"/>
                <a:cs typeface="Calibri" panose="020F0502020204030204" pitchFamily="34" charset="0"/>
              </a:rPr>
              <a:t> </a:t>
            </a:r>
            <a:r>
              <a:rPr lang="pt-BR" sz="1800" b="0" strike="noStrike" spc="-1" dirty="0">
                <a:solidFill>
                  <a:srgbClr val="000000"/>
                </a:solidFill>
                <a:latin typeface="Calibri" panose="020F0502020204030204" pitchFamily="34" charset="0"/>
                <a:ea typeface="맑은 고딕"/>
                <a:cs typeface="Calibri" panose="020F0502020204030204" pitchFamily="34" charset="0"/>
              </a:rPr>
              <a:t>para o Primeiro Trimestre de 2024 foi de </a:t>
            </a:r>
            <a:r>
              <a:rPr lang="pt-BR" sz="1800" b="1" strike="noStrike" spc="-1" dirty="0">
                <a:solidFill>
                  <a:srgbClr val="000000"/>
                </a:solidFill>
                <a:latin typeface="Calibri" panose="020F0502020204030204" pitchFamily="34" charset="0"/>
                <a:ea typeface="맑은 고딕"/>
                <a:cs typeface="Calibri" panose="020F0502020204030204" pitchFamily="34" charset="0"/>
              </a:rPr>
              <a:t>R$12.585.360,00.</a:t>
            </a:r>
            <a:endParaRPr lang="pt-BR" sz="1800" b="0" strike="noStrike" spc="-1" dirty="0">
              <a:latin typeface="Calibri" panose="020F0502020204030204" pitchFamily="34" charset="0"/>
              <a:cs typeface="Calibri" panose="020F0502020204030204" pitchFamily="34" charset="0"/>
            </a:endParaRPr>
          </a:p>
          <a:p>
            <a:pPr algn="just">
              <a:lnSpc>
                <a:spcPct val="100000"/>
              </a:lnSpc>
              <a:buNone/>
            </a:pPr>
            <a:endParaRPr lang="pt-BR" sz="1800" b="0" strike="noStrike" spc="-1" dirty="0">
              <a:latin typeface="Calibri" panose="020F0502020204030204" pitchFamily="34" charset="0"/>
              <a:cs typeface="Calibri" panose="020F0502020204030204" pitchFamily="34" charset="0"/>
            </a:endParaRPr>
          </a:p>
          <a:p>
            <a:pPr algn="just">
              <a:lnSpc>
                <a:spcPct val="100000"/>
              </a:lnSpc>
              <a:buNone/>
            </a:pPr>
            <a:r>
              <a:rPr lang="pt-BR" sz="1800" b="0" strike="noStrike" spc="-1" dirty="0">
                <a:solidFill>
                  <a:srgbClr val="000000"/>
                </a:solidFill>
                <a:latin typeface="Calibri" panose="020F0502020204030204" pitchFamily="34" charset="0"/>
                <a:ea typeface="맑은 고딕"/>
                <a:cs typeface="Calibri" panose="020F0502020204030204" pitchFamily="34" charset="0"/>
              </a:rPr>
              <a:t>A Tabela 4 apresenta a relação de repasses mensais efetuados pela SES/SP para a AFIP-OSS durante os meses de janeiro a </a:t>
            </a:r>
            <a:r>
              <a:rPr lang="pt-BR" spc="-1" dirty="0">
                <a:solidFill>
                  <a:srgbClr val="000000"/>
                </a:solidFill>
                <a:latin typeface="Calibri" panose="020F0502020204030204" pitchFamily="34" charset="0"/>
                <a:ea typeface="맑은 고딕"/>
                <a:cs typeface="Calibri" panose="020F0502020204030204" pitchFamily="34" charset="0"/>
              </a:rPr>
              <a:t>março</a:t>
            </a:r>
            <a:r>
              <a:rPr lang="pt-BR" sz="1800" b="0" strike="noStrike" spc="-1" dirty="0">
                <a:solidFill>
                  <a:srgbClr val="000000"/>
                </a:solidFill>
                <a:latin typeface="Calibri" panose="020F0502020204030204" pitchFamily="34" charset="0"/>
                <a:ea typeface="맑은 고딕"/>
                <a:cs typeface="Calibri" panose="020F0502020204030204" pitchFamily="34" charset="0"/>
              </a:rPr>
              <a:t> de 2024. O valor repassado foi de </a:t>
            </a:r>
            <a:r>
              <a:rPr lang="pt-BR" sz="1800" b="1" strike="noStrike" spc="-1" dirty="0">
                <a:solidFill>
                  <a:srgbClr val="000000"/>
                </a:solidFill>
                <a:latin typeface="Calibri" panose="020F0502020204030204" pitchFamily="34" charset="0"/>
                <a:ea typeface="맑은 고딕"/>
                <a:cs typeface="Calibri" panose="020F0502020204030204" pitchFamily="34" charset="0"/>
              </a:rPr>
              <a:t>R$12.585.360,00</a:t>
            </a:r>
            <a:r>
              <a:rPr lang="pt-BR" sz="1800" b="0" strike="noStrike" spc="-1" dirty="0">
                <a:solidFill>
                  <a:srgbClr val="000000"/>
                </a:solidFill>
                <a:latin typeface="Calibri" panose="020F0502020204030204" pitchFamily="34" charset="0"/>
                <a:ea typeface="맑은 고딕"/>
                <a:cs typeface="Calibri" panose="020F0502020204030204" pitchFamily="34" charset="0"/>
              </a:rPr>
              <a:t>, o repasse para o contrato de gestão para o 1</a:t>
            </a:r>
            <a:r>
              <a:rPr lang="en-US" sz="1800" b="0" strike="noStrike" spc="-1" dirty="0">
                <a:solidFill>
                  <a:srgbClr val="000000"/>
                </a:solidFill>
                <a:latin typeface="Calibri" panose="020F0502020204030204" pitchFamily="34" charset="0"/>
                <a:ea typeface="맑은 고딕"/>
                <a:cs typeface="Calibri" panose="020F0502020204030204" pitchFamily="34" charset="0"/>
              </a:rPr>
              <a:t>°</a:t>
            </a:r>
            <a:r>
              <a:rPr lang="pt-BR" sz="1800" b="0" strike="noStrike" spc="-1" dirty="0">
                <a:solidFill>
                  <a:srgbClr val="000000"/>
                </a:solidFill>
                <a:latin typeface="Calibri" panose="020F0502020204030204" pitchFamily="34" charset="0"/>
                <a:ea typeface="맑은 고딕"/>
                <a:cs typeface="Calibri" panose="020F0502020204030204" pitchFamily="34" charset="0"/>
              </a:rPr>
              <a:t>Trimestre foi exatamente o total estimado.</a:t>
            </a:r>
            <a:endParaRPr lang="pt-BR" sz="1800" b="0" strike="noStrike" spc="-1" dirty="0">
              <a:latin typeface="Calibri" panose="020F0502020204030204" pitchFamily="34" charset="0"/>
              <a:cs typeface="Calibri" panose="020F0502020204030204" pitchFamily="34" charset="0"/>
            </a:endParaRPr>
          </a:p>
        </p:txBody>
      </p:sp>
      <p:pic>
        <p:nvPicPr>
          <p:cNvPr id="166" name="Imagem 6"/>
          <p:cNvPicPr/>
          <p:nvPr/>
        </p:nvPicPr>
        <p:blipFill>
          <a:blip r:embed="rId4"/>
          <a:stretch/>
        </p:blipFill>
        <p:spPr>
          <a:xfrm>
            <a:off x="6199580" y="2841840"/>
            <a:ext cx="2997583" cy="311031"/>
          </a:xfrm>
          <a:prstGeom prst="rect">
            <a:avLst/>
          </a:prstGeom>
          <a:ln w="0">
            <a:noFill/>
          </a:ln>
        </p:spPr>
      </p:pic>
      <p:pic>
        <p:nvPicPr>
          <p:cNvPr id="3" name="Imagem 2">
            <a:extLst>
              <a:ext uri="{FF2B5EF4-FFF2-40B4-BE49-F238E27FC236}">
                <a16:creationId xmlns:a16="http://schemas.microsoft.com/office/drawing/2014/main" id="{F9200B1E-8BB2-30A8-FE80-57819001FBF2}"/>
              </a:ext>
            </a:extLst>
          </p:cNvPr>
          <p:cNvPicPr>
            <a:picLocks noChangeAspect="1"/>
          </p:cNvPicPr>
          <p:nvPr/>
        </p:nvPicPr>
        <p:blipFill>
          <a:blip r:embed="rId5"/>
          <a:stretch>
            <a:fillRect/>
          </a:stretch>
        </p:blipFill>
        <p:spPr>
          <a:xfrm>
            <a:off x="4398875" y="3156111"/>
            <a:ext cx="6954903" cy="185561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tângulo 3"/>
          <p:cNvSpPr/>
          <p:nvPr/>
        </p:nvSpPr>
        <p:spPr>
          <a:xfrm>
            <a:off x="7973" y="8671"/>
            <a:ext cx="4073040" cy="68576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69" name="Retângulo 4"/>
          <p:cNvSpPr/>
          <p:nvPr/>
        </p:nvSpPr>
        <p:spPr>
          <a:xfrm>
            <a:off x="586080" y="1502640"/>
            <a:ext cx="2854440" cy="958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spcAft>
                <a:spcPts val="601"/>
              </a:spcAft>
              <a:buNone/>
            </a:pPr>
            <a:r>
              <a:rPr lang="en-US" sz="2600" b="1" strike="noStrike" spc="-1" dirty="0" err="1">
                <a:solidFill>
                  <a:srgbClr val="FFFFFF"/>
                </a:solidFill>
                <a:latin typeface="Calibri Light"/>
              </a:rPr>
              <a:t>Prestação</a:t>
            </a:r>
            <a:r>
              <a:rPr lang="en-US" sz="2600" b="1" strike="noStrike" spc="-1" dirty="0">
                <a:solidFill>
                  <a:srgbClr val="FFFFFF"/>
                </a:solidFill>
                <a:latin typeface="Calibri Light"/>
              </a:rPr>
              <a:t> de Contas</a:t>
            </a:r>
            <a:endParaRPr lang="pt-BR" sz="2600" b="0" strike="noStrike" spc="-1" dirty="0">
              <a:latin typeface="Arial"/>
            </a:endParaRPr>
          </a:p>
          <a:p>
            <a:pPr algn="ctr">
              <a:lnSpc>
                <a:spcPct val="100000"/>
              </a:lnSpc>
              <a:spcAft>
                <a:spcPts val="601"/>
              </a:spcAft>
              <a:buNone/>
            </a:pPr>
            <a:r>
              <a:rPr lang="en-US" sz="2600" b="1" strike="noStrike" spc="-1" dirty="0" err="1">
                <a:solidFill>
                  <a:srgbClr val="FFFFFF"/>
                </a:solidFill>
                <a:latin typeface="Calibri Light"/>
              </a:rPr>
              <a:t>Fluxo</a:t>
            </a:r>
            <a:r>
              <a:rPr lang="en-US" sz="2600" b="1" strike="noStrike" spc="-1" dirty="0">
                <a:solidFill>
                  <a:srgbClr val="FFFFFF"/>
                </a:solidFill>
                <a:latin typeface="Calibri Light"/>
              </a:rPr>
              <a:t> de Caixa</a:t>
            </a:r>
            <a:endParaRPr lang="pt-BR" sz="2600" b="0" strike="noStrike" spc="-1" dirty="0">
              <a:latin typeface="Arial"/>
            </a:endParaRPr>
          </a:p>
        </p:txBody>
      </p:sp>
      <p:sp>
        <p:nvSpPr>
          <p:cNvPr id="170" name="Retângulo 5"/>
          <p:cNvSpPr/>
          <p:nvPr/>
        </p:nvSpPr>
        <p:spPr>
          <a:xfrm>
            <a:off x="515880" y="2937240"/>
            <a:ext cx="2984400" cy="144828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171" name="Retângulo 7"/>
          <p:cNvSpPr/>
          <p:nvPr/>
        </p:nvSpPr>
        <p:spPr>
          <a:xfrm>
            <a:off x="526320" y="1167120"/>
            <a:ext cx="2973600" cy="1557000"/>
          </a:xfrm>
          <a:prstGeom prst="rect">
            <a:avLst/>
          </a:prstGeom>
          <a:noFill/>
          <a:ln w="19050">
            <a:solidFill>
              <a:srgbClr val="FFFFFF"/>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72" name="Retângulo 8"/>
          <p:cNvSpPr/>
          <p:nvPr/>
        </p:nvSpPr>
        <p:spPr>
          <a:xfrm>
            <a:off x="300281" y="2937240"/>
            <a:ext cx="3480840" cy="164700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a:lnSpc>
                <a:spcPct val="100000"/>
              </a:lnSpc>
              <a:buNone/>
            </a:pPr>
            <a:r>
              <a:rPr lang="pt-BR" sz="1700" b="0" strike="noStrike" spc="-1" dirty="0">
                <a:solidFill>
                  <a:srgbClr val="FFFFFF"/>
                </a:solidFill>
                <a:latin typeface="Calibri"/>
              </a:rPr>
              <a:t>A prestação de contas Financeira foi realizada através do Sistema de Gestão da Secretaria Estadual de Saúde. A Demonstração de Fluxo de Caixa de janeiro a março de 2024 está representada no quadro 2.</a:t>
            </a:r>
            <a:endParaRPr lang="pt-BR" sz="1700" b="0" strike="noStrike" spc="-1" dirty="0">
              <a:latin typeface="Arial"/>
            </a:endParaRPr>
          </a:p>
        </p:txBody>
      </p:sp>
      <p:sp>
        <p:nvSpPr>
          <p:cNvPr id="173" name="Retângulo 11"/>
          <p:cNvSpPr/>
          <p:nvPr/>
        </p:nvSpPr>
        <p:spPr>
          <a:xfrm>
            <a:off x="4730400" y="255240"/>
            <a:ext cx="7167240" cy="299313"/>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ctr">
              <a:lnSpc>
                <a:spcPct val="150000"/>
              </a:lnSpc>
              <a:buNone/>
            </a:pPr>
            <a:r>
              <a:rPr lang="pt-BR" sz="1000" b="0" strike="noStrike" spc="-1" dirty="0">
                <a:solidFill>
                  <a:srgbClr val="000000"/>
                </a:solidFill>
                <a:latin typeface="Calibri"/>
                <a:ea typeface="Arial Unicode MS"/>
              </a:rPr>
              <a:t> </a:t>
            </a:r>
            <a:r>
              <a:rPr lang="pt-BR" sz="900" b="0" strike="noStrike" spc="-1" dirty="0">
                <a:solidFill>
                  <a:srgbClr val="000000"/>
                </a:solidFill>
                <a:latin typeface="Calibri"/>
                <a:ea typeface="Arial Unicode MS"/>
              </a:rPr>
              <a:t>Quadro 2 – Demonstrativo de Fluxo de Caixa CEAC Sul – 1º Trimestre 2024</a:t>
            </a:r>
            <a:endParaRPr lang="pt-BR" sz="900" b="0" strike="noStrike" spc="-1" dirty="0">
              <a:latin typeface="Arial"/>
            </a:endParaRPr>
          </a:p>
        </p:txBody>
      </p:sp>
      <p:pic>
        <p:nvPicPr>
          <p:cNvPr id="174" name="Imagem 12"/>
          <p:cNvPicPr/>
          <p:nvPr/>
        </p:nvPicPr>
        <p:blipFill>
          <a:blip r:embed="rId3"/>
          <a:stretch/>
        </p:blipFill>
        <p:spPr>
          <a:xfrm>
            <a:off x="240120" y="6317640"/>
            <a:ext cx="1163160" cy="328680"/>
          </a:xfrm>
          <a:prstGeom prst="rect">
            <a:avLst/>
          </a:prstGeom>
          <a:ln w="0">
            <a:noFill/>
          </a:ln>
        </p:spPr>
      </p:pic>
      <p:sp>
        <p:nvSpPr>
          <p:cNvPr id="175" name="Retângulo 16"/>
          <p:cNvSpPr/>
          <p:nvPr/>
        </p:nvSpPr>
        <p:spPr>
          <a:xfrm rot="10800000" flipV="1">
            <a:off x="6344280" y="6193406"/>
            <a:ext cx="4242240" cy="25566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50000"/>
              </a:lnSpc>
              <a:spcAft>
                <a:spcPts val="601"/>
              </a:spcAft>
              <a:buNone/>
            </a:pPr>
            <a:r>
              <a:rPr lang="pt-BR" sz="800" b="0" strike="noStrike" spc="-1" dirty="0">
                <a:solidFill>
                  <a:srgbClr val="000000"/>
                </a:solidFill>
                <a:latin typeface="Calibri"/>
                <a:ea typeface="Arial Unicode MS"/>
              </a:rPr>
              <a:t> </a:t>
            </a:r>
            <a:r>
              <a:rPr lang="pt-BR" sz="800" b="0" u="sng" strike="noStrike" spc="-1" dirty="0">
                <a:solidFill>
                  <a:srgbClr val="0563C1"/>
                </a:solidFill>
                <a:uFillTx/>
                <a:latin typeface="Calibri"/>
                <a:ea typeface="Arial Unicode MS"/>
                <a:hlinkClick r:id="rId4"/>
              </a:rPr>
              <a:t>www.gestao.saude.sp.gov.br</a:t>
            </a:r>
            <a:r>
              <a:rPr lang="pt-BR" sz="800" b="0" strike="noStrike" spc="-1" dirty="0">
                <a:solidFill>
                  <a:srgbClr val="000000"/>
                </a:solidFill>
                <a:latin typeface="Calibri"/>
                <a:ea typeface="Arial Unicode MS"/>
              </a:rPr>
              <a:t>. Acesso em 02/05/2024 09:h28min</a:t>
            </a:r>
            <a:endParaRPr lang="pt-BR" sz="800" b="0" strike="noStrike" spc="-1" dirty="0">
              <a:latin typeface="Arial"/>
            </a:endParaRPr>
          </a:p>
        </p:txBody>
      </p:sp>
      <p:pic>
        <p:nvPicPr>
          <p:cNvPr id="3" name="Imagem 2">
            <a:extLst>
              <a:ext uri="{FF2B5EF4-FFF2-40B4-BE49-F238E27FC236}">
                <a16:creationId xmlns:a16="http://schemas.microsoft.com/office/drawing/2014/main" id="{744B3C85-58C5-E93F-045A-E8E381F92138}"/>
              </a:ext>
            </a:extLst>
          </p:cNvPr>
          <p:cNvPicPr>
            <a:picLocks noChangeAspect="1"/>
          </p:cNvPicPr>
          <p:nvPr/>
        </p:nvPicPr>
        <p:blipFill>
          <a:blip r:embed="rId5"/>
          <a:stretch>
            <a:fillRect/>
          </a:stretch>
        </p:blipFill>
        <p:spPr>
          <a:xfrm>
            <a:off x="6344280" y="607919"/>
            <a:ext cx="4115358" cy="553212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tângulo 3"/>
          <p:cNvSpPr/>
          <p:nvPr/>
        </p:nvSpPr>
        <p:spPr>
          <a:xfrm>
            <a:off x="0" y="0"/>
            <a:ext cx="4073040" cy="68576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78" name="Retângulo 4"/>
          <p:cNvSpPr/>
          <p:nvPr/>
        </p:nvSpPr>
        <p:spPr>
          <a:xfrm>
            <a:off x="526320" y="1167120"/>
            <a:ext cx="2973600" cy="1557000"/>
          </a:xfrm>
          <a:prstGeom prst="rect">
            <a:avLst/>
          </a:prstGeom>
          <a:noFill/>
          <a:ln w="19050">
            <a:solidFill>
              <a:srgbClr val="FFFFFF"/>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79" name="Retângulo 5"/>
          <p:cNvSpPr/>
          <p:nvPr/>
        </p:nvSpPr>
        <p:spPr>
          <a:xfrm>
            <a:off x="586080" y="1502640"/>
            <a:ext cx="2854440" cy="958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spcAft>
                <a:spcPts val="601"/>
              </a:spcAft>
              <a:buNone/>
            </a:pPr>
            <a:r>
              <a:rPr lang="en-US" sz="2600" b="1" strike="noStrike" spc="-1">
                <a:solidFill>
                  <a:srgbClr val="FFFFFF"/>
                </a:solidFill>
                <a:latin typeface="Calibri Light"/>
              </a:rPr>
              <a:t>Prestação de Contas</a:t>
            </a:r>
            <a:endParaRPr lang="pt-BR" sz="2600" b="0" strike="noStrike" spc="-1">
              <a:latin typeface="Arial"/>
            </a:endParaRPr>
          </a:p>
          <a:p>
            <a:pPr algn="ctr">
              <a:lnSpc>
                <a:spcPct val="100000"/>
              </a:lnSpc>
              <a:spcAft>
                <a:spcPts val="601"/>
              </a:spcAft>
              <a:buNone/>
            </a:pPr>
            <a:r>
              <a:rPr lang="en-US" sz="2600" b="1" strike="noStrike" spc="-1">
                <a:solidFill>
                  <a:srgbClr val="FFFFFF"/>
                </a:solidFill>
                <a:latin typeface="Calibri Light"/>
              </a:rPr>
              <a:t>Contábil</a:t>
            </a:r>
            <a:endParaRPr lang="pt-BR" sz="2600" b="0" strike="noStrike" spc="-1">
              <a:latin typeface="Arial"/>
            </a:endParaRPr>
          </a:p>
        </p:txBody>
      </p:sp>
      <p:sp>
        <p:nvSpPr>
          <p:cNvPr id="181" name="Retângulo 8"/>
          <p:cNvSpPr/>
          <p:nvPr/>
        </p:nvSpPr>
        <p:spPr>
          <a:xfrm>
            <a:off x="6095880" y="6123240"/>
            <a:ext cx="4073040" cy="77593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50000"/>
              </a:lnSpc>
              <a:spcAft>
                <a:spcPts val="601"/>
              </a:spcAft>
              <a:buNone/>
            </a:pPr>
            <a:endParaRPr lang="pt-BR" sz="800" b="0" strike="noStrike" spc="-1" dirty="0">
              <a:latin typeface="Arial"/>
            </a:endParaRPr>
          </a:p>
          <a:p>
            <a:pPr algn="ctr">
              <a:lnSpc>
                <a:spcPct val="150000"/>
              </a:lnSpc>
              <a:spcAft>
                <a:spcPts val="601"/>
              </a:spcAft>
              <a:buNone/>
            </a:pPr>
            <a:r>
              <a:rPr lang="pt-BR" sz="800" b="0" strike="noStrike" spc="-1" dirty="0">
                <a:solidFill>
                  <a:srgbClr val="000000"/>
                </a:solidFill>
                <a:latin typeface="Calibri"/>
                <a:ea typeface="Arial Unicode MS"/>
              </a:rPr>
              <a:t> </a:t>
            </a:r>
            <a:r>
              <a:rPr lang="pt-BR" sz="800" b="0" u="sng" strike="noStrike" spc="-1" dirty="0">
                <a:solidFill>
                  <a:srgbClr val="0563C1"/>
                </a:solidFill>
                <a:uFillTx/>
                <a:latin typeface="Calibri"/>
                <a:ea typeface="Arial Unicode MS"/>
                <a:hlinkClick r:id="rId3"/>
              </a:rPr>
              <a:t>www.gestao.saude.sp.gov.br</a:t>
            </a:r>
            <a:r>
              <a:rPr lang="pt-BR" sz="800" b="0" strike="noStrike" spc="-1" dirty="0">
                <a:solidFill>
                  <a:srgbClr val="000000"/>
                </a:solidFill>
                <a:latin typeface="Calibri"/>
                <a:ea typeface="Arial Unicode MS"/>
              </a:rPr>
              <a:t>. Acesso em </a:t>
            </a:r>
            <a:r>
              <a:rPr lang="pt-BR" sz="800" spc="-1" dirty="0">
                <a:solidFill>
                  <a:srgbClr val="000000"/>
                </a:solidFill>
                <a:latin typeface="Calibri"/>
                <a:ea typeface="Arial Unicode MS"/>
              </a:rPr>
              <a:t>02</a:t>
            </a:r>
            <a:r>
              <a:rPr lang="pt-BR" sz="800" b="0" strike="noStrike" spc="-1" dirty="0">
                <a:solidFill>
                  <a:srgbClr val="000000"/>
                </a:solidFill>
                <a:latin typeface="Calibri"/>
                <a:ea typeface="Arial Unicode MS"/>
              </a:rPr>
              <a:t>/05/2024 – </a:t>
            </a:r>
            <a:r>
              <a:rPr lang="pt-BR" sz="800" spc="-1" dirty="0">
                <a:solidFill>
                  <a:srgbClr val="000000"/>
                </a:solidFill>
                <a:latin typeface="Calibri"/>
                <a:ea typeface="Arial Unicode MS"/>
              </a:rPr>
              <a:t>09</a:t>
            </a:r>
            <a:r>
              <a:rPr lang="pt-BR" sz="800" b="0" strike="noStrike" spc="-1" dirty="0">
                <a:solidFill>
                  <a:srgbClr val="000000"/>
                </a:solidFill>
                <a:latin typeface="Calibri"/>
                <a:ea typeface="Arial Unicode MS"/>
              </a:rPr>
              <a:t>h30min</a:t>
            </a:r>
            <a:endParaRPr lang="pt-BR" sz="800" b="0" strike="noStrike" spc="-1" dirty="0">
              <a:latin typeface="Arial"/>
            </a:endParaRPr>
          </a:p>
          <a:p>
            <a:pPr>
              <a:lnSpc>
                <a:spcPct val="150000"/>
              </a:lnSpc>
              <a:spcAft>
                <a:spcPts val="601"/>
              </a:spcAft>
              <a:buNone/>
            </a:pPr>
            <a:endParaRPr lang="pt-BR" sz="800" b="0" strike="noStrike" spc="-1" dirty="0">
              <a:latin typeface="Arial"/>
            </a:endParaRPr>
          </a:p>
        </p:txBody>
      </p:sp>
      <p:pic>
        <p:nvPicPr>
          <p:cNvPr id="182" name="Imagem 11"/>
          <p:cNvPicPr/>
          <p:nvPr/>
        </p:nvPicPr>
        <p:blipFill>
          <a:blip r:embed="rId4"/>
          <a:stretch/>
        </p:blipFill>
        <p:spPr>
          <a:xfrm>
            <a:off x="240120" y="6317640"/>
            <a:ext cx="1163160" cy="328680"/>
          </a:xfrm>
          <a:prstGeom prst="rect">
            <a:avLst/>
          </a:prstGeom>
          <a:ln w="0">
            <a:noFill/>
          </a:ln>
        </p:spPr>
      </p:pic>
      <p:sp>
        <p:nvSpPr>
          <p:cNvPr id="183" name="Retângulo 9"/>
          <p:cNvSpPr/>
          <p:nvPr/>
        </p:nvSpPr>
        <p:spPr>
          <a:xfrm>
            <a:off x="6095880" y="329760"/>
            <a:ext cx="4855320" cy="299313"/>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a:lnSpc>
                <a:spcPct val="150000"/>
              </a:lnSpc>
              <a:buNone/>
            </a:pPr>
            <a:r>
              <a:rPr lang="pt-BR" sz="1000" b="0" strike="noStrike" spc="-1" dirty="0">
                <a:solidFill>
                  <a:srgbClr val="000000"/>
                </a:solidFill>
                <a:latin typeface="Calibri"/>
                <a:ea typeface="Arial Unicode MS"/>
              </a:rPr>
              <a:t>      </a:t>
            </a:r>
            <a:r>
              <a:rPr lang="pt-BR" sz="900" b="0" strike="noStrike" spc="-1" dirty="0">
                <a:solidFill>
                  <a:srgbClr val="000000"/>
                </a:solidFill>
                <a:latin typeface="Calibri"/>
                <a:ea typeface="Arial Unicode MS"/>
              </a:rPr>
              <a:t>Quadro 3 – Demonstrativo Contábil  CEAC Sul –  1º Trimestre 2024</a:t>
            </a:r>
            <a:endParaRPr lang="pt-BR" sz="900" b="0" strike="noStrike" spc="-1" dirty="0">
              <a:latin typeface="Arial"/>
            </a:endParaRPr>
          </a:p>
        </p:txBody>
      </p:sp>
      <p:sp>
        <p:nvSpPr>
          <p:cNvPr id="2" name="Retângulo 8">
            <a:extLst>
              <a:ext uri="{FF2B5EF4-FFF2-40B4-BE49-F238E27FC236}">
                <a16:creationId xmlns:a16="http://schemas.microsoft.com/office/drawing/2014/main" id="{51FAF02B-1E5C-2713-0026-FCE474CC9937}"/>
              </a:ext>
            </a:extLst>
          </p:cNvPr>
          <p:cNvSpPr/>
          <p:nvPr/>
        </p:nvSpPr>
        <p:spPr>
          <a:xfrm>
            <a:off x="276216" y="2957747"/>
            <a:ext cx="3480840" cy="164700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a:lnSpc>
                <a:spcPct val="100000"/>
              </a:lnSpc>
              <a:buNone/>
            </a:pPr>
            <a:r>
              <a:rPr lang="pt-BR" sz="1700" b="0" strike="noStrike" spc="-1" dirty="0">
                <a:solidFill>
                  <a:srgbClr val="FFFFFF"/>
                </a:solidFill>
                <a:latin typeface="Calibri"/>
              </a:rPr>
              <a:t>A prestação de Contas foi realizada por meio do Sistema de Gestão da Secretaria Estadual de Saúde e Demonstrativo Contábil Operacional de janeiro a </a:t>
            </a:r>
            <a:r>
              <a:rPr lang="pt-BR" sz="1700" spc="-1" dirty="0">
                <a:solidFill>
                  <a:srgbClr val="FFFFFF"/>
                </a:solidFill>
                <a:latin typeface="Calibri"/>
              </a:rPr>
              <a:t>março</a:t>
            </a:r>
            <a:r>
              <a:rPr lang="pt-BR" sz="1700" b="0" strike="noStrike" spc="-1" dirty="0">
                <a:solidFill>
                  <a:srgbClr val="FFFFFF"/>
                </a:solidFill>
                <a:latin typeface="Calibri"/>
              </a:rPr>
              <a:t> de 2024 está representado no quadro 3. </a:t>
            </a:r>
          </a:p>
        </p:txBody>
      </p:sp>
      <p:pic>
        <p:nvPicPr>
          <p:cNvPr id="4" name="Imagem 3">
            <a:extLst>
              <a:ext uri="{FF2B5EF4-FFF2-40B4-BE49-F238E27FC236}">
                <a16:creationId xmlns:a16="http://schemas.microsoft.com/office/drawing/2014/main" id="{8267FC91-B5FF-7D38-EEB9-EA18BB66D35D}"/>
              </a:ext>
            </a:extLst>
          </p:cNvPr>
          <p:cNvPicPr>
            <a:picLocks noChangeAspect="1"/>
          </p:cNvPicPr>
          <p:nvPr/>
        </p:nvPicPr>
        <p:blipFill>
          <a:blip r:embed="rId5"/>
          <a:stretch>
            <a:fillRect/>
          </a:stretch>
        </p:blipFill>
        <p:spPr>
          <a:xfrm>
            <a:off x="5638800" y="629073"/>
            <a:ext cx="4343400" cy="575622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Imagem 12"/>
          <p:cNvPicPr/>
          <p:nvPr/>
        </p:nvPicPr>
        <p:blipFill>
          <a:blip r:embed="rId3"/>
          <a:srcRect t="7207" r="4774" b="15251"/>
          <a:stretch/>
        </p:blipFill>
        <p:spPr>
          <a:xfrm>
            <a:off x="832680" y="1505520"/>
            <a:ext cx="7187760" cy="3795840"/>
          </a:xfrm>
          <a:prstGeom prst="rect">
            <a:avLst/>
          </a:prstGeom>
          <a:ln w="0">
            <a:noFill/>
          </a:ln>
        </p:spPr>
      </p:pic>
      <p:sp>
        <p:nvSpPr>
          <p:cNvPr id="186" name="Retângulo 4"/>
          <p:cNvSpPr/>
          <p:nvPr/>
        </p:nvSpPr>
        <p:spPr>
          <a:xfrm flipV="1">
            <a:off x="7608960" y="2141640"/>
            <a:ext cx="4582800" cy="253044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87" name="Título 1"/>
          <p:cNvSpPr/>
          <p:nvPr/>
        </p:nvSpPr>
        <p:spPr>
          <a:xfrm>
            <a:off x="7919280" y="2564640"/>
            <a:ext cx="4078440" cy="193680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90000"/>
              </a:lnSpc>
              <a:buNone/>
            </a:pPr>
            <a:r>
              <a:rPr lang="pt-BR" sz="6000" b="1" strike="noStrike" spc="-1">
                <a:solidFill>
                  <a:srgbClr val="FFFFFF"/>
                </a:solidFill>
                <a:latin typeface="Calibri Light"/>
              </a:rPr>
              <a:t>Obrigado!</a:t>
            </a:r>
            <a:endParaRPr lang="pt-BR" sz="6000" b="0" strike="noStrike" spc="-1">
              <a:latin typeface="Arial"/>
            </a:endParaRPr>
          </a:p>
          <a:p>
            <a:pPr algn="ctr">
              <a:lnSpc>
                <a:spcPct val="90000"/>
              </a:lnSpc>
              <a:buNone/>
            </a:pPr>
            <a:endParaRPr lang="pt-BR" sz="3000" b="0" strike="noStrike" spc="-1">
              <a:latin typeface="Arial"/>
            </a:endParaRPr>
          </a:p>
        </p:txBody>
      </p:sp>
      <p:sp>
        <p:nvSpPr>
          <p:cNvPr id="188" name="Retângulo 6"/>
          <p:cNvSpPr/>
          <p:nvPr/>
        </p:nvSpPr>
        <p:spPr>
          <a:xfrm>
            <a:off x="279360" y="1732680"/>
            <a:ext cx="7086240" cy="339048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89" name="Retângulo 7"/>
          <p:cNvSpPr/>
          <p:nvPr/>
        </p:nvSpPr>
        <p:spPr>
          <a:xfrm flipV="1">
            <a:off x="0" y="2564640"/>
            <a:ext cx="1246680" cy="172692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pic>
        <p:nvPicPr>
          <p:cNvPr id="190" name="Imagem 2"/>
          <p:cNvPicPr/>
          <p:nvPr/>
        </p:nvPicPr>
        <p:blipFill>
          <a:blip r:embed="rId4"/>
          <a:stretch/>
        </p:blipFill>
        <p:spPr>
          <a:xfrm>
            <a:off x="10824840" y="6441840"/>
            <a:ext cx="1109160" cy="291600"/>
          </a:xfrm>
          <a:prstGeom prst="rect">
            <a:avLst/>
          </a:prstGeom>
          <a:ln w="0">
            <a:noFill/>
          </a:ln>
        </p:spPr>
      </p:pic>
    </p:spTree>
  </p:cSld>
  <p:clrMapOvr>
    <a:masterClrMapping/>
  </p:clrMapOvr>
  <p:transition spd="slow">
    <p:cover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Conector reto 3"/>
          <p:cNvSpPr/>
          <p:nvPr/>
        </p:nvSpPr>
        <p:spPr>
          <a:xfrm>
            <a:off x="1312200" y="1800720"/>
            <a:ext cx="360" cy="3918240"/>
          </a:xfrm>
          <a:prstGeom prst="line">
            <a:avLst/>
          </a:prstGeom>
          <a:ln w="38100">
            <a:solidFill>
              <a:srgbClr val="990000"/>
            </a:solidFill>
          </a:ln>
        </p:spPr>
        <p:style>
          <a:lnRef idx="1">
            <a:schemeClr val="accent1"/>
          </a:lnRef>
          <a:fillRef idx="0">
            <a:schemeClr val="accent1"/>
          </a:fillRef>
          <a:effectRef idx="0">
            <a:schemeClr val="accent1"/>
          </a:effectRef>
          <a:fontRef idx="minor"/>
        </p:style>
        <p:txBody>
          <a:bodyPr/>
          <a:lstStyle/>
          <a:p>
            <a:endParaRPr lang="pt-BR"/>
          </a:p>
        </p:txBody>
      </p:sp>
      <p:sp>
        <p:nvSpPr>
          <p:cNvPr id="57" name="Elipse 4"/>
          <p:cNvSpPr/>
          <p:nvPr/>
        </p:nvSpPr>
        <p:spPr>
          <a:xfrm>
            <a:off x="1115280" y="1405800"/>
            <a:ext cx="375840" cy="375840"/>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58" name="Elipse 5"/>
          <p:cNvSpPr/>
          <p:nvPr/>
        </p:nvSpPr>
        <p:spPr>
          <a:xfrm>
            <a:off x="1121760" y="2153520"/>
            <a:ext cx="375840" cy="375840"/>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59" name="Elipse 6"/>
          <p:cNvSpPr/>
          <p:nvPr/>
        </p:nvSpPr>
        <p:spPr>
          <a:xfrm>
            <a:off x="1128240" y="2931480"/>
            <a:ext cx="375840" cy="375840"/>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60" name="Elipse 7"/>
          <p:cNvSpPr/>
          <p:nvPr/>
        </p:nvSpPr>
        <p:spPr>
          <a:xfrm>
            <a:off x="1125360" y="3554342"/>
            <a:ext cx="375840" cy="375840"/>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61" name="Espaço Reservado para Conteúdo 2"/>
          <p:cNvSpPr/>
          <p:nvPr/>
        </p:nvSpPr>
        <p:spPr>
          <a:xfrm>
            <a:off x="1144080" y="1139040"/>
            <a:ext cx="336240" cy="66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200000"/>
              </a:lnSpc>
              <a:spcBef>
                <a:spcPts val="1001"/>
              </a:spcBef>
              <a:buNone/>
            </a:pPr>
            <a:r>
              <a:rPr lang="pt-BR" sz="2100" b="1" strike="noStrike" spc="-1">
                <a:solidFill>
                  <a:srgbClr val="990000"/>
                </a:solidFill>
                <a:latin typeface="Calibri"/>
                <a:ea typeface="ＭＳ Ｐゴシック"/>
              </a:rPr>
              <a:t>1</a:t>
            </a:r>
            <a:endParaRPr lang="pt-BR" sz="2100" b="0" strike="noStrike" spc="-1">
              <a:latin typeface="Arial"/>
            </a:endParaRPr>
          </a:p>
        </p:txBody>
      </p:sp>
      <p:sp>
        <p:nvSpPr>
          <p:cNvPr id="62" name="Espaço Reservado para Conteúdo 2"/>
          <p:cNvSpPr/>
          <p:nvPr/>
        </p:nvSpPr>
        <p:spPr>
          <a:xfrm>
            <a:off x="1147320" y="1899360"/>
            <a:ext cx="337680" cy="659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200000"/>
              </a:lnSpc>
              <a:spcBef>
                <a:spcPts val="1001"/>
              </a:spcBef>
              <a:buNone/>
            </a:pPr>
            <a:r>
              <a:rPr lang="pt-BR" sz="2100" b="1" strike="noStrike" spc="-1">
                <a:solidFill>
                  <a:srgbClr val="990000"/>
                </a:solidFill>
                <a:latin typeface="Calibri"/>
                <a:ea typeface="ＭＳ Ｐゴシック"/>
              </a:rPr>
              <a:t>2</a:t>
            </a:r>
            <a:endParaRPr lang="pt-BR" sz="2100" b="0" strike="noStrike" spc="-1">
              <a:latin typeface="Arial"/>
            </a:endParaRPr>
          </a:p>
        </p:txBody>
      </p:sp>
      <p:sp>
        <p:nvSpPr>
          <p:cNvPr id="63" name="Espaço Reservado para Conteúdo 2"/>
          <p:cNvSpPr/>
          <p:nvPr/>
        </p:nvSpPr>
        <p:spPr>
          <a:xfrm>
            <a:off x="1159920" y="2677320"/>
            <a:ext cx="336240" cy="659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200000"/>
              </a:lnSpc>
              <a:spcBef>
                <a:spcPts val="1001"/>
              </a:spcBef>
              <a:buNone/>
            </a:pPr>
            <a:r>
              <a:rPr lang="pt-BR" sz="2100" b="1" strike="noStrike" spc="-1">
                <a:solidFill>
                  <a:srgbClr val="990000"/>
                </a:solidFill>
                <a:latin typeface="Calibri"/>
                <a:ea typeface="ＭＳ Ｐゴシック"/>
              </a:rPr>
              <a:t>3</a:t>
            </a:r>
            <a:endParaRPr lang="pt-BR" sz="2100" b="0" strike="noStrike" spc="-1">
              <a:latin typeface="Arial"/>
            </a:endParaRPr>
          </a:p>
        </p:txBody>
      </p:sp>
      <p:sp>
        <p:nvSpPr>
          <p:cNvPr id="64" name="Espaço Reservado para Conteúdo 2"/>
          <p:cNvSpPr/>
          <p:nvPr/>
        </p:nvSpPr>
        <p:spPr>
          <a:xfrm>
            <a:off x="1155271" y="3299729"/>
            <a:ext cx="336240" cy="66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200000"/>
              </a:lnSpc>
              <a:spcBef>
                <a:spcPts val="1001"/>
              </a:spcBef>
              <a:buNone/>
            </a:pPr>
            <a:r>
              <a:rPr lang="pt-BR" sz="2100" b="1" strike="noStrike" spc="-1" dirty="0">
                <a:solidFill>
                  <a:srgbClr val="990000"/>
                </a:solidFill>
                <a:latin typeface="Calibri"/>
                <a:ea typeface="ＭＳ Ｐゴシック"/>
              </a:rPr>
              <a:t>4</a:t>
            </a:r>
            <a:endParaRPr lang="pt-BR" sz="2100" b="0" strike="noStrike" spc="-1" dirty="0">
              <a:latin typeface="Arial"/>
            </a:endParaRPr>
          </a:p>
        </p:txBody>
      </p:sp>
      <p:sp>
        <p:nvSpPr>
          <p:cNvPr id="65" name="Título 1"/>
          <p:cNvSpPr/>
          <p:nvPr/>
        </p:nvSpPr>
        <p:spPr>
          <a:xfrm>
            <a:off x="1011240" y="365760"/>
            <a:ext cx="4992480" cy="77292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nSpc>
                <a:spcPct val="90000"/>
              </a:lnSpc>
              <a:buNone/>
            </a:pPr>
            <a:r>
              <a:rPr lang="pt-BR" sz="3600" b="1" strike="noStrike" spc="-1">
                <a:solidFill>
                  <a:srgbClr val="C00000"/>
                </a:solidFill>
                <a:latin typeface="Calibri"/>
              </a:rPr>
              <a:t>Sumário</a:t>
            </a:r>
            <a:endParaRPr lang="pt-BR" sz="3600" b="0" strike="noStrike" spc="-1">
              <a:latin typeface="Arial"/>
            </a:endParaRPr>
          </a:p>
        </p:txBody>
      </p:sp>
      <p:sp>
        <p:nvSpPr>
          <p:cNvPr id="66" name="Elipse 21"/>
          <p:cNvSpPr/>
          <p:nvPr/>
        </p:nvSpPr>
        <p:spPr>
          <a:xfrm>
            <a:off x="1111680" y="4726800"/>
            <a:ext cx="375840" cy="375840"/>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67" name="Espaço Reservado para Conteúdo 2"/>
          <p:cNvSpPr/>
          <p:nvPr/>
        </p:nvSpPr>
        <p:spPr>
          <a:xfrm>
            <a:off x="1143000" y="4477320"/>
            <a:ext cx="336240" cy="66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200000"/>
              </a:lnSpc>
              <a:spcBef>
                <a:spcPts val="1001"/>
              </a:spcBef>
              <a:buNone/>
            </a:pPr>
            <a:r>
              <a:rPr lang="pt-BR" sz="2100" b="1" strike="noStrike" spc="-1">
                <a:solidFill>
                  <a:srgbClr val="990000"/>
                </a:solidFill>
                <a:latin typeface="Calibri"/>
                <a:ea typeface="ＭＳ Ｐゴシック"/>
              </a:rPr>
              <a:t>5</a:t>
            </a:r>
            <a:endParaRPr lang="pt-BR" sz="2100" b="0" strike="noStrike" spc="-1">
              <a:latin typeface="Arial"/>
            </a:endParaRPr>
          </a:p>
        </p:txBody>
      </p:sp>
      <p:sp>
        <p:nvSpPr>
          <p:cNvPr id="68" name="Elipse 28"/>
          <p:cNvSpPr/>
          <p:nvPr/>
        </p:nvSpPr>
        <p:spPr>
          <a:xfrm>
            <a:off x="1265791" y="4440240"/>
            <a:ext cx="120960" cy="120960"/>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69" name="Elipse 31"/>
          <p:cNvSpPr/>
          <p:nvPr/>
        </p:nvSpPr>
        <p:spPr>
          <a:xfrm>
            <a:off x="1255680" y="5286600"/>
            <a:ext cx="120960" cy="120960"/>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70" name="Elipse 32"/>
          <p:cNvSpPr/>
          <p:nvPr/>
        </p:nvSpPr>
        <p:spPr>
          <a:xfrm>
            <a:off x="1255680" y="5671080"/>
            <a:ext cx="120960" cy="120960"/>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71" name="Retângulo 34"/>
          <p:cNvSpPr/>
          <p:nvPr/>
        </p:nvSpPr>
        <p:spPr>
          <a:xfrm>
            <a:off x="148320" y="150120"/>
            <a:ext cx="11895480" cy="65574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pic>
        <p:nvPicPr>
          <p:cNvPr id="72" name="Imagem 36"/>
          <p:cNvPicPr/>
          <p:nvPr/>
        </p:nvPicPr>
        <p:blipFill>
          <a:blip r:embed="rId3"/>
          <a:srcRect r="15474"/>
          <a:stretch/>
        </p:blipFill>
        <p:spPr>
          <a:xfrm flipH="1">
            <a:off x="3643560" y="-46080"/>
            <a:ext cx="8817840" cy="6959880"/>
          </a:xfrm>
          <a:prstGeom prst="rect">
            <a:avLst/>
          </a:prstGeom>
          <a:ln w="0">
            <a:noFill/>
          </a:ln>
          <a:effectLst>
            <a:softEdge rad="635040"/>
          </a:effectLst>
        </p:spPr>
      </p:pic>
      <p:sp>
        <p:nvSpPr>
          <p:cNvPr id="73" name="Retângulo 13"/>
          <p:cNvSpPr/>
          <p:nvPr/>
        </p:nvSpPr>
        <p:spPr>
          <a:xfrm>
            <a:off x="1521360" y="1405800"/>
            <a:ext cx="109548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a:solidFill>
                  <a:srgbClr val="404040"/>
                </a:solidFill>
                <a:latin typeface="Calibri"/>
                <a:ea typeface="Arial Unicode MS"/>
              </a:rPr>
              <a:t>Introdução	</a:t>
            </a:r>
            <a:endParaRPr lang="pt-BR" sz="1600" b="0" strike="noStrike" spc="-1">
              <a:latin typeface="Arial"/>
            </a:endParaRPr>
          </a:p>
        </p:txBody>
      </p:sp>
      <p:sp>
        <p:nvSpPr>
          <p:cNvPr id="74" name="Retângulo 14"/>
          <p:cNvSpPr/>
          <p:nvPr/>
        </p:nvSpPr>
        <p:spPr>
          <a:xfrm>
            <a:off x="1541880" y="2162160"/>
            <a:ext cx="278424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a:solidFill>
                  <a:srgbClr val="404040"/>
                </a:solidFill>
                <a:latin typeface="Calibri"/>
                <a:ea typeface="Arial Unicode MS"/>
              </a:rPr>
              <a:t>Relação das Unidades CEAC Sul </a:t>
            </a:r>
            <a:endParaRPr lang="pt-BR" sz="1600" b="0" strike="noStrike" spc="-1">
              <a:latin typeface="Arial"/>
            </a:endParaRPr>
          </a:p>
        </p:txBody>
      </p:sp>
      <p:sp>
        <p:nvSpPr>
          <p:cNvPr id="75" name="Retângulo 15"/>
          <p:cNvSpPr/>
          <p:nvPr/>
        </p:nvSpPr>
        <p:spPr>
          <a:xfrm>
            <a:off x="1552320" y="2913840"/>
            <a:ext cx="315756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a:solidFill>
                  <a:srgbClr val="404040"/>
                </a:solidFill>
                <a:latin typeface="Calibri"/>
                <a:ea typeface="Arial Unicode MS"/>
              </a:rPr>
              <a:t>Resultados – Produção Quantitativa </a:t>
            </a:r>
            <a:endParaRPr lang="pt-BR" sz="1600" b="0" strike="noStrike" spc="-1">
              <a:latin typeface="Arial"/>
            </a:endParaRPr>
          </a:p>
        </p:txBody>
      </p:sp>
      <p:sp>
        <p:nvSpPr>
          <p:cNvPr id="76" name="Retângulo 16"/>
          <p:cNvSpPr/>
          <p:nvPr/>
        </p:nvSpPr>
        <p:spPr>
          <a:xfrm>
            <a:off x="1562040" y="3552840"/>
            <a:ext cx="232704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a:solidFill>
                  <a:srgbClr val="404040"/>
                </a:solidFill>
                <a:latin typeface="Calibri"/>
                <a:ea typeface="Arial Unicode MS"/>
              </a:rPr>
              <a:t>Indicadores de Qualidade </a:t>
            </a:r>
            <a:endParaRPr lang="pt-BR" sz="1600" b="0" strike="noStrike" spc="-1">
              <a:latin typeface="Arial"/>
            </a:endParaRPr>
          </a:p>
        </p:txBody>
      </p:sp>
      <p:sp>
        <p:nvSpPr>
          <p:cNvPr id="77" name="Retângulo 17"/>
          <p:cNvSpPr/>
          <p:nvPr/>
        </p:nvSpPr>
        <p:spPr>
          <a:xfrm>
            <a:off x="1545480" y="4328640"/>
            <a:ext cx="278244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a:solidFill>
                  <a:srgbClr val="404040"/>
                </a:solidFill>
                <a:latin typeface="Calibri"/>
                <a:ea typeface="Arial Unicode MS"/>
              </a:rPr>
              <a:t>Tempo de Entrega de Resultado</a:t>
            </a:r>
            <a:endParaRPr lang="pt-BR" sz="1600" b="0" strike="noStrike" spc="-1">
              <a:latin typeface="Arial"/>
            </a:endParaRPr>
          </a:p>
        </p:txBody>
      </p:sp>
      <p:sp>
        <p:nvSpPr>
          <p:cNvPr id="78" name="Retângulo 18"/>
          <p:cNvSpPr/>
          <p:nvPr/>
        </p:nvSpPr>
        <p:spPr>
          <a:xfrm>
            <a:off x="1517760" y="4740840"/>
            <a:ext cx="198720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dirty="0">
                <a:solidFill>
                  <a:srgbClr val="404040"/>
                </a:solidFill>
                <a:latin typeface="Calibri"/>
                <a:ea typeface="Arial Unicode MS"/>
              </a:rPr>
              <a:t> Recursos Financeiros </a:t>
            </a:r>
            <a:endParaRPr lang="pt-BR" sz="1600" b="0" strike="noStrike" spc="-1" dirty="0">
              <a:latin typeface="Arial"/>
            </a:endParaRPr>
          </a:p>
        </p:txBody>
      </p:sp>
      <p:sp>
        <p:nvSpPr>
          <p:cNvPr id="79" name="Retângulo 19"/>
          <p:cNvSpPr/>
          <p:nvPr/>
        </p:nvSpPr>
        <p:spPr>
          <a:xfrm>
            <a:off x="1033795" y="5102782"/>
            <a:ext cx="2274558" cy="42039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540360">
              <a:lnSpc>
                <a:spcPct val="150000"/>
              </a:lnSpc>
              <a:spcBef>
                <a:spcPts val="601"/>
              </a:spcBef>
              <a:spcAft>
                <a:spcPts val="601"/>
              </a:spcAft>
              <a:buNone/>
            </a:pPr>
            <a:r>
              <a:rPr lang="pt-BR" sz="1600" b="0" strike="noStrike" spc="-1" dirty="0">
                <a:solidFill>
                  <a:srgbClr val="404040"/>
                </a:solidFill>
                <a:latin typeface="Calibri"/>
                <a:ea typeface="Arial Unicode MS"/>
              </a:rPr>
              <a:t>Fluxo de Caixa                                                               </a:t>
            </a:r>
            <a:endParaRPr lang="pt-BR" sz="1600" b="0" strike="noStrike" spc="-1" dirty="0">
              <a:latin typeface="Arial"/>
            </a:endParaRPr>
          </a:p>
        </p:txBody>
      </p:sp>
      <p:sp>
        <p:nvSpPr>
          <p:cNvPr id="80" name="Retângulo 25"/>
          <p:cNvSpPr/>
          <p:nvPr/>
        </p:nvSpPr>
        <p:spPr>
          <a:xfrm>
            <a:off x="1031040" y="5432760"/>
            <a:ext cx="274608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540360">
              <a:lnSpc>
                <a:spcPct val="150000"/>
              </a:lnSpc>
              <a:spcBef>
                <a:spcPts val="601"/>
              </a:spcBef>
              <a:spcAft>
                <a:spcPts val="601"/>
              </a:spcAft>
              <a:buNone/>
            </a:pPr>
            <a:r>
              <a:rPr lang="pt-BR" sz="1600" b="0" strike="noStrike" spc="-1" dirty="0">
                <a:solidFill>
                  <a:srgbClr val="404040"/>
                </a:solidFill>
                <a:latin typeface="Calibri"/>
                <a:ea typeface="Arial Unicode MS"/>
              </a:rPr>
              <a:t>Demonstrativo Contábil </a:t>
            </a:r>
            <a:endParaRPr lang="pt-BR" sz="1600" b="0" strike="noStrike" spc="-1" dirty="0">
              <a:latin typeface="Arial"/>
            </a:endParaRPr>
          </a:p>
        </p:txBody>
      </p:sp>
      <p:sp>
        <p:nvSpPr>
          <p:cNvPr id="81" name="Elipse 26"/>
          <p:cNvSpPr/>
          <p:nvPr/>
        </p:nvSpPr>
        <p:spPr>
          <a:xfrm>
            <a:off x="1263631" y="4118400"/>
            <a:ext cx="120960" cy="120960"/>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82" name="Retângulo 27"/>
          <p:cNvSpPr/>
          <p:nvPr/>
        </p:nvSpPr>
        <p:spPr>
          <a:xfrm>
            <a:off x="1563716" y="4002840"/>
            <a:ext cx="317124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dirty="0">
                <a:solidFill>
                  <a:srgbClr val="404040"/>
                </a:solidFill>
                <a:latin typeface="Calibri"/>
                <a:ea typeface="Arial Unicode MS"/>
              </a:rPr>
              <a:t>Serviço de Atenção ao Usuário - SAU</a:t>
            </a:r>
            <a:endParaRPr lang="pt-BR" sz="1600" b="0" strike="noStrike" spc="-1" dirty="0">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Imagem 7"/>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rcRect r="7842"/>
          <a:stretch/>
        </p:blipFill>
        <p:spPr>
          <a:xfrm flipH="1">
            <a:off x="-1074240" y="0"/>
            <a:ext cx="9479880" cy="6857640"/>
          </a:xfrm>
          <a:prstGeom prst="rect">
            <a:avLst/>
          </a:prstGeom>
          <a:ln w="0">
            <a:noFill/>
          </a:ln>
          <a:effectLst>
            <a:softEdge rad="635040"/>
          </a:effectLst>
        </p:spPr>
      </p:pic>
      <p:sp>
        <p:nvSpPr>
          <p:cNvPr id="84" name="Retângulo 3"/>
          <p:cNvSpPr/>
          <p:nvPr/>
        </p:nvSpPr>
        <p:spPr>
          <a:xfrm>
            <a:off x="7297200" y="983880"/>
            <a:ext cx="4363560" cy="483679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539640" algn="ctr">
              <a:lnSpc>
                <a:spcPct val="150000"/>
              </a:lnSpc>
              <a:buNone/>
            </a:pPr>
            <a:r>
              <a:rPr lang="pt-BR" sz="1300" b="1" i="1" strike="noStrike" spc="-1" dirty="0">
                <a:solidFill>
                  <a:srgbClr val="404040"/>
                </a:solidFill>
                <a:latin typeface="Calibri"/>
                <a:ea typeface="Arial Unicode MS"/>
              </a:rPr>
              <a:t> </a:t>
            </a:r>
            <a:endParaRPr lang="pt-BR" sz="1300" b="0" strike="noStrike" spc="-1" dirty="0">
              <a:latin typeface="Arial"/>
            </a:endParaRPr>
          </a:p>
          <a:p>
            <a:pPr marL="539640">
              <a:lnSpc>
                <a:spcPct val="150000"/>
              </a:lnSpc>
              <a:spcBef>
                <a:spcPts val="601"/>
              </a:spcBef>
              <a:spcAft>
                <a:spcPts val="601"/>
              </a:spcAft>
              <a:buNone/>
            </a:pPr>
            <a:r>
              <a:rPr lang="pt-BR" sz="1300" b="1" strike="noStrike" spc="-1" dirty="0">
                <a:solidFill>
                  <a:srgbClr val="404040"/>
                </a:solidFill>
                <a:latin typeface="Calibri"/>
                <a:ea typeface="Arial Unicode MS"/>
              </a:rPr>
              <a:t>INTRODUÇÃO</a:t>
            </a:r>
            <a:endParaRPr lang="pt-BR" sz="1300" b="0" strike="noStrike" spc="-1" dirty="0">
              <a:latin typeface="Arial"/>
            </a:endParaRPr>
          </a:p>
          <a:p>
            <a:pPr marL="539640" algn="just">
              <a:lnSpc>
                <a:spcPct val="150000"/>
              </a:lnSpc>
              <a:spcBef>
                <a:spcPts val="601"/>
              </a:spcBef>
              <a:spcAft>
                <a:spcPts val="1199"/>
              </a:spcAft>
              <a:buNone/>
            </a:pPr>
            <a:r>
              <a:rPr lang="pt-BR" sz="1300" b="0" strike="noStrike" spc="-1" dirty="0">
                <a:solidFill>
                  <a:srgbClr val="404040"/>
                </a:solidFill>
                <a:latin typeface="Calibri"/>
                <a:ea typeface="Arial Unicode MS"/>
              </a:rPr>
              <a:t>O presente relatório apresenta os resultados obtidos com a execução do Contrato de Gestão </a:t>
            </a:r>
            <a:r>
              <a:rPr lang="pt-BR" altLang="ko-KR" sz="1400" dirty="0">
                <a:solidFill>
                  <a:schemeClr val="tx1">
                    <a:lumMod val="75000"/>
                    <a:lumOff val="25000"/>
                  </a:schemeClr>
                </a:solidFill>
                <a:latin typeface="+mn-lt"/>
              </a:rPr>
              <a:t>n° 71849/2022</a:t>
            </a:r>
            <a:r>
              <a:rPr lang="pt-BR" sz="1300" b="0" strike="noStrike" spc="-1" dirty="0">
                <a:solidFill>
                  <a:srgbClr val="404040"/>
                </a:solidFill>
                <a:latin typeface="Calibri"/>
                <a:ea typeface="Arial Unicode MS"/>
              </a:rPr>
              <a:t> de Serviços Laboratoriais celebrado em </a:t>
            </a:r>
            <a:r>
              <a:rPr lang="pt-BR" sz="1300" spc="-1" dirty="0">
                <a:solidFill>
                  <a:srgbClr val="404040"/>
                </a:solidFill>
                <a:latin typeface="Calibri"/>
                <a:ea typeface="Arial Unicode MS"/>
              </a:rPr>
              <a:t>30</a:t>
            </a:r>
            <a:r>
              <a:rPr lang="pt-BR" sz="1300" b="0" strike="noStrike" spc="-1" dirty="0">
                <a:solidFill>
                  <a:srgbClr val="404040"/>
                </a:solidFill>
                <a:latin typeface="Calibri"/>
                <a:ea typeface="Arial Unicode MS"/>
              </a:rPr>
              <a:t>/12/2022  entre o Estado de São Paulo, por intermédio da SECRETARIA DE ESTADO DA SAÚDE, e a ASSOCIAÇÃO FUNDO DE INCENTIVO À PESQUISA - AFIP, qualificada como Organização Social de Saúde, para gerenciamento e operacionalização da gestão e realização de exames laboratoriais no CENTRO ESTADUAL DE ANÁLISES CLÍNICAS DA ZONA SUL - CEAC ZONA SUL no período de </a:t>
            </a:r>
            <a:r>
              <a:rPr lang="pt-BR" sz="1300" spc="-1" dirty="0">
                <a:solidFill>
                  <a:srgbClr val="404040"/>
                </a:solidFill>
                <a:latin typeface="Calibri"/>
                <a:ea typeface="Arial Unicode MS"/>
              </a:rPr>
              <a:t>janeiro</a:t>
            </a:r>
            <a:r>
              <a:rPr lang="pt-BR" sz="1300" b="0" strike="noStrike" spc="-1" dirty="0">
                <a:solidFill>
                  <a:srgbClr val="404040"/>
                </a:solidFill>
                <a:latin typeface="Calibri"/>
                <a:ea typeface="Arial Unicode MS"/>
              </a:rPr>
              <a:t> a </a:t>
            </a:r>
            <a:r>
              <a:rPr lang="pt-BR" sz="1300" spc="-1" dirty="0">
                <a:solidFill>
                  <a:srgbClr val="404040"/>
                </a:solidFill>
                <a:latin typeface="Calibri"/>
                <a:ea typeface="Arial Unicode MS"/>
              </a:rPr>
              <a:t>março</a:t>
            </a:r>
            <a:r>
              <a:rPr lang="pt-BR" sz="1300" b="0" strike="noStrike" spc="-1" dirty="0">
                <a:solidFill>
                  <a:srgbClr val="404040"/>
                </a:solidFill>
                <a:latin typeface="Calibri"/>
                <a:ea typeface="Arial Unicode MS"/>
              </a:rPr>
              <a:t> de 2024 em conformidade com a Lei Complementar n°846, de 04 de Junho de 1998. </a:t>
            </a:r>
            <a:endParaRPr lang="pt-BR" sz="1300" b="0" strike="noStrike" spc="-1" dirty="0">
              <a:latin typeface="Arial"/>
            </a:endParaRPr>
          </a:p>
        </p:txBody>
      </p:sp>
      <p:sp>
        <p:nvSpPr>
          <p:cNvPr id="85" name="Retângulo 5"/>
          <p:cNvSpPr/>
          <p:nvPr/>
        </p:nvSpPr>
        <p:spPr>
          <a:xfrm>
            <a:off x="7555320" y="310320"/>
            <a:ext cx="4480200" cy="877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buNone/>
            </a:pPr>
            <a:r>
              <a:rPr lang="pt-BR" sz="1800" b="1" strike="noStrike" spc="-1" dirty="0">
                <a:solidFill>
                  <a:srgbClr val="C00000"/>
                </a:solidFill>
                <a:latin typeface="Calibri"/>
                <a:ea typeface="Arial Unicode MS"/>
              </a:rPr>
              <a:t>Centro Estadual de Análises Clínicas da Zona Sul – AFIP/ OSS</a:t>
            </a:r>
            <a:endParaRPr lang="pt-BR" sz="1800" b="0" strike="noStrike" spc="-1" dirty="0">
              <a:latin typeface="Arial"/>
            </a:endParaRPr>
          </a:p>
        </p:txBody>
      </p:sp>
      <p:sp>
        <p:nvSpPr>
          <p:cNvPr id="86" name="Retângulo 4"/>
          <p:cNvSpPr/>
          <p:nvPr/>
        </p:nvSpPr>
        <p:spPr>
          <a:xfrm>
            <a:off x="7407720" y="150120"/>
            <a:ext cx="4557240" cy="578844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7" name="Imagem 3"/>
          <p:cNvPicPr/>
          <p:nvPr/>
        </p:nvPicPr>
        <p:blipFill>
          <a:blip r:embed="rId2"/>
          <a:srcRect t="7666" b="8060"/>
          <a:stretch/>
        </p:blipFill>
        <p:spPr>
          <a:xfrm>
            <a:off x="0" y="0"/>
            <a:ext cx="12191760" cy="6857640"/>
          </a:xfrm>
          <a:prstGeom prst="rect">
            <a:avLst/>
          </a:prstGeom>
          <a:ln w="0">
            <a:noFill/>
          </a:ln>
        </p:spPr>
      </p:pic>
      <p:sp>
        <p:nvSpPr>
          <p:cNvPr id="88" name="Retângulo 6"/>
          <p:cNvSpPr/>
          <p:nvPr/>
        </p:nvSpPr>
        <p:spPr>
          <a:xfrm>
            <a:off x="0" y="0"/>
            <a:ext cx="12191760" cy="68576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89" name="Retângulo 5"/>
          <p:cNvSpPr/>
          <p:nvPr/>
        </p:nvSpPr>
        <p:spPr>
          <a:xfrm>
            <a:off x="184680" y="1243440"/>
            <a:ext cx="5551200" cy="492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algn="just">
              <a:lnSpc>
                <a:spcPct val="150000"/>
              </a:lnSpc>
              <a:spcBef>
                <a:spcPts val="601"/>
              </a:spcBef>
              <a:spcAft>
                <a:spcPts val="1199"/>
              </a:spcAft>
              <a:buClr>
                <a:srgbClr val="C00000"/>
              </a:buClr>
              <a:buFont typeface="Wingdings" charset="2"/>
              <a:buChar char=""/>
            </a:pPr>
            <a:r>
              <a:rPr lang="x-none" sz="1200" b="0" strike="noStrike" spc="-1">
                <a:solidFill>
                  <a:srgbClr val="404040"/>
                </a:solidFill>
                <a:latin typeface="Calibri"/>
              </a:rPr>
              <a:t>Os Centros Estaduais de Análises Clínicas foram criados pela Secretaria Estadual de Saúde com a finalidade de realizar exames laboratoriais em alta escala, com resultados mais ágeis e menor custo</a:t>
            </a:r>
            <a:r>
              <a:rPr lang="pt-BR" sz="1200" b="0" strike="noStrike" spc="-1">
                <a:solidFill>
                  <a:srgbClr val="404040"/>
                </a:solidFill>
                <a:latin typeface="Calibri"/>
              </a:rPr>
              <a:t>,</a:t>
            </a:r>
            <a:r>
              <a:rPr lang="x-none" sz="1200" b="0" strike="noStrike" spc="-1">
                <a:solidFill>
                  <a:srgbClr val="404040"/>
                </a:solidFill>
                <a:latin typeface="Calibri"/>
              </a:rPr>
              <a:t> visando à melhoria da qualidade dos serviços desta natureza prestados a pacientes de Unidades de Saúde do Sistema Único de Saúde – SUS/SP no âmbito de suas áreas de abrangência. </a:t>
            </a:r>
            <a:endParaRPr lang="pt-BR" sz="1200" b="0" strike="noStrike" spc="-1">
              <a:latin typeface="Arial"/>
            </a:endParaRPr>
          </a:p>
          <a:p>
            <a:pPr marL="285840" indent="-285840" algn="just">
              <a:lnSpc>
                <a:spcPct val="150000"/>
              </a:lnSpc>
              <a:spcBef>
                <a:spcPts val="601"/>
              </a:spcBef>
              <a:spcAft>
                <a:spcPts val="1199"/>
              </a:spcAft>
              <a:buClr>
                <a:srgbClr val="C00000"/>
              </a:buClr>
              <a:buFont typeface="Wingdings" charset="2"/>
              <a:buChar char=""/>
            </a:pPr>
            <a:r>
              <a:rPr lang="pt-BR" sz="1200" b="0" strike="noStrike" spc="-1">
                <a:solidFill>
                  <a:srgbClr val="404040"/>
                </a:solidFill>
                <a:latin typeface="Calibri"/>
              </a:rPr>
              <a:t> </a:t>
            </a:r>
            <a:r>
              <a:rPr lang="x-none" sz="1200" b="0" strike="noStrike" spc="-1">
                <a:solidFill>
                  <a:srgbClr val="404040"/>
                </a:solidFill>
                <a:latin typeface="Calibri"/>
              </a:rPr>
              <a:t>O objetivo principal deste contrato é oferecer prestação de serviços auxiliares de diagnóstico laboratorial de rotina com elevado padrão de qualidade com execução destes serviços por Organização Social de Saúde, estruturada para atender a toda a demanda de exames de rotina de Patologia Clínica, Análises Clínicas e Anatomia Patológica, gerados em </a:t>
            </a:r>
            <a:r>
              <a:rPr lang="pt-BR" sz="1200" b="0" strike="noStrike" spc="-1">
                <a:solidFill>
                  <a:srgbClr val="404040"/>
                </a:solidFill>
                <a:latin typeface="Calibri"/>
              </a:rPr>
              <a:t>20 </a:t>
            </a:r>
            <a:r>
              <a:rPr lang="x-none" sz="1200" b="0" strike="noStrike" spc="-1">
                <a:solidFill>
                  <a:srgbClr val="404040"/>
                </a:solidFill>
                <a:latin typeface="Calibri"/>
              </a:rPr>
              <a:t>unidades de saúde estaduais (hospitais e ambulatórios de especialidades médicas).</a:t>
            </a:r>
            <a:endParaRPr lang="pt-BR" sz="1200" b="0" strike="noStrike" spc="-1">
              <a:latin typeface="Arial"/>
            </a:endParaRPr>
          </a:p>
          <a:p>
            <a:pPr marL="285840" indent="-285840" algn="just">
              <a:lnSpc>
                <a:spcPct val="150000"/>
              </a:lnSpc>
              <a:spcBef>
                <a:spcPts val="601"/>
              </a:spcBef>
              <a:spcAft>
                <a:spcPts val="1199"/>
              </a:spcAft>
              <a:buClr>
                <a:srgbClr val="C00000"/>
              </a:buClr>
              <a:buFont typeface="Wingdings" charset="2"/>
              <a:buChar char=""/>
            </a:pPr>
            <a:r>
              <a:rPr lang="pt-BR" sz="1200" b="0" strike="noStrike" spc="-1">
                <a:solidFill>
                  <a:srgbClr val="404040"/>
                </a:solidFill>
                <a:latin typeface="Calibri"/>
              </a:rPr>
              <a:t> As unidades hospitalares encaminhadoras para o CEAC SUL mantêm laboratórios próprios, denominados laboratórios satélites, estruturados pela AFIP em cada hospital, para a realização de exames de urgência (considerados aqueles gerados pelo Pronto-Socorro e unidades de internação) </a:t>
            </a:r>
            <a:r>
              <a:rPr lang="pt-BR" sz="1200" b="0" strike="noStrike" spc="-1">
                <a:solidFill>
                  <a:srgbClr val="404040"/>
                </a:solidFill>
                <a:latin typeface="Calibri"/>
                <a:ea typeface="Arial Unicode MS"/>
              </a:rPr>
              <a:t>e para todos os programas de controle de infecção hospitalar e vigilância epidemiológica. </a:t>
            </a:r>
            <a:endParaRPr lang="pt-BR" sz="1200" b="0" strike="noStrike" spc="-1">
              <a:latin typeface="Arial"/>
            </a:endParaRPr>
          </a:p>
        </p:txBody>
      </p:sp>
      <p:sp>
        <p:nvSpPr>
          <p:cNvPr id="90" name="Retângulo 7"/>
          <p:cNvSpPr/>
          <p:nvPr/>
        </p:nvSpPr>
        <p:spPr>
          <a:xfrm>
            <a:off x="6252840" y="3704400"/>
            <a:ext cx="5430600" cy="2781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spcBef>
                <a:spcPts val="601"/>
              </a:spcBef>
              <a:spcAft>
                <a:spcPts val="1199"/>
              </a:spcAft>
              <a:buNone/>
            </a:pPr>
            <a:r>
              <a:rPr lang="pt-BR" sz="1200" b="0" strike="noStrike" spc="-1">
                <a:solidFill>
                  <a:srgbClr val="404040"/>
                </a:solidFill>
                <a:latin typeface="Calibri"/>
                <a:ea typeface="Arial Unicode MS"/>
              </a:rPr>
              <a:t>São encaminhados para o laboratório central do CEAC Sul os exames considerados de rotina, gerados tanto em atendimentos ambulatoriais quanto das unidades de internação, com resultados previstos para tempos mínimos previamente definidos. </a:t>
            </a:r>
            <a:endParaRPr lang="pt-BR" sz="1200" b="0" strike="noStrike" spc="-1">
              <a:latin typeface="Arial"/>
            </a:endParaRPr>
          </a:p>
          <a:p>
            <a:pPr algn="just">
              <a:lnSpc>
                <a:spcPct val="150000"/>
              </a:lnSpc>
              <a:spcBef>
                <a:spcPts val="601"/>
              </a:spcBef>
              <a:spcAft>
                <a:spcPts val="1199"/>
              </a:spcAft>
              <a:buNone/>
            </a:pPr>
            <a:r>
              <a:rPr lang="pt-BR" sz="1200" b="0" strike="noStrike" spc="-1">
                <a:solidFill>
                  <a:srgbClr val="404040"/>
                </a:solidFill>
                <a:latin typeface="Calibri"/>
                <a:ea typeface="Arial Unicode MS"/>
              </a:rPr>
              <a:t>Os resultados são disponibilizados por plataforma web (via Internet), com utilização de sistema informatizado de código de barras. Os processos atendem a todos os protocolos para coleta, realização do exame, devolução de resultados e normas de qualidade vigentes no país. Em resumo, toda a atividade laboratorial é desenvolvida nos mesmos moldes e com a mesma agilidade e qualidade de qualquer grande laboratório privado </a:t>
            </a:r>
            <a:r>
              <a:rPr lang="pt-BR" sz="1200" b="1" u="sng" strike="noStrike" spc="-1">
                <a:solidFill>
                  <a:srgbClr val="404040"/>
                </a:solidFill>
                <a:uFillTx/>
                <a:latin typeface="Calibri"/>
                <a:ea typeface="Arial Unicode MS"/>
              </a:rPr>
              <a:t>ao custo da Tabela SES</a:t>
            </a:r>
            <a:r>
              <a:rPr lang="pt-BR" sz="1200" b="0" strike="noStrike" spc="-1">
                <a:solidFill>
                  <a:srgbClr val="404040"/>
                </a:solidFill>
                <a:latin typeface="Calibri"/>
                <a:ea typeface="Arial Unicode MS"/>
              </a:rPr>
              <a:t>, especifica para esta atividade.  </a:t>
            </a:r>
            <a:endParaRPr lang="pt-BR" sz="1200" b="0" strike="noStrike" spc="-1">
              <a:latin typeface="Arial"/>
            </a:endParaRPr>
          </a:p>
        </p:txBody>
      </p:sp>
      <p:sp>
        <p:nvSpPr>
          <p:cNvPr id="91" name="Retângulo 9"/>
          <p:cNvSpPr/>
          <p:nvPr/>
        </p:nvSpPr>
        <p:spPr>
          <a:xfrm>
            <a:off x="5967000" y="3573360"/>
            <a:ext cx="5947560" cy="304164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93" name="Retângulo 14"/>
          <p:cNvSpPr/>
          <p:nvPr/>
        </p:nvSpPr>
        <p:spPr>
          <a:xfrm>
            <a:off x="469800" y="118800"/>
            <a:ext cx="5947560" cy="1094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buNone/>
            </a:pPr>
            <a:r>
              <a:rPr lang="pt-BR" sz="2200" b="1" strike="noStrike" spc="-1">
                <a:solidFill>
                  <a:srgbClr val="C00000"/>
                </a:solidFill>
                <a:latin typeface="Calibri"/>
                <a:ea typeface="Arial Unicode MS"/>
              </a:rPr>
              <a:t>Centro Estadual </a:t>
            </a:r>
            <a:endParaRPr lang="pt-BR" sz="2200" b="0" strike="noStrike" spc="-1">
              <a:latin typeface="Arial"/>
            </a:endParaRPr>
          </a:p>
          <a:p>
            <a:pPr>
              <a:lnSpc>
                <a:spcPct val="150000"/>
              </a:lnSpc>
              <a:buNone/>
            </a:pPr>
            <a:r>
              <a:rPr lang="pt-BR" sz="2200" b="1" strike="noStrike" spc="-1">
                <a:solidFill>
                  <a:srgbClr val="C00000"/>
                </a:solidFill>
                <a:latin typeface="Calibri"/>
                <a:ea typeface="Arial Unicode MS"/>
              </a:rPr>
              <a:t>de Análises Clínicas da Zona Sul – AFIP/ OSS</a:t>
            </a:r>
            <a:endParaRPr lang="pt-BR" sz="2200" b="0" strike="noStrike" spc="-1">
              <a:latin typeface="Arial"/>
            </a:endParaRPr>
          </a:p>
        </p:txBody>
      </p:sp>
      <p:pic>
        <p:nvPicPr>
          <p:cNvPr id="94" name="Imagem 15"/>
          <p:cNvPicPr/>
          <p:nvPr/>
        </p:nvPicPr>
        <p:blipFill>
          <a:blip r:embed="rId3"/>
          <a:stretch/>
        </p:blipFill>
        <p:spPr>
          <a:xfrm>
            <a:off x="148320" y="6248880"/>
            <a:ext cx="1324440" cy="458640"/>
          </a:xfrm>
          <a:prstGeom prst="rect">
            <a:avLst/>
          </a:prstGeom>
          <a:ln w="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ítulo 1"/>
          <p:cNvSpPr/>
          <p:nvPr/>
        </p:nvSpPr>
        <p:spPr>
          <a:xfrm>
            <a:off x="871920" y="945360"/>
            <a:ext cx="3162600" cy="77292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96" name="Retângulo 4"/>
          <p:cNvSpPr/>
          <p:nvPr/>
        </p:nvSpPr>
        <p:spPr>
          <a:xfrm>
            <a:off x="0" y="0"/>
            <a:ext cx="1743480" cy="6857640"/>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p:style>
        <p:txBody>
          <a:bodyPr/>
          <a:lstStyle/>
          <a:p>
            <a:endParaRPr lang="pt-BR"/>
          </a:p>
        </p:txBody>
      </p:sp>
      <p:sp>
        <p:nvSpPr>
          <p:cNvPr id="97" name="Retângulo 5"/>
          <p:cNvSpPr/>
          <p:nvPr/>
        </p:nvSpPr>
        <p:spPr>
          <a:xfrm>
            <a:off x="2987640" y="1400400"/>
            <a:ext cx="8470080" cy="141552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a:lnSpc>
                <a:spcPct val="150000"/>
              </a:lnSpc>
              <a:spcBef>
                <a:spcPts val="601"/>
              </a:spcBef>
              <a:spcAft>
                <a:spcPts val="1199"/>
              </a:spcAft>
              <a:buNone/>
            </a:pPr>
            <a:r>
              <a:rPr lang="pt-BR" sz="1600" b="0" strike="noStrike" spc="-1" dirty="0">
                <a:solidFill>
                  <a:srgbClr val="000000"/>
                </a:solidFill>
                <a:latin typeface="Calibri"/>
                <a:ea typeface="Arial Unicode MS"/>
              </a:rPr>
              <a:t>A AFIP/OSS cumpriu satisfatoriamente todos os requisitos exigidos pelo Contrato de Gestão no Primeiro Trimestre  de 2024</a:t>
            </a:r>
            <a:endParaRPr lang="pt-BR" sz="1600" b="0" strike="noStrike" spc="-1" dirty="0">
              <a:latin typeface="Arial"/>
            </a:endParaRPr>
          </a:p>
          <a:p>
            <a:pPr algn="just">
              <a:lnSpc>
                <a:spcPct val="150000"/>
              </a:lnSpc>
              <a:spcBef>
                <a:spcPts val="601"/>
              </a:spcBef>
              <a:spcAft>
                <a:spcPts val="1199"/>
              </a:spcAft>
              <a:buNone/>
            </a:pPr>
            <a:endParaRPr lang="pt-BR" sz="1600" b="0" strike="noStrike" spc="-1" dirty="0">
              <a:latin typeface="Arial"/>
            </a:endParaRPr>
          </a:p>
        </p:txBody>
      </p:sp>
      <p:sp>
        <p:nvSpPr>
          <p:cNvPr id="98" name="Título 1"/>
          <p:cNvSpPr/>
          <p:nvPr/>
        </p:nvSpPr>
        <p:spPr>
          <a:xfrm>
            <a:off x="2987640" y="815760"/>
            <a:ext cx="1477440" cy="7729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buNone/>
            </a:pPr>
            <a:r>
              <a:rPr lang="pt-BR" sz="2000" b="1" strike="noStrike" spc="-1">
                <a:solidFill>
                  <a:srgbClr val="C00000"/>
                </a:solidFill>
                <a:latin typeface="Calibri"/>
              </a:rPr>
              <a:t>Demanda </a:t>
            </a:r>
            <a:endParaRPr lang="pt-BR" sz="2000" b="0" strike="noStrike" spc="-1">
              <a:latin typeface="Arial"/>
            </a:endParaRPr>
          </a:p>
        </p:txBody>
      </p:sp>
      <p:pic>
        <p:nvPicPr>
          <p:cNvPr id="99" name="Imagem 9"/>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p:blipFill>
        <p:spPr>
          <a:xfrm rot="14242200" flipH="1">
            <a:off x="3629520" y="2735640"/>
            <a:ext cx="810360" cy="514800"/>
          </a:xfrm>
          <a:prstGeom prst="rect">
            <a:avLst/>
          </a:prstGeom>
          <a:ln w="0">
            <a:noFill/>
          </a:ln>
        </p:spPr>
      </p:pic>
      <p:pic>
        <p:nvPicPr>
          <p:cNvPr id="100" name="Imagem 15"/>
          <p:cNvPicPr/>
          <p:nvPr/>
        </p:nvPicPr>
        <p:blipFill>
          <a:blip r:embed="rId4">
            <a:extLst>
              <a:ext uri="{BEBA8EAE-BF5A-486C-A8C5-ECC9F3942E4B}">
                <a14:imgProps xmlns:a14="http://schemas.microsoft.com/office/drawing/2010/main">
                  <a14:imgLayer r:embed="rId3">
                    <a14:imgEffect>
                      <a14:brightnessContrast bright="-40000" contrast="-40000"/>
                    </a14:imgEffect>
                  </a14:imgLayer>
                </a14:imgProps>
              </a:ext>
            </a:extLst>
          </a:blip>
          <a:stretch/>
        </p:blipFill>
        <p:spPr>
          <a:xfrm rot="13635000" flipH="1">
            <a:off x="4850280" y="3558960"/>
            <a:ext cx="444240" cy="281880"/>
          </a:xfrm>
          <a:prstGeom prst="rect">
            <a:avLst/>
          </a:prstGeom>
          <a:ln w="0">
            <a:noFill/>
          </a:ln>
        </p:spPr>
      </p:pic>
      <p:pic>
        <p:nvPicPr>
          <p:cNvPr id="101" name="Imagem 16"/>
          <p:cNvPicPr/>
          <p:nvPr/>
        </p:nvPicPr>
        <p:blipFill>
          <a:blip r:embed="rId5"/>
          <a:stretch/>
        </p:blipFill>
        <p:spPr>
          <a:xfrm>
            <a:off x="148320" y="6248880"/>
            <a:ext cx="1324440" cy="458640"/>
          </a:xfrm>
          <a:prstGeom prst="rect">
            <a:avLst/>
          </a:prstGeom>
          <a:ln w="0">
            <a:noFill/>
          </a:ln>
        </p:spPr>
      </p:pic>
      <p:sp>
        <p:nvSpPr>
          <p:cNvPr id="102" name="Elipse 17"/>
          <p:cNvSpPr/>
          <p:nvPr/>
        </p:nvSpPr>
        <p:spPr>
          <a:xfrm>
            <a:off x="733680" y="2105280"/>
            <a:ext cx="2019960" cy="201996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03" name="Título 1"/>
          <p:cNvSpPr/>
          <p:nvPr/>
        </p:nvSpPr>
        <p:spPr>
          <a:xfrm>
            <a:off x="955800" y="2700720"/>
            <a:ext cx="1723320" cy="7729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buNone/>
            </a:pPr>
            <a:r>
              <a:rPr lang="pt-BR" sz="2800" b="1" strike="noStrike" spc="-1">
                <a:solidFill>
                  <a:srgbClr val="C00000"/>
                </a:solidFill>
                <a:latin typeface="Calibri"/>
              </a:rPr>
              <a:t>Unidades</a:t>
            </a:r>
            <a:endParaRPr lang="pt-BR" sz="2800" b="0" strike="noStrike" spc="-1">
              <a:latin typeface="Arial"/>
            </a:endParaRPr>
          </a:p>
        </p:txBody>
      </p:sp>
      <p:sp>
        <p:nvSpPr>
          <p:cNvPr id="104" name="Retângulo 19"/>
          <p:cNvSpPr/>
          <p:nvPr/>
        </p:nvSpPr>
        <p:spPr>
          <a:xfrm>
            <a:off x="148320" y="150120"/>
            <a:ext cx="11887560" cy="65574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05" name="Retângulo 20"/>
          <p:cNvSpPr/>
          <p:nvPr/>
        </p:nvSpPr>
        <p:spPr>
          <a:xfrm>
            <a:off x="3301560" y="2177280"/>
            <a:ext cx="4624920" cy="45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just">
              <a:lnSpc>
                <a:spcPct val="150000"/>
              </a:lnSpc>
              <a:spcBef>
                <a:spcPts val="601"/>
              </a:spcBef>
              <a:spcAft>
                <a:spcPts val="1199"/>
              </a:spcAft>
              <a:buNone/>
            </a:pPr>
            <a:r>
              <a:rPr lang="pt-BR" sz="1600" b="0" strike="noStrike" spc="-1">
                <a:solidFill>
                  <a:srgbClr val="000000"/>
                </a:solidFill>
                <a:latin typeface="Calibri"/>
                <a:ea typeface="Arial Unicode MS"/>
              </a:rPr>
              <a:t>Atualmente o CEAC Sul atende à demanda gerada em:</a:t>
            </a:r>
            <a:endParaRPr lang="pt-BR" sz="1600" b="0" strike="noStrike" spc="-1">
              <a:latin typeface="Arial"/>
            </a:endParaRPr>
          </a:p>
        </p:txBody>
      </p:sp>
      <p:sp>
        <p:nvSpPr>
          <p:cNvPr id="106" name="Retângulo 21"/>
          <p:cNvSpPr/>
          <p:nvPr/>
        </p:nvSpPr>
        <p:spPr>
          <a:xfrm>
            <a:off x="5362200" y="5079600"/>
            <a:ext cx="609552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spcBef>
                <a:spcPts val="601"/>
              </a:spcBef>
              <a:spcAft>
                <a:spcPts val="1199"/>
              </a:spcAft>
              <a:buNone/>
            </a:pPr>
            <a:r>
              <a:rPr lang="pt-BR" sz="1600" b="0" strike="noStrike" spc="-1">
                <a:solidFill>
                  <a:srgbClr val="000000"/>
                </a:solidFill>
                <a:latin typeface="Calibri"/>
                <a:ea typeface="Arial Unicode MS"/>
              </a:rPr>
              <a:t> 2 unidades de captação de exames previamente coletados. </a:t>
            </a:r>
            <a:endParaRPr lang="pt-BR" sz="1600" b="0" strike="noStrike" spc="-1">
              <a:latin typeface="Arial"/>
            </a:endParaRPr>
          </a:p>
        </p:txBody>
      </p:sp>
      <p:sp>
        <p:nvSpPr>
          <p:cNvPr id="107" name="Retângulo 22"/>
          <p:cNvSpPr/>
          <p:nvPr/>
        </p:nvSpPr>
        <p:spPr>
          <a:xfrm>
            <a:off x="4757760" y="2912760"/>
            <a:ext cx="3447000" cy="45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just">
              <a:lnSpc>
                <a:spcPct val="150000"/>
              </a:lnSpc>
              <a:spcBef>
                <a:spcPts val="601"/>
              </a:spcBef>
              <a:spcAft>
                <a:spcPts val="1199"/>
              </a:spcAft>
              <a:buNone/>
            </a:pPr>
            <a:r>
              <a:rPr lang="pt-BR" sz="1600" b="0" strike="noStrike" spc="-1">
                <a:solidFill>
                  <a:srgbClr val="000000"/>
                </a:solidFill>
                <a:latin typeface="Calibri"/>
                <a:ea typeface="Arial Unicode MS"/>
              </a:rPr>
              <a:t>20 unidades estaduais de saúde, sendo:</a:t>
            </a:r>
            <a:endParaRPr lang="pt-BR" sz="1600" b="0" strike="noStrike" spc="-1">
              <a:latin typeface="Arial"/>
            </a:endParaRPr>
          </a:p>
        </p:txBody>
      </p:sp>
      <p:sp>
        <p:nvSpPr>
          <p:cNvPr id="108" name="Retângulo 23"/>
          <p:cNvSpPr/>
          <p:nvPr/>
        </p:nvSpPr>
        <p:spPr>
          <a:xfrm>
            <a:off x="5354640" y="3303720"/>
            <a:ext cx="6095520" cy="81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spcBef>
                <a:spcPts val="601"/>
              </a:spcBef>
              <a:spcAft>
                <a:spcPts val="1199"/>
              </a:spcAft>
              <a:buNone/>
            </a:pPr>
            <a:r>
              <a:rPr lang="pt-BR" sz="1600" b="0" strike="noStrike" spc="-1">
                <a:solidFill>
                  <a:srgbClr val="000000"/>
                </a:solidFill>
                <a:latin typeface="Calibri"/>
                <a:ea typeface="Arial Unicode MS"/>
              </a:rPr>
              <a:t>11 hospitais com instalação local de laboratório de urgência e emergência.</a:t>
            </a:r>
            <a:endParaRPr lang="pt-BR" sz="1600" b="0" strike="noStrike" spc="-1">
              <a:latin typeface="Arial"/>
            </a:endParaRPr>
          </a:p>
        </p:txBody>
      </p:sp>
      <p:sp>
        <p:nvSpPr>
          <p:cNvPr id="109" name="Retângulo 24"/>
          <p:cNvSpPr/>
          <p:nvPr/>
        </p:nvSpPr>
        <p:spPr>
          <a:xfrm>
            <a:off x="5389200" y="4183920"/>
            <a:ext cx="6095520" cy="81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spcBef>
                <a:spcPts val="601"/>
              </a:spcBef>
              <a:spcAft>
                <a:spcPts val="1199"/>
              </a:spcAft>
              <a:buNone/>
            </a:pPr>
            <a:r>
              <a:rPr lang="pt-BR" sz="1600" b="0" strike="noStrike" spc="-1">
                <a:solidFill>
                  <a:srgbClr val="000000"/>
                </a:solidFill>
                <a:latin typeface="Calibri"/>
                <a:ea typeface="Arial Unicode MS"/>
              </a:rPr>
              <a:t>7 Ambulatórios Médicos de Especialidades – AME com estrutura laboratorial básica para atendimento aos protocolos específicos.</a:t>
            </a:r>
            <a:endParaRPr lang="pt-BR" sz="1600" b="0" strike="noStrike" spc="-1">
              <a:latin typeface="Arial"/>
            </a:endParaRPr>
          </a:p>
        </p:txBody>
      </p:sp>
      <p:pic>
        <p:nvPicPr>
          <p:cNvPr id="110" name="Imagem 25"/>
          <p:cNvPicPr/>
          <p:nvPr/>
        </p:nvPicPr>
        <p:blipFill>
          <a:blip r:embed="rId4">
            <a:extLst>
              <a:ext uri="{BEBA8EAE-BF5A-486C-A8C5-ECC9F3942E4B}">
                <a14:imgProps xmlns:a14="http://schemas.microsoft.com/office/drawing/2010/main">
                  <a14:imgLayer r:embed="rId3">
                    <a14:imgEffect>
                      <a14:brightnessContrast bright="-40000" contrast="-40000"/>
                    </a14:imgEffect>
                  </a14:imgLayer>
                </a14:imgProps>
              </a:ext>
            </a:extLst>
          </a:blip>
          <a:stretch/>
        </p:blipFill>
        <p:spPr>
          <a:xfrm rot="13552200" flipH="1">
            <a:off x="4810680" y="4226040"/>
            <a:ext cx="444240" cy="281880"/>
          </a:xfrm>
          <a:prstGeom prst="rect">
            <a:avLst/>
          </a:prstGeom>
          <a:ln w="0">
            <a:noFill/>
          </a:ln>
        </p:spPr>
      </p:pic>
      <p:pic>
        <p:nvPicPr>
          <p:cNvPr id="111" name="Imagem 26"/>
          <p:cNvPicPr/>
          <p:nvPr/>
        </p:nvPicPr>
        <p:blipFill>
          <a:blip r:embed="rId4">
            <a:extLst>
              <a:ext uri="{BEBA8EAE-BF5A-486C-A8C5-ECC9F3942E4B}">
                <a14:imgProps xmlns:a14="http://schemas.microsoft.com/office/drawing/2010/main">
                  <a14:imgLayer r:embed="rId3">
                    <a14:imgEffect>
                      <a14:brightnessContrast bright="-40000" contrast="-40000"/>
                    </a14:imgEffect>
                  </a14:imgLayer>
                </a14:imgProps>
              </a:ext>
            </a:extLst>
          </a:blip>
          <a:stretch/>
        </p:blipFill>
        <p:spPr>
          <a:xfrm rot="13309200" flipH="1">
            <a:off x="4809600" y="5063760"/>
            <a:ext cx="444240" cy="28188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Imagem 6"/>
          <p:cNvPicPr/>
          <p:nvPr/>
        </p:nvPicPr>
        <p:blipFill>
          <a:blip r:embed="rId3"/>
          <a:srcRect b="15732"/>
          <a:stretch/>
        </p:blipFill>
        <p:spPr>
          <a:xfrm>
            <a:off x="0" y="-415800"/>
            <a:ext cx="12191760" cy="7273440"/>
          </a:xfrm>
          <a:prstGeom prst="rect">
            <a:avLst/>
          </a:prstGeom>
          <a:ln w="0">
            <a:noFill/>
          </a:ln>
        </p:spPr>
      </p:pic>
      <p:sp>
        <p:nvSpPr>
          <p:cNvPr id="113" name="Retângulo 5"/>
          <p:cNvSpPr/>
          <p:nvPr/>
        </p:nvSpPr>
        <p:spPr>
          <a:xfrm>
            <a:off x="446400" y="585000"/>
            <a:ext cx="7095600" cy="774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just">
              <a:lnSpc>
                <a:spcPct val="150000"/>
              </a:lnSpc>
              <a:spcBef>
                <a:spcPts val="601"/>
              </a:spcBef>
              <a:spcAft>
                <a:spcPts val="1199"/>
              </a:spcAft>
              <a:buNone/>
            </a:pPr>
            <a:r>
              <a:rPr lang="pt-BR" sz="3000" b="1" strike="noStrike" spc="-1">
                <a:solidFill>
                  <a:srgbClr val="C00000"/>
                </a:solidFill>
                <a:latin typeface="Calibri"/>
                <a:ea typeface="Arial Unicode MS"/>
              </a:rPr>
              <a:t>Relação de Unidades Atendidas no CEAC Sul</a:t>
            </a:r>
            <a:endParaRPr lang="pt-BR" sz="3000" b="0" strike="noStrike" spc="-1">
              <a:latin typeface="Arial"/>
            </a:endParaRPr>
          </a:p>
        </p:txBody>
      </p:sp>
      <p:sp>
        <p:nvSpPr>
          <p:cNvPr id="114" name="Retângulo 1"/>
          <p:cNvSpPr/>
          <p:nvPr/>
        </p:nvSpPr>
        <p:spPr>
          <a:xfrm>
            <a:off x="411480" y="1394280"/>
            <a:ext cx="8270640" cy="443376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15" name="Retângulo 1"/>
          <p:cNvSpPr/>
          <p:nvPr/>
        </p:nvSpPr>
        <p:spPr>
          <a:xfrm>
            <a:off x="610920" y="1394280"/>
            <a:ext cx="5358600" cy="441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buNone/>
            </a:pPr>
            <a:r>
              <a:rPr lang="pt-BR" sz="1200" b="1" strike="noStrike" spc="-1">
                <a:solidFill>
                  <a:srgbClr val="595959"/>
                </a:solidFill>
                <a:latin typeface="Calibri"/>
                <a:ea typeface="Arial Unicode MS"/>
              </a:rPr>
              <a:t>A) HOSPITAIS - Unidades com Laboratório de Urgência / Emergência (11)</a:t>
            </a:r>
            <a:r>
              <a:rPr lang="pt-BR" sz="1200" b="0" strike="noStrike" spc="-1">
                <a:solidFill>
                  <a:srgbClr val="595959"/>
                </a:solidFill>
                <a:latin typeface="Calibri"/>
                <a:ea typeface="Arial Unicode MS"/>
              </a:rPr>
              <a:t> </a:t>
            </a:r>
            <a:endParaRPr lang="pt-BR" sz="1200" b="0" strike="noStrike" spc="-1">
              <a:latin typeface="Arial"/>
            </a:endParaRPr>
          </a:p>
          <a:p>
            <a:pPr algn="just">
              <a:lnSpc>
                <a:spcPct val="150000"/>
              </a:lnSpc>
              <a:buNone/>
            </a:pPr>
            <a:r>
              <a:rPr lang="pt-BR" sz="1200" b="0" strike="noStrike" spc="-1">
                <a:solidFill>
                  <a:srgbClr val="595959"/>
                </a:solidFill>
                <a:latin typeface="Calibri"/>
                <a:ea typeface="바탕"/>
              </a:rPr>
              <a:t>Hospital Estadual de Francisco Morato</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Estadual de Grajaú</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Franco da Rocha</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Geral de Carapicuíba</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Geral de Itapecerica da Serra</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Geral de Itapevi</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Geral de Pedreira </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Regional de Cotia</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Regional Sul </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Conjunto Hospitalar de Sorocaba</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e Maternidade Interlagos</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 </a:t>
            </a:r>
            <a:endParaRPr lang="pt-BR" sz="1200" b="0" strike="noStrike" spc="-1">
              <a:latin typeface="Arial"/>
            </a:endParaRPr>
          </a:p>
        </p:txBody>
      </p:sp>
      <p:sp>
        <p:nvSpPr>
          <p:cNvPr id="116" name="Retângulo 4"/>
          <p:cNvSpPr/>
          <p:nvPr/>
        </p:nvSpPr>
        <p:spPr>
          <a:xfrm>
            <a:off x="5681160" y="1394280"/>
            <a:ext cx="3000600" cy="3317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buNone/>
            </a:pPr>
            <a:r>
              <a:rPr lang="pt-BR" sz="1200" b="1" strike="noStrike" spc="-1">
                <a:solidFill>
                  <a:srgbClr val="595959"/>
                </a:solidFill>
                <a:latin typeface="Calibri"/>
                <a:ea typeface="Arial Unicode MS"/>
              </a:rPr>
              <a:t>B) AMBULATORIOS MÉDICOS - AME (7)</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AE – Varzea do Carmo</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AME Carapicuíba</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AME Interlagos</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AME Itapevi</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AME Itu</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AME Jardim dos Prados</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AME Sorocaba</a:t>
            </a:r>
            <a:endParaRPr lang="pt-BR" sz="1200" b="0" strike="noStrike" spc="-1">
              <a:latin typeface="Arial"/>
            </a:endParaRPr>
          </a:p>
          <a:p>
            <a:pPr>
              <a:lnSpc>
                <a:spcPct val="150000"/>
              </a:lnSpc>
              <a:spcAft>
                <a:spcPts val="601"/>
              </a:spcAft>
              <a:buNone/>
            </a:pPr>
            <a:endParaRPr lang="pt-BR" sz="1200" b="0" strike="noStrike" spc="-1">
              <a:latin typeface="Arial"/>
            </a:endParaRPr>
          </a:p>
          <a:p>
            <a:pPr>
              <a:lnSpc>
                <a:spcPct val="150000"/>
              </a:lnSpc>
              <a:spcAft>
                <a:spcPts val="601"/>
              </a:spcAft>
              <a:buNone/>
            </a:pPr>
            <a:r>
              <a:rPr lang="pt-BR" sz="1200" b="1" strike="noStrike" spc="-1">
                <a:solidFill>
                  <a:srgbClr val="595959"/>
                </a:solidFill>
                <a:latin typeface="Calibri"/>
                <a:ea typeface="Arial Unicode MS"/>
              </a:rPr>
              <a:t>C) UNIDADES DE CAPTAÇÃO (2)</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Complexo Hospitalar do Juquery</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Hospital Dr. Francisco Ribeiro Arantes</a:t>
            </a:r>
            <a:endParaRPr lang="pt-BR" sz="1200" b="0" strike="noStrike" spc="-1">
              <a:latin typeface="Arial"/>
            </a:endParaRPr>
          </a:p>
        </p:txBody>
      </p:sp>
      <p:sp>
        <p:nvSpPr>
          <p:cNvPr id="117" name="Retângulo 7"/>
          <p:cNvSpPr/>
          <p:nvPr/>
        </p:nvSpPr>
        <p:spPr>
          <a:xfrm>
            <a:off x="0" y="150120"/>
            <a:ext cx="12191760" cy="670752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pic>
        <p:nvPicPr>
          <p:cNvPr id="118" name="Imagem 8"/>
          <p:cNvPicPr/>
          <p:nvPr/>
        </p:nvPicPr>
        <p:blipFill>
          <a:blip r:embed="rId4"/>
          <a:stretch/>
        </p:blipFill>
        <p:spPr>
          <a:xfrm>
            <a:off x="148320" y="6248880"/>
            <a:ext cx="1324440" cy="458640"/>
          </a:xfrm>
          <a:prstGeom prst="rect">
            <a:avLst/>
          </a:prstGeom>
          <a:ln w="0">
            <a:noFill/>
          </a:ln>
        </p:spPr>
      </p:pic>
      <p:pic>
        <p:nvPicPr>
          <p:cNvPr id="119" name="Imagem 2"/>
          <p:cNvPicPr/>
          <p:nvPr/>
        </p:nvPicPr>
        <p:blipFill>
          <a:blip r:embed="rId5"/>
          <a:stretch/>
        </p:blipFill>
        <p:spPr>
          <a:xfrm>
            <a:off x="10824840" y="6441840"/>
            <a:ext cx="1109160" cy="291600"/>
          </a:xfrm>
          <a:prstGeom prst="rect">
            <a:avLst/>
          </a:prstGeom>
          <a:ln w="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Imagem 10"/>
          <p:cNvPicPr/>
          <p:nvPr/>
        </p:nvPicPr>
        <p:blipFill>
          <a:blip r:embed="rId3"/>
          <a:srcRect t="11451" b="4275"/>
          <a:stretch/>
        </p:blipFill>
        <p:spPr>
          <a:xfrm>
            <a:off x="0" y="0"/>
            <a:ext cx="12191760" cy="6857640"/>
          </a:xfrm>
          <a:prstGeom prst="rect">
            <a:avLst/>
          </a:prstGeom>
          <a:ln w="0">
            <a:noFill/>
          </a:ln>
        </p:spPr>
      </p:pic>
      <p:sp>
        <p:nvSpPr>
          <p:cNvPr id="121" name="Retângulo 11"/>
          <p:cNvSpPr/>
          <p:nvPr/>
        </p:nvSpPr>
        <p:spPr>
          <a:xfrm>
            <a:off x="-62900" y="-5316"/>
            <a:ext cx="12191760" cy="68576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dirty="0"/>
          </a:p>
        </p:txBody>
      </p:sp>
      <p:sp>
        <p:nvSpPr>
          <p:cNvPr id="122" name="Rectangle 8"/>
          <p:cNvSpPr/>
          <p:nvPr/>
        </p:nvSpPr>
        <p:spPr>
          <a:xfrm>
            <a:off x="452820" y="1434240"/>
            <a:ext cx="11286360" cy="915120"/>
          </a:xfrm>
          <a:prstGeom prst="rect">
            <a:avLst/>
          </a:prstGeom>
          <a:noFill/>
          <a:ln w="0">
            <a:noFill/>
          </a:ln>
        </p:spPr>
        <p:style>
          <a:lnRef idx="0">
            <a:scrgbClr r="0" g="0" b="0"/>
          </a:lnRef>
          <a:fillRef idx="0">
            <a:scrgbClr r="0" g="0" b="0"/>
          </a:fillRef>
          <a:effectRef idx="0">
            <a:scrgbClr r="0" g="0" b="0"/>
          </a:effectRef>
          <a:fontRef idx="minor"/>
        </p:style>
        <p:txBody>
          <a:bodyPr anchor="ctr">
            <a:spAutoFit/>
          </a:bodyPr>
          <a:lstStyle/>
          <a:p>
            <a:pPr algn="just">
              <a:lnSpc>
                <a:spcPct val="100000"/>
              </a:lnSpc>
              <a:buNone/>
            </a:pPr>
            <a:r>
              <a:rPr lang="pt-BR" sz="1800" b="0" strike="noStrike" spc="-1" dirty="0">
                <a:solidFill>
                  <a:srgbClr val="404040"/>
                </a:solidFill>
                <a:latin typeface="Calibri"/>
                <a:ea typeface="맑은 고딕"/>
              </a:rPr>
              <a:t>A tabela 1 apresenta a produção trimestral de acordo com o planejado no Contrato de </a:t>
            </a:r>
            <a:r>
              <a:rPr lang="pt-BR" altLang="ko-KR" sz="1800" dirty="0">
                <a:solidFill>
                  <a:schemeClr val="tx1">
                    <a:lumMod val="75000"/>
                    <a:lumOff val="25000"/>
                  </a:schemeClr>
                </a:solidFill>
                <a:latin typeface="+mn-lt"/>
              </a:rPr>
              <a:t>Gestão n° 71849/2022, </a:t>
            </a:r>
            <a:r>
              <a:rPr lang="pt-BR" sz="1800" b="0" strike="noStrike" spc="-1" dirty="0">
                <a:solidFill>
                  <a:srgbClr val="404040"/>
                </a:solidFill>
                <a:latin typeface="Calibri"/>
                <a:ea typeface="맑은 고딕"/>
              </a:rPr>
              <a:t>que estimaram um volume para o Primeiro</a:t>
            </a:r>
            <a:r>
              <a:rPr lang="pt-BR" spc="-1" dirty="0">
                <a:solidFill>
                  <a:srgbClr val="404040"/>
                </a:solidFill>
                <a:latin typeface="Calibri"/>
                <a:ea typeface="맑은 고딕"/>
              </a:rPr>
              <a:t> </a:t>
            </a:r>
            <a:r>
              <a:rPr lang="pt-BR" sz="1800" b="0" strike="noStrike" spc="-1" dirty="0">
                <a:solidFill>
                  <a:srgbClr val="404040"/>
                </a:solidFill>
                <a:latin typeface="Calibri"/>
                <a:ea typeface="맑은 고딕"/>
              </a:rPr>
              <a:t>Trimestre de </a:t>
            </a:r>
            <a:r>
              <a:rPr lang="pt-BR" sz="1800" b="1" strike="noStrike" spc="-1" dirty="0">
                <a:solidFill>
                  <a:srgbClr val="404040"/>
                </a:solidFill>
                <a:latin typeface="Calibri"/>
                <a:ea typeface="맑은 고딕"/>
              </a:rPr>
              <a:t>2.265.555</a:t>
            </a:r>
            <a:r>
              <a:rPr lang="pt-BR" sz="1800" b="1" strike="noStrike" spc="-1" dirty="0">
                <a:solidFill>
                  <a:srgbClr val="000000"/>
                </a:solidFill>
                <a:latin typeface="Arial"/>
                <a:ea typeface="맑은 고딕"/>
              </a:rPr>
              <a:t> </a:t>
            </a:r>
            <a:r>
              <a:rPr lang="pt-BR" sz="1800" b="0" strike="noStrike" spc="-1" dirty="0">
                <a:solidFill>
                  <a:srgbClr val="404040"/>
                </a:solidFill>
                <a:latin typeface="Calibri"/>
                <a:ea typeface="맑은 고딕"/>
              </a:rPr>
              <a:t>exames. A produção realizada foi de </a:t>
            </a:r>
            <a:r>
              <a:rPr lang="pt-BR" sz="1800" b="1" strike="noStrike" spc="-1" dirty="0">
                <a:solidFill>
                  <a:srgbClr val="404040"/>
                </a:solidFill>
                <a:latin typeface="Calibri"/>
                <a:ea typeface="맑은 고딕"/>
              </a:rPr>
              <a:t>1</a:t>
            </a:r>
            <a:r>
              <a:rPr lang="pt-BR" b="1" spc="-1" dirty="0">
                <a:solidFill>
                  <a:srgbClr val="404040"/>
                </a:solidFill>
                <a:latin typeface="Calibri"/>
                <a:ea typeface="맑은 고딕"/>
              </a:rPr>
              <a:t>,12</a:t>
            </a:r>
            <a:r>
              <a:rPr lang="pt-BR" sz="1800" b="1" strike="noStrike" spc="-1" dirty="0">
                <a:solidFill>
                  <a:srgbClr val="404040"/>
                </a:solidFill>
                <a:latin typeface="Calibri"/>
                <a:ea typeface="맑은 고딕"/>
              </a:rPr>
              <a:t>%</a:t>
            </a:r>
            <a:r>
              <a:rPr lang="pt-BR" sz="1800" b="0" strike="noStrike" spc="-1" dirty="0">
                <a:solidFill>
                  <a:srgbClr val="404040"/>
                </a:solidFill>
                <a:latin typeface="Calibri"/>
                <a:ea typeface="맑은 고딕"/>
              </a:rPr>
              <a:t> maior que o estimado. </a:t>
            </a:r>
            <a:endParaRPr lang="pt-BR" sz="1800" b="0" strike="noStrike" spc="-1" dirty="0">
              <a:latin typeface="Arial"/>
            </a:endParaRPr>
          </a:p>
        </p:txBody>
      </p:sp>
      <p:sp>
        <p:nvSpPr>
          <p:cNvPr id="123" name="Rectangle 9"/>
          <p:cNvSpPr/>
          <p:nvPr/>
        </p:nvSpPr>
        <p:spPr>
          <a:xfrm>
            <a:off x="3156307" y="5288152"/>
            <a:ext cx="5879386" cy="21923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ctr">
            <a:spAutoFit/>
          </a:bodyPr>
          <a:lstStyle/>
          <a:p>
            <a:pPr algn="ctr">
              <a:lnSpc>
                <a:spcPct val="100000"/>
              </a:lnSpc>
              <a:buNone/>
            </a:pPr>
            <a:r>
              <a:rPr lang="pt-BR" sz="800" b="0" strike="noStrike" spc="-1" dirty="0">
                <a:solidFill>
                  <a:srgbClr val="000000"/>
                </a:solidFill>
                <a:latin typeface="Calibri"/>
                <a:ea typeface="Arial Unicode MS"/>
              </a:rPr>
              <a:t>Fonte: Secretaria de Estado da Saúde de São Paulo – Sistema Reglab ® 2024</a:t>
            </a:r>
            <a:endParaRPr lang="pt-BR" sz="800" b="0" strike="noStrike" spc="-1" dirty="0">
              <a:latin typeface="Arial"/>
            </a:endParaRPr>
          </a:p>
        </p:txBody>
      </p:sp>
      <p:sp>
        <p:nvSpPr>
          <p:cNvPr id="124" name="Retângulo 3"/>
          <p:cNvSpPr/>
          <p:nvPr/>
        </p:nvSpPr>
        <p:spPr>
          <a:xfrm>
            <a:off x="2364600" y="2667432"/>
            <a:ext cx="7462800" cy="24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pt-BR" sz="1000" b="0" strike="noStrike" spc="-1" dirty="0">
                <a:solidFill>
                  <a:srgbClr val="404040"/>
                </a:solidFill>
                <a:latin typeface="Calibri"/>
              </a:rPr>
              <a:t>Tabela 1 – Produção Estimada e Realizada no CEAC Sul,  janeiro a </a:t>
            </a:r>
            <a:r>
              <a:rPr lang="pt-BR" sz="1000" spc="-1" dirty="0">
                <a:solidFill>
                  <a:srgbClr val="404040"/>
                </a:solidFill>
                <a:latin typeface="Calibri"/>
              </a:rPr>
              <a:t>março</a:t>
            </a:r>
            <a:r>
              <a:rPr lang="pt-BR" sz="1000" b="0" strike="noStrike" spc="-1" dirty="0">
                <a:solidFill>
                  <a:srgbClr val="404040"/>
                </a:solidFill>
                <a:latin typeface="Calibri"/>
              </a:rPr>
              <a:t>  2024</a:t>
            </a:r>
            <a:endParaRPr lang="pt-BR" sz="1000" b="0" strike="noStrike" spc="-1" dirty="0">
              <a:latin typeface="Arial"/>
            </a:endParaRPr>
          </a:p>
        </p:txBody>
      </p:sp>
      <p:sp>
        <p:nvSpPr>
          <p:cNvPr id="125" name="Título 1"/>
          <p:cNvSpPr/>
          <p:nvPr/>
        </p:nvSpPr>
        <p:spPr>
          <a:xfrm>
            <a:off x="483480" y="291600"/>
            <a:ext cx="7906680" cy="7729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buNone/>
            </a:pPr>
            <a:r>
              <a:rPr lang="pt-BR" sz="3200" b="1" strike="noStrike" spc="-1">
                <a:solidFill>
                  <a:srgbClr val="C00000"/>
                </a:solidFill>
                <a:latin typeface="Calibri"/>
              </a:rPr>
              <a:t>Resultados</a:t>
            </a:r>
            <a:endParaRPr lang="pt-BR" sz="3200" b="0" strike="noStrike" spc="-1">
              <a:latin typeface="Arial"/>
            </a:endParaRPr>
          </a:p>
          <a:p>
            <a:pPr>
              <a:lnSpc>
                <a:spcPct val="90000"/>
              </a:lnSpc>
              <a:buNone/>
            </a:pPr>
            <a:r>
              <a:rPr lang="pt-BR" sz="2600" b="1" strike="noStrike" spc="-1">
                <a:solidFill>
                  <a:srgbClr val="C00000"/>
                </a:solidFill>
                <a:latin typeface="Calibri"/>
              </a:rPr>
              <a:t>Produção Quantitativa</a:t>
            </a:r>
            <a:endParaRPr lang="pt-BR" sz="2600" b="0" strike="noStrike" spc="-1">
              <a:latin typeface="Arial"/>
            </a:endParaRPr>
          </a:p>
        </p:txBody>
      </p:sp>
      <p:pic>
        <p:nvPicPr>
          <p:cNvPr id="126" name="Imagem 13"/>
          <p:cNvPicPr/>
          <p:nvPr/>
        </p:nvPicPr>
        <p:blipFill>
          <a:blip r:embed="rId4"/>
          <a:stretch/>
        </p:blipFill>
        <p:spPr>
          <a:xfrm>
            <a:off x="148320" y="6248880"/>
            <a:ext cx="1324440" cy="458640"/>
          </a:xfrm>
          <a:prstGeom prst="rect">
            <a:avLst/>
          </a:prstGeom>
          <a:ln w="0">
            <a:noFill/>
          </a:ln>
        </p:spPr>
      </p:pic>
      <p:pic>
        <p:nvPicPr>
          <p:cNvPr id="127" name="Imagem 2"/>
          <p:cNvPicPr/>
          <p:nvPr/>
        </p:nvPicPr>
        <p:blipFill>
          <a:blip r:embed="rId5"/>
          <a:stretch/>
        </p:blipFill>
        <p:spPr>
          <a:xfrm>
            <a:off x="10824840" y="6441840"/>
            <a:ext cx="1109160" cy="291600"/>
          </a:xfrm>
          <a:prstGeom prst="rect">
            <a:avLst/>
          </a:prstGeom>
          <a:ln w="0">
            <a:noFill/>
          </a:ln>
        </p:spPr>
      </p:pic>
      <p:pic>
        <p:nvPicPr>
          <p:cNvPr id="3" name="Imagem 2">
            <a:extLst>
              <a:ext uri="{FF2B5EF4-FFF2-40B4-BE49-F238E27FC236}">
                <a16:creationId xmlns:a16="http://schemas.microsoft.com/office/drawing/2014/main" id="{D5479E4D-E30F-AD32-FDD0-D1390D38ECA8}"/>
              </a:ext>
            </a:extLst>
          </p:cNvPr>
          <p:cNvPicPr>
            <a:picLocks noChangeAspect="1"/>
          </p:cNvPicPr>
          <p:nvPr/>
        </p:nvPicPr>
        <p:blipFill>
          <a:blip r:embed="rId6"/>
          <a:stretch>
            <a:fillRect/>
          </a:stretch>
        </p:blipFill>
        <p:spPr>
          <a:xfrm>
            <a:off x="3183959" y="3057553"/>
            <a:ext cx="5685669" cy="200022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tângulo 2"/>
          <p:cNvSpPr/>
          <p:nvPr/>
        </p:nvSpPr>
        <p:spPr>
          <a:xfrm>
            <a:off x="6029912" y="1517019"/>
            <a:ext cx="5979704" cy="25566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50000"/>
              </a:lnSpc>
              <a:buNone/>
            </a:pPr>
            <a:r>
              <a:rPr lang="pt-BR" sz="800" b="0" strike="noStrike" spc="-1" dirty="0">
                <a:solidFill>
                  <a:srgbClr val="000000"/>
                </a:solidFill>
                <a:latin typeface="Calibri"/>
                <a:ea typeface="Arial Unicode MS"/>
              </a:rPr>
              <a:t>Quadro 1 – Produção Estimada (Meta) e realizada no CEAC Sul, discriminada por unidade assistencial no período de </a:t>
            </a:r>
            <a:r>
              <a:rPr lang="pt-BR" sz="800" b="0" strike="noStrike" spc="-1" dirty="0">
                <a:solidFill>
                  <a:srgbClr val="404040"/>
                </a:solidFill>
                <a:latin typeface="Arial"/>
                <a:ea typeface="Arial Unicode MS"/>
              </a:rPr>
              <a:t>janeiro a março 2024</a:t>
            </a:r>
            <a:endParaRPr lang="pt-BR" sz="800" b="0" strike="noStrike" spc="-1" dirty="0">
              <a:latin typeface="Arial"/>
            </a:endParaRPr>
          </a:p>
        </p:txBody>
      </p:sp>
      <p:sp>
        <p:nvSpPr>
          <p:cNvPr id="130" name="Retângulo 5"/>
          <p:cNvSpPr/>
          <p:nvPr/>
        </p:nvSpPr>
        <p:spPr>
          <a:xfrm>
            <a:off x="6273720" y="5051593"/>
            <a:ext cx="5751360" cy="25566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50000"/>
              </a:lnSpc>
              <a:buNone/>
            </a:pPr>
            <a:r>
              <a:rPr lang="pt-BR" sz="800" b="0" strike="noStrike" spc="-1" dirty="0">
                <a:solidFill>
                  <a:srgbClr val="000000"/>
                </a:solidFill>
                <a:latin typeface="Calibri"/>
                <a:ea typeface="Arial Unicode MS"/>
              </a:rPr>
              <a:t>Fonte: Secretaria de Estado da Saúde de São Paulo – Sistema Reglab ® 2024</a:t>
            </a:r>
            <a:endParaRPr lang="pt-BR" sz="800" b="0" strike="noStrike" spc="-1" dirty="0">
              <a:latin typeface="Arial"/>
            </a:endParaRPr>
          </a:p>
        </p:txBody>
      </p:sp>
      <p:sp>
        <p:nvSpPr>
          <p:cNvPr id="131" name="Retângulo 1"/>
          <p:cNvSpPr/>
          <p:nvPr/>
        </p:nvSpPr>
        <p:spPr>
          <a:xfrm>
            <a:off x="577440" y="1653120"/>
            <a:ext cx="5024160" cy="337500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a:lnSpc>
                <a:spcPct val="150000"/>
              </a:lnSpc>
              <a:buNone/>
            </a:pPr>
            <a:r>
              <a:rPr lang="pt-BR" sz="1200" b="0" strike="noStrike" spc="-1" dirty="0">
                <a:solidFill>
                  <a:srgbClr val="262626"/>
                </a:solidFill>
                <a:latin typeface="Calibri"/>
                <a:ea typeface="Arial Unicode MS"/>
              </a:rPr>
              <a:t>Os resultados obtidos no </a:t>
            </a:r>
            <a:r>
              <a:rPr lang="pt-BR" sz="1200" spc="-1" dirty="0">
                <a:solidFill>
                  <a:srgbClr val="262626"/>
                </a:solidFill>
                <a:latin typeface="Calibri"/>
                <a:ea typeface="Arial Unicode MS"/>
              </a:rPr>
              <a:t>Primeiro</a:t>
            </a:r>
            <a:r>
              <a:rPr lang="pt-BR" sz="1200" b="0" strike="noStrike" spc="-1" dirty="0">
                <a:solidFill>
                  <a:srgbClr val="262626"/>
                </a:solidFill>
                <a:latin typeface="Calibri"/>
                <a:ea typeface="Arial Unicode MS"/>
              </a:rPr>
              <a:t> Trimestre de 2024 sugerem a oportunidade de ajustar as metas para a produção estimada para cada unidade assistencial. </a:t>
            </a:r>
            <a:endParaRPr lang="pt-BR" sz="1200" b="0" strike="noStrike" spc="-1" dirty="0">
              <a:latin typeface="Arial"/>
            </a:endParaRPr>
          </a:p>
          <a:p>
            <a:pPr algn="just">
              <a:lnSpc>
                <a:spcPct val="150000"/>
              </a:lnSpc>
              <a:buNone/>
            </a:pPr>
            <a:endParaRPr lang="pt-BR" sz="1200" b="0" strike="noStrike" spc="-1" dirty="0">
              <a:latin typeface="Arial"/>
            </a:endParaRPr>
          </a:p>
          <a:p>
            <a:pPr algn="just">
              <a:lnSpc>
                <a:spcPct val="150000"/>
              </a:lnSpc>
              <a:buNone/>
            </a:pPr>
            <a:r>
              <a:rPr lang="pt-BR" sz="1200" b="0" strike="noStrike" spc="-1" dirty="0">
                <a:solidFill>
                  <a:srgbClr val="262626"/>
                </a:solidFill>
                <a:latin typeface="Calibri"/>
                <a:ea typeface="Arial Unicode MS"/>
              </a:rPr>
              <a:t>O Quadro 1 discrimina a produção do CEAC Sul em cada unidade pública incluída no escopo assistencial e conforme apresentado  apresenta variações percentuais  abaixo da  meta em cada serviço. </a:t>
            </a:r>
            <a:endParaRPr lang="pt-BR" sz="1200" b="0" strike="noStrike" spc="-1" dirty="0">
              <a:latin typeface="Arial"/>
            </a:endParaRPr>
          </a:p>
          <a:p>
            <a:pPr algn="just">
              <a:lnSpc>
                <a:spcPct val="150000"/>
              </a:lnSpc>
              <a:buNone/>
            </a:pPr>
            <a:endParaRPr lang="pt-BR" sz="1200" b="0" strike="noStrike" spc="-1" dirty="0">
              <a:latin typeface="Arial"/>
            </a:endParaRPr>
          </a:p>
          <a:p>
            <a:pPr algn="just">
              <a:lnSpc>
                <a:spcPct val="150000"/>
              </a:lnSpc>
              <a:buNone/>
            </a:pPr>
            <a:r>
              <a:rPr lang="pt-BR" sz="1200" b="0" strike="noStrike" spc="-1" dirty="0">
                <a:solidFill>
                  <a:srgbClr val="262626"/>
                </a:solidFill>
                <a:latin typeface="Calibri"/>
                <a:ea typeface="Arial Unicode MS"/>
              </a:rPr>
              <a:t>Cumpre salientar que a AFIP/ CEAC SUL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sz="1200" b="0" strike="noStrike" spc="-1" dirty="0">
              <a:latin typeface="Arial"/>
            </a:endParaRPr>
          </a:p>
        </p:txBody>
      </p:sp>
      <p:sp>
        <p:nvSpPr>
          <p:cNvPr id="132" name="Conector reto 2"/>
          <p:cNvSpPr/>
          <p:nvPr/>
        </p:nvSpPr>
        <p:spPr>
          <a:xfrm>
            <a:off x="5837040" y="1732320"/>
            <a:ext cx="360" cy="3308400"/>
          </a:xfrm>
          <a:prstGeom prst="line">
            <a:avLst/>
          </a:prstGeom>
          <a:ln w="19050">
            <a:solidFill>
              <a:srgbClr val="C00000"/>
            </a:solidFill>
          </a:ln>
        </p:spPr>
        <p:style>
          <a:lnRef idx="1">
            <a:schemeClr val="accent1"/>
          </a:lnRef>
          <a:fillRef idx="0">
            <a:schemeClr val="accent1"/>
          </a:fillRef>
          <a:effectRef idx="0">
            <a:schemeClr val="accent1"/>
          </a:effectRef>
          <a:fontRef idx="minor"/>
        </p:style>
        <p:txBody>
          <a:bodyPr/>
          <a:lstStyle/>
          <a:p>
            <a:endParaRPr lang="pt-BR"/>
          </a:p>
        </p:txBody>
      </p:sp>
      <p:sp>
        <p:nvSpPr>
          <p:cNvPr id="133" name="Título 1"/>
          <p:cNvSpPr/>
          <p:nvPr/>
        </p:nvSpPr>
        <p:spPr>
          <a:xfrm>
            <a:off x="483480" y="291600"/>
            <a:ext cx="7906680" cy="7729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buNone/>
            </a:pPr>
            <a:r>
              <a:rPr lang="pt-BR" sz="3200" b="1" strike="noStrike" spc="-1" dirty="0">
                <a:solidFill>
                  <a:srgbClr val="C00000"/>
                </a:solidFill>
                <a:latin typeface="Calibri"/>
              </a:rPr>
              <a:t>Resultados</a:t>
            </a:r>
            <a:endParaRPr lang="pt-BR" sz="3200" b="0" strike="noStrike" spc="-1" dirty="0">
              <a:latin typeface="Arial"/>
            </a:endParaRPr>
          </a:p>
          <a:p>
            <a:pPr>
              <a:lnSpc>
                <a:spcPct val="90000"/>
              </a:lnSpc>
              <a:buNone/>
            </a:pPr>
            <a:r>
              <a:rPr lang="pt-BR" sz="2600" b="1" strike="noStrike" spc="-1" dirty="0">
                <a:solidFill>
                  <a:srgbClr val="C00000"/>
                </a:solidFill>
                <a:latin typeface="Calibri"/>
              </a:rPr>
              <a:t>Produção Quantitativa</a:t>
            </a:r>
            <a:endParaRPr lang="pt-BR" sz="2600" b="0" strike="noStrike" spc="-1" dirty="0">
              <a:latin typeface="Arial"/>
            </a:endParaRPr>
          </a:p>
        </p:txBody>
      </p:sp>
      <p:pic>
        <p:nvPicPr>
          <p:cNvPr id="2" name="Imagem 1">
            <a:extLst>
              <a:ext uri="{FF2B5EF4-FFF2-40B4-BE49-F238E27FC236}">
                <a16:creationId xmlns:a16="http://schemas.microsoft.com/office/drawing/2014/main" id="{86E07545-4A85-4C8D-FA69-FEDC3B05307D}"/>
              </a:ext>
            </a:extLst>
          </p:cNvPr>
          <p:cNvPicPr>
            <a:picLocks noChangeAspect="1"/>
          </p:cNvPicPr>
          <p:nvPr/>
        </p:nvPicPr>
        <p:blipFill>
          <a:blip r:embed="rId3"/>
          <a:stretch>
            <a:fillRect/>
          </a:stretch>
        </p:blipFill>
        <p:spPr>
          <a:xfrm>
            <a:off x="5998586" y="1806407"/>
            <a:ext cx="5899399" cy="324950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ítulo 1"/>
          <p:cNvSpPr/>
          <p:nvPr/>
        </p:nvSpPr>
        <p:spPr>
          <a:xfrm>
            <a:off x="3822840" y="378000"/>
            <a:ext cx="7906680" cy="7729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a:lnSpc>
                <a:spcPct val="90000"/>
              </a:lnSpc>
              <a:buNone/>
            </a:pPr>
            <a:r>
              <a:rPr lang="pt-BR" sz="3200" b="1" strike="noStrike" spc="-1">
                <a:solidFill>
                  <a:srgbClr val="C00000"/>
                </a:solidFill>
                <a:latin typeface="Calibri"/>
              </a:rPr>
              <a:t>Indicadores – Pesquisa de Satisfação</a:t>
            </a:r>
            <a:endParaRPr lang="pt-BR" sz="3200" b="0" strike="noStrike" spc="-1">
              <a:latin typeface="Arial"/>
            </a:endParaRPr>
          </a:p>
        </p:txBody>
      </p:sp>
      <p:sp>
        <p:nvSpPr>
          <p:cNvPr id="136" name="Retângulo 1"/>
          <p:cNvSpPr/>
          <p:nvPr/>
        </p:nvSpPr>
        <p:spPr>
          <a:xfrm>
            <a:off x="4989960" y="1549440"/>
            <a:ext cx="6774840" cy="224531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r">
              <a:lnSpc>
                <a:spcPct val="100000"/>
              </a:lnSpc>
              <a:buNone/>
            </a:pPr>
            <a:r>
              <a:rPr lang="pt-BR" sz="1400" b="1" strike="noStrike" spc="-1" dirty="0">
                <a:solidFill>
                  <a:srgbClr val="000000"/>
                </a:solidFill>
                <a:latin typeface="Calibri"/>
              </a:rPr>
              <a:t>Serviço de Atenção ao Usuário – SAU</a:t>
            </a:r>
            <a:endParaRPr lang="pt-BR" sz="1400" b="0" strike="noStrike" spc="-1" dirty="0">
              <a:latin typeface="Arial"/>
            </a:endParaRPr>
          </a:p>
          <a:p>
            <a:pPr>
              <a:lnSpc>
                <a:spcPct val="100000"/>
              </a:lnSpc>
              <a:buNone/>
            </a:pPr>
            <a:endParaRPr lang="pt-BR" sz="1400" b="0" strike="noStrike" spc="-1" dirty="0">
              <a:latin typeface="Arial"/>
            </a:endParaRPr>
          </a:p>
          <a:p>
            <a:pPr algn="just">
              <a:lnSpc>
                <a:spcPct val="100000"/>
              </a:lnSpc>
              <a:buNone/>
            </a:pPr>
            <a:r>
              <a:rPr lang="pt-BR" sz="1400" b="0" strike="noStrike" spc="-1" dirty="0">
                <a:solidFill>
                  <a:srgbClr val="000000"/>
                </a:solidFill>
                <a:latin typeface="Calibri"/>
              </a:rPr>
              <a:t>A AFIP utiliza o Serviço de Atenção ao Usuário (SAU) para atendimento aos serviços de saúde que lhe são referenciados. Nesses serviços, estruturados em cada unidade vinculada ao CEAC Sul como registros de reclamações, elogios ou sugestões por profissional específico, responsável por setor/unidade. </a:t>
            </a:r>
            <a:endParaRPr lang="pt-BR" sz="1400" b="0" strike="noStrike" spc="-1" dirty="0">
              <a:latin typeface="Arial"/>
            </a:endParaRPr>
          </a:p>
          <a:p>
            <a:pPr algn="just">
              <a:lnSpc>
                <a:spcPct val="100000"/>
              </a:lnSpc>
              <a:buNone/>
            </a:pPr>
            <a:r>
              <a:rPr lang="pt-BR" sz="1400" b="0" strike="noStrike" spc="-1" dirty="0">
                <a:solidFill>
                  <a:srgbClr val="000000"/>
                </a:solidFill>
                <a:latin typeface="Calibri"/>
              </a:rPr>
              <a:t> </a:t>
            </a:r>
            <a:endParaRPr lang="pt-BR" sz="1400" b="0" strike="noStrike" spc="-1" dirty="0">
              <a:latin typeface="Arial"/>
            </a:endParaRPr>
          </a:p>
          <a:p>
            <a:pPr algn="just">
              <a:lnSpc>
                <a:spcPct val="100000"/>
              </a:lnSpc>
              <a:buNone/>
            </a:pPr>
            <a:r>
              <a:rPr lang="pt-BR" sz="1400" b="0" strike="noStrike" spc="-1" dirty="0">
                <a:solidFill>
                  <a:srgbClr val="000000"/>
                </a:solidFill>
                <a:latin typeface="Calibri"/>
              </a:rPr>
              <a:t>Abaixo a tabela 2 representa a quantidade de registros via </a:t>
            </a:r>
            <a:r>
              <a:rPr lang="pt-BR" sz="1400" b="0" strike="noStrike" spc="-1" dirty="0" err="1">
                <a:solidFill>
                  <a:srgbClr val="000000"/>
                </a:solidFill>
                <a:latin typeface="Calibri"/>
              </a:rPr>
              <a:t>Reglab</a:t>
            </a:r>
            <a:r>
              <a:rPr lang="pt-BR" sz="1400" b="0" strike="noStrike" spc="-1" dirty="0">
                <a:solidFill>
                  <a:srgbClr val="000000"/>
                </a:solidFill>
                <a:latin typeface="Calibri"/>
              </a:rPr>
              <a:t> como registros de reclamações, elogios ou sugestões.</a:t>
            </a:r>
            <a:endParaRPr lang="pt-BR" sz="1400" b="0" strike="noStrike" spc="-1" dirty="0">
              <a:latin typeface="Arial"/>
            </a:endParaRPr>
          </a:p>
          <a:p>
            <a:pPr algn="just">
              <a:lnSpc>
                <a:spcPct val="100000"/>
              </a:lnSpc>
              <a:buNone/>
            </a:pPr>
            <a:endParaRPr lang="pt-BR" sz="1400" b="0" strike="noStrike" spc="-1" dirty="0">
              <a:latin typeface="Arial"/>
            </a:endParaRPr>
          </a:p>
        </p:txBody>
      </p:sp>
      <p:pic>
        <p:nvPicPr>
          <p:cNvPr id="137" name="Imagem 11"/>
          <p:cNvPicPr/>
          <p:nvPr/>
        </p:nvPicPr>
        <p:blipFill>
          <a:blip r:embed="rId3"/>
          <a:stretch/>
        </p:blipFill>
        <p:spPr>
          <a:xfrm>
            <a:off x="787320" y="2411640"/>
            <a:ext cx="946800" cy="946800"/>
          </a:xfrm>
          <a:prstGeom prst="rect">
            <a:avLst/>
          </a:prstGeom>
          <a:ln w="0">
            <a:noFill/>
          </a:ln>
        </p:spPr>
      </p:pic>
      <p:pic>
        <p:nvPicPr>
          <p:cNvPr id="138" name="Imagem 12"/>
          <p:cNvPicPr/>
          <p:nvPr/>
        </p:nvPicPr>
        <p:blipFill>
          <a:blip r:embed="rId4"/>
          <a:stretch/>
        </p:blipFill>
        <p:spPr>
          <a:xfrm>
            <a:off x="3952440" y="1742040"/>
            <a:ext cx="946800" cy="946800"/>
          </a:xfrm>
          <a:prstGeom prst="rect">
            <a:avLst/>
          </a:prstGeom>
          <a:ln w="0">
            <a:noFill/>
          </a:ln>
        </p:spPr>
      </p:pic>
      <p:pic>
        <p:nvPicPr>
          <p:cNvPr id="139" name="Imagem 13"/>
          <p:cNvPicPr/>
          <p:nvPr/>
        </p:nvPicPr>
        <p:blipFill>
          <a:blip r:embed="rId5"/>
          <a:stretch/>
        </p:blipFill>
        <p:spPr>
          <a:xfrm>
            <a:off x="2059560" y="3652560"/>
            <a:ext cx="788400" cy="788400"/>
          </a:xfrm>
          <a:prstGeom prst="rect">
            <a:avLst/>
          </a:prstGeom>
          <a:ln w="0">
            <a:noFill/>
          </a:ln>
        </p:spPr>
      </p:pic>
      <p:sp>
        <p:nvSpPr>
          <p:cNvPr id="140" name="CaixaDeTexto 14"/>
          <p:cNvSpPr/>
          <p:nvPr/>
        </p:nvSpPr>
        <p:spPr>
          <a:xfrm>
            <a:off x="816840" y="3358800"/>
            <a:ext cx="923400" cy="5166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400" b="1" strike="noStrike" spc="-1">
                <a:solidFill>
                  <a:srgbClr val="C00000"/>
                </a:solidFill>
                <a:latin typeface="Calibri"/>
              </a:rPr>
              <a:t>UNIDADE</a:t>
            </a:r>
            <a:endParaRPr lang="pt-BR" sz="1400" b="0" strike="noStrike" spc="-1">
              <a:latin typeface="Arial"/>
            </a:endParaRPr>
          </a:p>
          <a:p>
            <a:pPr>
              <a:lnSpc>
                <a:spcPct val="100000"/>
              </a:lnSpc>
              <a:buNone/>
            </a:pPr>
            <a:r>
              <a:rPr lang="pt-BR" sz="1400" b="1" strike="noStrike" spc="-1">
                <a:solidFill>
                  <a:srgbClr val="C00000"/>
                </a:solidFill>
                <a:latin typeface="Calibri"/>
              </a:rPr>
              <a:t>DE SAÚDE</a:t>
            </a:r>
            <a:endParaRPr lang="pt-BR" sz="1400" b="0" strike="noStrike" spc="-1">
              <a:latin typeface="Arial"/>
            </a:endParaRPr>
          </a:p>
        </p:txBody>
      </p:sp>
      <p:sp>
        <p:nvSpPr>
          <p:cNvPr id="141" name="CaixaDeTexto 15"/>
          <p:cNvSpPr/>
          <p:nvPr/>
        </p:nvSpPr>
        <p:spPr>
          <a:xfrm>
            <a:off x="1807200" y="4456800"/>
            <a:ext cx="1356120" cy="5166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pt-BR" sz="1400" b="1" strike="noStrike" spc="-1">
                <a:solidFill>
                  <a:srgbClr val="C00000"/>
                </a:solidFill>
                <a:latin typeface="Calibri"/>
              </a:rPr>
              <a:t>PROFISSIONAIS </a:t>
            </a:r>
            <a:endParaRPr lang="pt-BR" sz="1400" b="0" strike="noStrike" spc="-1">
              <a:latin typeface="Arial"/>
            </a:endParaRPr>
          </a:p>
          <a:p>
            <a:pPr algn="ctr">
              <a:lnSpc>
                <a:spcPct val="100000"/>
              </a:lnSpc>
              <a:buNone/>
            </a:pPr>
            <a:r>
              <a:rPr lang="pt-BR" sz="1400" b="1" strike="noStrike" spc="-1">
                <a:solidFill>
                  <a:srgbClr val="C00000"/>
                </a:solidFill>
                <a:latin typeface="Calibri"/>
              </a:rPr>
              <a:t>DE SAÚDE</a:t>
            </a:r>
            <a:endParaRPr lang="pt-BR" sz="1400" b="0" strike="noStrike" spc="-1">
              <a:latin typeface="Arial"/>
            </a:endParaRPr>
          </a:p>
        </p:txBody>
      </p:sp>
      <p:sp>
        <p:nvSpPr>
          <p:cNvPr id="142" name="CaixaDeTexto 16"/>
          <p:cNvSpPr/>
          <p:nvPr/>
        </p:nvSpPr>
        <p:spPr>
          <a:xfrm>
            <a:off x="3957120" y="2800800"/>
            <a:ext cx="103284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pt-BR" sz="1400" b="1" strike="noStrike" spc="-1">
                <a:solidFill>
                  <a:srgbClr val="C00000"/>
                </a:solidFill>
                <a:latin typeface="Calibri"/>
              </a:rPr>
              <a:t>AVALIAÇÃO</a:t>
            </a:r>
            <a:endParaRPr lang="pt-BR" sz="1400" b="0" strike="noStrike" spc="-1">
              <a:latin typeface="Arial"/>
            </a:endParaRPr>
          </a:p>
        </p:txBody>
      </p:sp>
      <p:sp>
        <p:nvSpPr>
          <p:cNvPr id="143" name="Elipse 17"/>
          <p:cNvSpPr/>
          <p:nvPr/>
        </p:nvSpPr>
        <p:spPr>
          <a:xfrm>
            <a:off x="515880" y="1939680"/>
            <a:ext cx="3162960" cy="3223080"/>
          </a:xfrm>
          <a:prstGeom prst="ellipse">
            <a:avLst/>
          </a:prstGeom>
          <a:noFill/>
          <a:ln w="3175">
            <a:solidFill>
              <a:srgbClr val="000000">
                <a:lumMod val="65000"/>
                <a:lumOff val="35000"/>
              </a:srgbClr>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pic>
        <p:nvPicPr>
          <p:cNvPr id="144" name="Imagem 18"/>
          <p:cNvPicPr/>
          <p:nvPr/>
        </p:nvPicPr>
        <p:blipFill>
          <a:blip r:embed="rId6">
            <a:extLst>
              <a:ext uri="{BEBA8EAE-BF5A-486C-A8C5-ECC9F3942E4B}">
                <a14:imgProps xmlns:a14="http://schemas.microsoft.com/office/drawing/2010/main">
                  <a14:imgLayer>
                    <a14:imgEffect>
                      <a14:brightnessContrast bright="-40000" contrast="-40000"/>
                    </a14:imgEffect>
                  </a14:imgLayer>
                </a14:imgProps>
              </a:ext>
            </a:extLst>
          </a:blip>
          <a:stretch/>
        </p:blipFill>
        <p:spPr>
          <a:xfrm rot="19769400">
            <a:off x="2725920" y="1351080"/>
            <a:ext cx="1022040" cy="860040"/>
          </a:xfrm>
          <a:prstGeom prst="rect">
            <a:avLst/>
          </a:prstGeom>
          <a:ln w="0">
            <a:noFill/>
          </a:ln>
        </p:spPr>
      </p:pic>
      <p:pic>
        <p:nvPicPr>
          <p:cNvPr id="145" name="Imagem 19"/>
          <p:cNvPicPr/>
          <p:nvPr/>
        </p:nvPicPr>
        <p:blipFill>
          <a:blip r:embed="rId6">
            <a:extLst>
              <a:ext uri="{BEBA8EAE-BF5A-486C-A8C5-ECC9F3942E4B}">
                <a14:imgProps xmlns:a14="http://schemas.microsoft.com/office/drawing/2010/main">
                  <a14:imgLayer>
                    <a14:imgEffect>
                      <a14:brightnessContrast bright="-40000" contrast="-40000"/>
                    </a14:imgEffect>
                  </a14:imgLayer>
                </a14:imgProps>
              </a:ext>
            </a:extLst>
          </a:blip>
          <a:stretch/>
        </p:blipFill>
        <p:spPr>
          <a:xfrm rot="2329800" flipH="1">
            <a:off x="1783080" y="2261880"/>
            <a:ext cx="552240" cy="375120"/>
          </a:xfrm>
          <a:prstGeom prst="rect">
            <a:avLst/>
          </a:prstGeom>
          <a:ln w="0">
            <a:noFill/>
          </a:ln>
        </p:spPr>
      </p:pic>
      <p:sp>
        <p:nvSpPr>
          <p:cNvPr id="146" name="CaixaDeTexto 20"/>
          <p:cNvSpPr/>
          <p:nvPr/>
        </p:nvSpPr>
        <p:spPr>
          <a:xfrm>
            <a:off x="1920240" y="2631600"/>
            <a:ext cx="1739160" cy="63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pt-BR" sz="1200" b="0" i="1" strike="noStrike" spc="-1">
                <a:solidFill>
                  <a:srgbClr val="595959"/>
                </a:solidFill>
                <a:latin typeface="Calibri"/>
              </a:rPr>
              <a:t>qualidade do serviço</a:t>
            </a:r>
            <a:endParaRPr lang="pt-BR" sz="1200" b="0" strike="noStrike" spc="-1">
              <a:latin typeface="Arial"/>
            </a:endParaRPr>
          </a:p>
          <a:p>
            <a:pPr>
              <a:lnSpc>
                <a:spcPct val="100000"/>
              </a:lnSpc>
              <a:buNone/>
            </a:pPr>
            <a:r>
              <a:rPr lang="pt-BR" sz="1200" b="0" i="1" strike="noStrike" spc="-1">
                <a:solidFill>
                  <a:srgbClr val="595959"/>
                </a:solidFill>
                <a:latin typeface="Calibri"/>
              </a:rPr>
              <a:t>satisfação dos usuários</a:t>
            </a:r>
            <a:endParaRPr lang="pt-BR" sz="1200" b="0" strike="noStrike" spc="-1">
              <a:latin typeface="Arial"/>
            </a:endParaRPr>
          </a:p>
          <a:p>
            <a:pPr>
              <a:lnSpc>
                <a:spcPct val="100000"/>
              </a:lnSpc>
              <a:buNone/>
            </a:pPr>
            <a:endParaRPr lang="pt-BR" sz="1200" b="0" strike="noStrike" spc="-1">
              <a:latin typeface="Arial"/>
            </a:endParaRPr>
          </a:p>
        </p:txBody>
      </p:sp>
      <p:sp>
        <p:nvSpPr>
          <p:cNvPr id="147" name="CaixaDeTexto 21"/>
          <p:cNvSpPr/>
          <p:nvPr/>
        </p:nvSpPr>
        <p:spPr>
          <a:xfrm>
            <a:off x="2040480" y="3862440"/>
            <a:ext cx="295560" cy="36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800" b="1" strike="noStrike" spc="-1">
                <a:solidFill>
                  <a:srgbClr val="FFFFFF"/>
                </a:solidFill>
                <a:latin typeface="Calibri"/>
              </a:rPr>
              <a:t>+</a:t>
            </a:r>
            <a:endParaRPr lang="pt-BR" sz="1800" b="0" strike="noStrike" spc="-1">
              <a:latin typeface="Arial"/>
            </a:endParaRPr>
          </a:p>
        </p:txBody>
      </p:sp>
      <p:sp>
        <p:nvSpPr>
          <p:cNvPr id="148" name="CaixaDeTexto 22"/>
          <p:cNvSpPr/>
          <p:nvPr/>
        </p:nvSpPr>
        <p:spPr>
          <a:xfrm>
            <a:off x="2306160" y="3860280"/>
            <a:ext cx="295560" cy="36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800" b="1" strike="noStrike" spc="-1">
                <a:solidFill>
                  <a:srgbClr val="FFFFFF"/>
                </a:solidFill>
                <a:latin typeface="Calibri"/>
              </a:rPr>
              <a:t>+</a:t>
            </a:r>
            <a:endParaRPr lang="pt-BR" sz="1800" b="0" strike="noStrike" spc="-1">
              <a:latin typeface="Arial"/>
            </a:endParaRPr>
          </a:p>
        </p:txBody>
      </p:sp>
      <p:sp>
        <p:nvSpPr>
          <p:cNvPr id="149" name="CaixaDeTexto 23"/>
          <p:cNvSpPr/>
          <p:nvPr/>
        </p:nvSpPr>
        <p:spPr>
          <a:xfrm>
            <a:off x="2594520" y="3858120"/>
            <a:ext cx="295560" cy="36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800" b="1" strike="noStrike" spc="-1">
                <a:solidFill>
                  <a:srgbClr val="FFFFFF"/>
                </a:solidFill>
                <a:latin typeface="Calibri"/>
              </a:rPr>
              <a:t>+</a:t>
            </a:r>
            <a:endParaRPr lang="pt-BR" sz="1800" b="0" strike="noStrike" spc="-1">
              <a:latin typeface="Arial"/>
            </a:endParaRPr>
          </a:p>
        </p:txBody>
      </p:sp>
      <p:pic>
        <p:nvPicPr>
          <p:cNvPr id="150" name="Imagem 24"/>
          <p:cNvPicPr/>
          <p:nvPr/>
        </p:nvPicPr>
        <p:blipFill>
          <a:blip r:embed="rId6">
            <a:extLst>
              <a:ext uri="{BEBA8EAE-BF5A-486C-A8C5-ECC9F3942E4B}">
                <a14:imgProps xmlns:a14="http://schemas.microsoft.com/office/drawing/2010/main">
                  <a14:imgLayer>
                    <a14:imgEffect>
                      <a14:brightnessContrast bright="-40000" contrast="-40000"/>
                    </a14:imgEffect>
                  </a14:imgLayer>
                </a14:imgProps>
              </a:ext>
            </a:extLst>
          </a:blip>
          <a:stretch/>
        </p:blipFill>
        <p:spPr>
          <a:xfrm rot="4700400">
            <a:off x="2920320" y="3219120"/>
            <a:ext cx="482040" cy="375120"/>
          </a:xfrm>
          <a:prstGeom prst="rect">
            <a:avLst/>
          </a:prstGeom>
          <a:ln w="0">
            <a:noFill/>
          </a:ln>
        </p:spPr>
      </p:pic>
      <p:sp>
        <p:nvSpPr>
          <p:cNvPr id="151" name="Retângulo 2"/>
          <p:cNvSpPr/>
          <p:nvPr/>
        </p:nvSpPr>
        <p:spPr>
          <a:xfrm>
            <a:off x="5720232" y="5744704"/>
            <a:ext cx="5729040" cy="25271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buNone/>
            </a:pPr>
            <a:r>
              <a:rPr lang="pt-BR" sz="800" b="0" strike="noStrike" spc="-1" dirty="0">
                <a:solidFill>
                  <a:srgbClr val="000000"/>
                </a:solidFill>
                <a:latin typeface="Arial"/>
                <a:ea typeface="Arial Unicode MS"/>
              </a:rPr>
              <a:t>                        Fonte: Secretaria de Estado da Saúde de São Paulo – Sistema Reglab ® 2024</a:t>
            </a:r>
            <a:endParaRPr lang="pt-BR" sz="800" b="0" strike="noStrike" spc="-1" dirty="0">
              <a:latin typeface="Arial"/>
            </a:endParaRPr>
          </a:p>
        </p:txBody>
      </p:sp>
      <p:sp>
        <p:nvSpPr>
          <p:cNvPr id="152" name="Retângulo 28"/>
          <p:cNvSpPr/>
          <p:nvPr/>
        </p:nvSpPr>
        <p:spPr>
          <a:xfrm>
            <a:off x="214560" y="128160"/>
            <a:ext cx="11887560" cy="65574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dirty="0"/>
          </a:p>
        </p:txBody>
      </p:sp>
      <p:pic>
        <p:nvPicPr>
          <p:cNvPr id="3" name="Imagem 2">
            <a:extLst>
              <a:ext uri="{FF2B5EF4-FFF2-40B4-BE49-F238E27FC236}">
                <a16:creationId xmlns:a16="http://schemas.microsoft.com/office/drawing/2014/main" id="{4AE0AF73-4496-C7AA-93A1-9C2EC0B062FE}"/>
              </a:ext>
            </a:extLst>
          </p:cNvPr>
          <p:cNvPicPr>
            <a:picLocks noChangeAspect="1"/>
          </p:cNvPicPr>
          <p:nvPr/>
        </p:nvPicPr>
        <p:blipFill>
          <a:blip r:embed="rId7"/>
          <a:stretch>
            <a:fillRect/>
          </a:stretch>
        </p:blipFill>
        <p:spPr>
          <a:xfrm>
            <a:off x="5014779" y="3680633"/>
            <a:ext cx="6838950" cy="192405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3807</TotalTime>
  <Words>1379</Words>
  <Application>Microsoft Office PowerPoint</Application>
  <PresentationFormat>Widescreen</PresentationFormat>
  <Paragraphs>130</Paragraphs>
  <Slides>14</Slides>
  <Notes>12</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14</vt:i4>
      </vt:variant>
    </vt:vector>
  </HeadingPairs>
  <TitlesOfParts>
    <vt:vector size="23" baseType="lpstr">
      <vt:lpstr>-apple-system</vt:lpstr>
      <vt:lpstr>Arial</vt:lpstr>
      <vt:lpstr>Calibri</vt:lpstr>
      <vt:lpstr>Calibri (Títulos)</vt:lpstr>
      <vt:lpstr>Calibri Light</vt:lpstr>
      <vt:lpstr>Symbol</vt:lpstr>
      <vt:lpstr>Times New Roman</vt:lpstr>
      <vt:lpstr>Wingdings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
  <dc:creator>Caroline Petermann</dc:creator>
  <dc:description/>
  <cp:lastModifiedBy>Isabel Cristina P Siqueira</cp:lastModifiedBy>
  <cp:revision>339</cp:revision>
  <cp:lastPrinted>2022-11-04T19:34:15Z</cp:lastPrinted>
  <dcterms:created xsi:type="dcterms:W3CDTF">2019-10-31T14:23:28Z</dcterms:created>
  <dcterms:modified xsi:type="dcterms:W3CDTF">2024-07-25T14:08:05Z</dcterms:modified>
  <dc:language>pt-BR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12</vt:i4>
  </property>
  <property fmtid="{D5CDD505-2E9C-101B-9397-08002B2CF9AE}" pid="3" name="PresentationFormat">
    <vt:lpwstr>Widescreen</vt:lpwstr>
  </property>
  <property fmtid="{D5CDD505-2E9C-101B-9397-08002B2CF9AE}" pid="4" name="Slides">
    <vt:i4>14</vt:i4>
  </property>
</Properties>
</file>