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70" r:id="rId2"/>
    <p:sldId id="516" r:id="rId3"/>
    <p:sldId id="490" r:id="rId4"/>
    <p:sldId id="508" r:id="rId5"/>
    <p:sldId id="524" r:id="rId6"/>
    <p:sldId id="527" r:id="rId7"/>
    <p:sldId id="517" r:id="rId8"/>
    <p:sldId id="519" r:id="rId9"/>
    <p:sldId id="514" r:id="rId10"/>
    <p:sldId id="496" r:id="rId11"/>
    <p:sldId id="499" r:id="rId12"/>
    <p:sldId id="521" r:id="rId13"/>
    <p:sldId id="506" r:id="rId14"/>
    <p:sldId id="505" r:id="rId15"/>
    <p:sldId id="523" r:id="rId16"/>
  </p:sldIdLst>
  <p:sldSz cx="12192000" cy="6858000"/>
  <p:notesSz cx="6797675"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guide id="5" orient="horz" pos="2160" userDrawn="1">
          <p15:clr>
            <a:srgbClr val="A4A3A4"/>
          </p15:clr>
        </p15:guide>
        <p15:guide id="6" orient="horz" pos="22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 id="2" name="Diego R. Medeiros" initials="DRM" lastIdx="1" clrIdx="1">
    <p:extLst>
      <p:ext uri="{19B8F6BF-5375-455C-9EA6-DF929625EA0E}">
        <p15:presenceInfo xmlns:p15="http://schemas.microsoft.com/office/powerpoint/2012/main" userId="S-1-5-21-2365488645-3626107736-286831921-3018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869" autoAdjust="0"/>
  </p:normalViewPr>
  <p:slideViewPr>
    <p:cSldViewPr snapToGrid="0">
      <p:cViewPr>
        <p:scale>
          <a:sx n="60" d="100"/>
          <a:sy n="60" d="100"/>
        </p:scale>
        <p:origin x="1140" y="108"/>
      </p:cViewPr>
      <p:guideLst>
        <p:guide orient="horz" pos="3906"/>
        <p:guide pos="3228"/>
        <p:guide pos="7537"/>
        <p:guide pos="688"/>
        <p:guide orient="horz" pos="2160"/>
        <p:guide orient="horz" pos="22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45659" cy="498136"/>
          </a:xfrm>
          <a:prstGeom prst="rect">
            <a:avLst/>
          </a:prstGeom>
        </p:spPr>
        <p:txBody>
          <a:bodyPr vert="horz" lIns="91413" tIns="45706" rIns="91413" bIns="45706" rtlCol="0"/>
          <a:lstStyle>
            <a:lvl1pPr algn="l">
              <a:defRPr sz="1200"/>
            </a:lvl1pPr>
          </a:lstStyle>
          <a:p>
            <a:endParaRPr lang="pt-BR"/>
          </a:p>
        </p:txBody>
      </p:sp>
      <p:sp>
        <p:nvSpPr>
          <p:cNvPr id="3" name="Espaço Reservado para Data 2"/>
          <p:cNvSpPr>
            <a:spLocks noGrp="1"/>
          </p:cNvSpPr>
          <p:nvPr>
            <p:ph type="dt" idx="1"/>
          </p:nvPr>
        </p:nvSpPr>
        <p:spPr>
          <a:xfrm>
            <a:off x="3850444" y="0"/>
            <a:ext cx="2945659" cy="498136"/>
          </a:xfrm>
          <a:prstGeom prst="rect">
            <a:avLst/>
          </a:prstGeom>
        </p:spPr>
        <p:txBody>
          <a:bodyPr vert="horz" lIns="91413" tIns="45706" rIns="91413" bIns="45706" rtlCol="0"/>
          <a:lstStyle>
            <a:lvl1pPr algn="r">
              <a:defRPr sz="1200"/>
            </a:lvl1pPr>
          </a:lstStyle>
          <a:p>
            <a:fld id="{5426514E-D3CE-4F7F-92FF-8D87D753F936}" type="datetimeFigureOut">
              <a:rPr lang="pt-BR" smtClean="0"/>
              <a:t>16/05/2024</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13" tIns="45706" rIns="91413" bIns="45706" rtlCol="0" anchor="ctr"/>
          <a:lstStyle/>
          <a:p>
            <a:endParaRPr lang="pt-BR"/>
          </a:p>
        </p:txBody>
      </p:sp>
      <p:sp>
        <p:nvSpPr>
          <p:cNvPr id="5" name="Espaço Reservado para Anotações 4"/>
          <p:cNvSpPr>
            <a:spLocks noGrp="1"/>
          </p:cNvSpPr>
          <p:nvPr>
            <p:ph type="body" sz="quarter" idx="3"/>
          </p:nvPr>
        </p:nvSpPr>
        <p:spPr>
          <a:xfrm>
            <a:off x="679768" y="4777958"/>
            <a:ext cx="5438140" cy="3909239"/>
          </a:xfrm>
          <a:prstGeom prst="rect">
            <a:avLst/>
          </a:prstGeom>
        </p:spPr>
        <p:txBody>
          <a:bodyPr vert="horz" lIns="91413" tIns="45706" rIns="91413" bIns="45706"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430093"/>
            <a:ext cx="2945659" cy="498135"/>
          </a:xfrm>
          <a:prstGeom prst="rect">
            <a:avLst/>
          </a:prstGeom>
        </p:spPr>
        <p:txBody>
          <a:bodyPr vert="horz" lIns="91413" tIns="45706" rIns="91413" bIns="45706"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30093"/>
            <a:ext cx="2945659" cy="498135"/>
          </a:xfrm>
          <a:prstGeom prst="rect">
            <a:avLst/>
          </a:prstGeom>
        </p:spPr>
        <p:txBody>
          <a:bodyPr vert="horz" lIns="91413" tIns="45706" rIns="91413" bIns="45706"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8</a:t>
            </a:fld>
            <a:endParaRPr lang="pt-BR"/>
          </a:p>
        </p:txBody>
      </p:sp>
    </p:spTree>
    <p:extLst>
      <p:ext uri="{BB962C8B-B14F-4D97-AF65-F5344CB8AC3E}">
        <p14:creationId xmlns:p14="http://schemas.microsoft.com/office/powerpoint/2010/main" val="202567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10</a:t>
            </a:fld>
            <a:endParaRPr lang="pt-BR"/>
          </a:p>
        </p:txBody>
      </p:sp>
    </p:spTree>
    <p:extLst>
      <p:ext uri="{BB962C8B-B14F-4D97-AF65-F5344CB8AC3E}">
        <p14:creationId xmlns:p14="http://schemas.microsoft.com/office/powerpoint/2010/main" val="247556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53562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14</a:t>
            </a:fld>
            <a:endParaRPr lang="pt-BR"/>
          </a:p>
        </p:txBody>
      </p:sp>
    </p:spTree>
    <p:extLst>
      <p:ext uri="{BB962C8B-B14F-4D97-AF65-F5344CB8AC3E}">
        <p14:creationId xmlns:p14="http://schemas.microsoft.com/office/powerpoint/2010/main" val="395896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16/05/2024</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16/05/2024</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16/05/2024</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9">
            <a:extLst>
              <a:ext uri="{FF2B5EF4-FFF2-40B4-BE49-F238E27FC236}">
                <a16:creationId xmlns:a16="http://schemas.microsoft.com/office/drawing/2014/main" id="{C1D974A5-9EA3-442E-93CE-90281F58494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hyperlink" Target="http://www.gestao.saude.sp.gov.b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hyperlink" Target="http://www.gestao.saude.sp.gov.b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 r="44" b="91"/>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45569" y="2526256"/>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QUARTO TRIMESTRE 2023</a:t>
            </a: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775589" y="4455209"/>
            <a:ext cx="4260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a:t>
            </a:r>
            <a:r>
              <a:rPr lang="pt-BR" altLang="pt-BR" sz="600" b="1" i="1" dirty="0">
                <a:solidFill>
                  <a:schemeClr val="bg1"/>
                </a:solidFill>
                <a:ea typeface="Arial Unicode MS" panose="020B0604020202020204" pitchFamily="34" charset="-128"/>
                <a:cs typeface="Arial Unicode MS" panose="020B0604020202020204" pitchFamily="34" charset="-128"/>
              </a:rPr>
              <a:t>° 988088/2020 CEAC Norte  –  4° Trimestre 2023</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CaixaDeTexto 2"/>
          <p:cNvSpPr txBox="1"/>
          <p:nvPr/>
        </p:nvSpPr>
        <p:spPr>
          <a:xfrm>
            <a:off x="575583" y="1660804"/>
            <a:ext cx="6264320" cy="230832"/>
          </a:xfrm>
          <a:prstGeom prst="rect">
            <a:avLst/>
          </a:prstGeom>
          <a:noFill/>
        </p:spPr>
        <p:txBody>
          <a:bodyPr wrap="square" rtlCol="0">
            <a:spAutoFit/>
          </a:bodyPr>
          <a:lstStyle/>
          <a:p>
            <a:pPr algn="ctr"/>
            <a:r>
              <a:rPr lang="pt-BR" altLang="pt-BR" sz="900" dirty="0">
                <a:ea typeface="Arial Unicode MS" panose="020B0604020202020204" pitchFamily="34" charset="-128"/>
                <a:cs typeface="Arial Unicode MS" panose="020B0604020202020204" pitchFamily="34" charset="-128"/>
              </a:rPr>
              <a:t>Quadro 2 - Pesquisa de Satisfação – 4° Trimestre 2023 CEAC Norte  AFIP / OSS</a:t>
            </a:r>
            <a:endParaRPr lang="pt-BR" altLang="pt-BR" sz="900" dirty="0">
              <a:ea typeface="Batang" panose="02030600000101010101" pitchFamily="18" charset="-127"/>
            </a:endParaRPr>
          </a:p>
        </p:txBody>
      </p:sp>
      <p:sp>
        <p:nvSpPr>
          <p:cNvPr id="4" name="CaixaDeTexto 3"/>
          <p:cNvSpPr txBox="1"/>
          <p:nvPr/>
        </p:nvSpPr>
        <p:spPr>
          <a:xfrm>
            <a:off x="7950740" y="2117698"/>
            <a:ext cx="3111689" cy="230832"/>
          </a:xfrm>
          <a:prstGeom prst="rect">
            <a:avLst/>
          </a:prstGeom>
          <a:noFill/>
        </p:spPr>
        <p:txBody>
          <a:bodyPr wrap="square" rtlCol="0">
            <a:spAutoFit/>
          </a:bodyPr>
          <a:lstStyle/>
          <a:p>
            <a:pPr algn="ctr"/>
            <a:r>
              <a:rPr lang="pt-BR" sz="900" dirty="0"/>
              <a:t>Tabela 2 - Avaliação Positiva Ótimo + Bom.</a:t>
            </a:r>
          </a:p>
        </p:txBody>
      </p:sp>
      <p:sp>
        <p:nvSpPr>
          <p:cNvPr id="12" name="Retângulo 11">
            <a:extLst>
              <a:ext uri="{FF2B5EF4-FFF2-40B4-BE49-F238E27FC236}">
                <a16:creationId xmlns:a16="http://schemas.microsoft.com/office/drawing/2014/main" id="{F6E727FF-212D-42D5-83B0-9ADD691BCF0B}"/>
              </a:ext>
            </a:extLst>
          </p:cNvPr>
          <p:cNvSpPr/>
          <p:nvPr/>
        </p:nvSpPr>
        <p:spPr>
          <a:xfrm>
            <a:off x="3502877" y="5235532"/>
            <a:ext cx="4387125" cy="27501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Setor Qualidade 2023</a:t>
            </a:r>
            <a:endParaRPr lang="pt-BR" sz="900" dirty="0">
              <a:effectLst/>
              <a:latin typeface="Times New Roman" panose="02020603050405020304" pitchFamily="18" charset="0"/>
              <a:ea typeface="Batang" panose="02030600000101010101" pitchFamily="18" charset="-127"/>
            </a:endParaRPr>
          </a:p>
        </p:txBody>
      </p:sp>
      <p:pic>
        <p:nvPicPr>
          <p:cNvPr id="2" name="Imagem 1">
            <a:extLst>
              <a:ext uri="{FF2B5EF4-FFF2-40B4-BE49-F238E27FC236}">
                <a16:creationId xmlns:a16="http://schemas.microsoft.com/office/drawing/2014/main" id="{FD40346C-88C6-4401-3C8E-43DC7659BF8E}"/>
              </a:ext>
            </a:extLst>
          </p:cNvPr>
          <p:cNvPicPr>
            <a:picLocks noChangeAspect="1"/>
          </p:cNvPicPr>
          <p:nvPr/>
        </p:nvPicPr>
        <p:blipFill>
          <a:blip r:embed="rId3"/>
          <a:stretch>
            <a:fillRect/>
          </a:stretch>
        </p:blipFill>
        <p:spPr>
          <a:xfrm>
            <a:off x="377471" y="1891636"/>
            <a:ext cx="7369112" cy="3274368"/>
          </a:xfrm>
          <a:prstGeom prst="rect">
            <a:avLst/>
          </a:prstGeom>
        </p:spPr>
      </p:pic>
      <p:pic>
        <p:nvPicPr>
          <p:cNvPr id="5" name="Imagem 4">
            <a:extLst>
              <a:ext uri="{FF2B5EF4-FFF2-40B4-BE49-F238E27FC236}">
                <a16:creationId xmlns:a16="http://schemas.microsoft.com/office/drawing/2014/main" id="{733003BC-1D8F-2BB4-EDFF-F169599C5FE2}"/>
              </a:ext>
            </a:extLst>
          </p:cNvPr>
          <p:cNvPicPr>
            <a:picLocks noChangeAspect="1"/>
          </p:cNvPicPr>
          <p:nvPr/>
        </p:nvPicPr>
        <p:blipFill>
          <a:blip r:embed="rId4"/>
          <a:stretch>
            <a:fillRect/>
          </a:stretch>
        </p:blipFill>
        <p:spPr>
          <a:xfrm>
            <a:off x="8261789" y="2328236"/>
            <a:ext cx="3209679" cy="2843588"/>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572555" y="1852556"/>
            <a:ext cx="11046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dirty="0">
                <a:latin typeface="+mn-lt"/>
                <a:ea typeface="Arial Unicode MS" panose="020B0604020202020204" pitchFamily="34" charset="-128"/>
                <a:cs typeface="Arial Unicode MS" panose="020B0604020202020204" pitchFamily="34" charset="-128"/>
              </a:rPr>
              <a:t>A tabela 3 representa o indicador de exames liberados no 4º Trimestre, conforme intervalo de tempo definido em Contrato de Gestão e suas porcentagens, divididas de acordo com o perfil de exames.</a:t>
            </a: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F6E727FF-212D-42D5-83B0-9ADD691BCF0B}"/>
              </a:ext>
            </a:extLst>
          </p:cNvPr>
          <p:cNvSpPr/>
          <p:nvPr/>
        </p:nvSpPr>
        <p:spPr>
          <a:xfrm>
            <a:off x="3898583" y="5654646"/>
            <a:ext cx="4387125" cy="27501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Sistema SHIFT ® 2023</a:t>
            </a:r>
            <a:endParaRPr lang="pt-BR" sz="900" dirty="0">
              <a:effectLst/>
              <a:latin typeface="Times New Roman" panose="02020603050405020304" pitchFamily="18" charset="0"/>
              <a:ea typeface="Batang" panose="02030600000101010101" pitchFamily="18" charset="-127"/>
            </a:endParaRPr>
          </a:p>
        </p:txBody>
      </p:sp>
      <p:sp>
        <p:nvSpPr>
          <p:cNvPr id="2" name="CaixaDeTexto 1"/>
          <p:cNvSpPr txBox="1"/>
          <p:nvPr/>
        </p:nvSpPr>
        <p:spPr>
          <a:xfrm>
            <a:off x="4238005" y="2773787"/>
            <a:ext cx="3715989" cy="230832"/>
          </a:xfrm>
          <a:prstGeom prst="rect">
            <a:avLst/>
          </a:prstGeom>
          <a:noFill/>
        </p:spPr>
        <p:txBody>
          <a:bodyPr wrap="square" rtlCol="0">
            <a:spAutoFit/>
          </a:bodyPr>
          <a:lstStyle/>
          <a:p>
            <a:pPr algn="just"/>
            <a:r>
              <a:rPr lang="pt-BR" sz="900" i="1" dirty="0">
                <a:latin typeface="Arial" panose="020B0604020202020204" pitchFamily="34" charset="0"/>
                <a:ea typeface="Arial Unicode MS" panose="020B0604020202020204"/>
              </a:rPr>
              <a:t>Tabela 3 - Indicador de Atendimento ao Prazo de Execução - 2023</a:t>
            </a:r>
          </a:p>
        </p:txBody>
      </p:sp>
      <p:pic>
        <p:nvPicPr>
          <p:cNvPr id="4" name="Imagem 3">
            <a:extLst>
              <a:ext uri="{FF2B5EF4-FFF2-40B4-BE49-F238E27FC236}">
                <a16:creationId xmlns:a16="http://schemas.microsoft.com/office/drawing/2014/main" id="{20043B68-C059-4590-7B78-E9388EF1DE16}"/>
              </a:ext>
            </a:extLst>
          </p:cNvPr>
          <p:cNvPicPr>
            <a:picLocks noChangeAspect="1"/>
          </p:cNvPicPr>
          <p:nvPr/>
        </p:nvPicPr>
        <p:blipFill>
          <a:blip r:embed="rId2"/>
          <a:stretch>
            <a:fillRect/>
          </a:stretch>
        </p:blipFill>
        <p:spPr>
          <a:xfrm>
            <a:off x="1599084" y="3115955"/>
            <a:ext cx="9215503" cy="2428556"/>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6003222" y="5446487"/>
            <a:ext cx="3454877"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2023</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4038599" y="682371"/>
            <a:ext cx="7595322" cy="1754326"/>
          </a:xfrm>
          <a:prstGeom prst="rect">
            <a:avLst/>
          </a:prstGeom>
        </p:spPr>
        <p:txBody>
          <a:bodyPr wrap="square">
            <a:spAutoFit/>
          </a:bodyPr>
          <a:lstStyle/>
          <a:p>
            <a:r>
              <a:rPr lang="pt-BR" dirty="0"/>
              <a:t>A estimativa financeira prevista nos Contratos de Gestão n°988088/2020 para o quarto trimestre de 2023 foi de </a:t>
            </a:r>
            <a:r>
              <a:rPr lang="pt-BR" b="1" dirty="0"/>
              <a:t>R$ 17.319.035,01.</a:t>
            </a:r>
          </a:p>
          <a:p>
            <a:r>
              <a:rPr lang="pt-BR" b="1" dirty="0"/>
              <a:t>  </a:t>
            </a:r>
            <a:endParaRPr lang="pt-BR" dirty="0"/>
          </a:p>
          <a:p>
            <a:r>
              <a:rPr lang="pt-BR" dirty="0"/>
              <a:t>A Tabela 4 apresenta a relação de repasses mensais efetuados pela SES/SP para a AFIP-OSS durante os meses de outubro a dezembro de 2023. O valor repassado foi de </a:t>
            </a:r>
            <a:r>
              <a:rPr lang="pt-BR" b="1" dirty="0"/>
              <a:t>R$ </a:t>
            </a:r>
            <a:r>
              <a:rPr lang="pt-BR" b="1" dirty="0">
                <a:highlight>
                  <a:srgbClr val="FFFFFF"/>
                </a:highlight>
              </a:rPr>
              <a:t>17.319.035,01. </a:t>
            </a:r>
            <a:endParaRPr lang="pt-BR" dirty="0">
              <a:highlight>
                <a:srgbClr val="FFFFFF"/>
              </a:highlight>
            </a:endParaRPr>
          </a:p>
        </p:txBody>
      </p:sp>
      <p:sp>
        <p:nvSpPr>
          <p:cNvPr id="6" name="CaixaDeTexto 5"/>
          <p:cNvSpPr txBox="1"/>
          <p:nvPr/>
        </p:nvSpPr>
        <p:spPr>
          <a:xfrm>
            <a:off x="6339486" y="3029636"/>
            <a:ext cx="3615069" cy="215444"/>
          </a:xfrm>
          <a:prstGeom prst="rect">
            <a:avLst/>
          </a:prstGeom>
          <a:noFill/>
        </p:spPr>
        <p:txBody>
          <a:bodyPr wrap="square" rtlCol="0">
            <a:spAutoFit/>
          </a:bodyPr>
          <a:lstStyle/>
          <a:p>
            <a:r>
              <a:rPr lang="pt-BR" sz="800" dirty="0"/>
              <a:t>Tabela 4 – Recursos Financeiros CEAC Norte AFIP / OSS</a:t>
            </a:r>
          </a:p>
        </p:txBody>
      </p:sp>
      <p:pic>
        <p:nvPicPr>
          <p:cNvPr id="2" name="Imagem 1">
            <a:extLst>
              <a:ext uri="{FF2B5EF4-FFF2-40B4-BE49-F238E27FC236}">
                <a16:creationId xmlns:a16="http://schemas.microsoft.com/office/drawing/2014/main" id="{E0796381-7CBD-DAE8-2713-5FED28D8B997}"/>
              </a:ext>
            </a:extLst>
          </p:cNvPr>
          <p:cNvPicPr>
            <a:picLocks noChangeAspect="1"/>
          </p:cNvPicPr>
          <p:nvPr/>
        </p:nvPicPr>
        <p:blipFill>
          <a:blip r:embed="rId3"/>
          <a:stretch>
            <a:fillRect/>
          </a:stretch>
        </p:blipFill>
        <p:spPr>
          <a:xfrm>
            <a:off x="4038599" y="3347209"/>
            <a:ext cx="7489309" cy="1997149"/>
          </a:xfrm>
          <a:prstGeom prst="rect">
            <a:avLst/>
          </a:prstGeom>
        </p:spPr>
      </p:pic>
    </p:spTree>
    <p:extLst>
      <p:ext uri="{BB962C8B-B14F-4D97-AF65-F5344CB8AC3E}">
        <p14:creationId xmlns:p14="http://schemas.microsoft.com/office/powerpoint/2010/main" val="363049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dezembro de 2023 está representada no quadro 3.</a:t>
            </a:r>
          </a:p>
        </p:txBody>
      </p:sp>
      <p:sp>
        <p:nvSpPr>
          <p:cNvPr id="12" name="Retângulo 11">
            <a:extLst>
              <a:ext uri="{FF2B5EF4-FFF2-40B4-BE49-F238E27FC236}">
                <a16:creationId xmlns:a16="http://schemas.microsoft.com/office/drawing/2014/main" id="{249A347E-426C-4A63-8968-F2E32A2EEDD4}"/>
              </a:ext>
            </a:extLst>
          </p:cNvPr>
          <p:cNvSpPr/>
          <p:nvPr/>
        </p:nvSpPr>
        <p:spPr>
          <a:xfrm>
            <a:off x="5763161" y="430747"/>
            <a:ext cx="4229966" cy="299313"/>
          </a:xfrm>
          <a:prstGeom prst="rect">
            <a:avLst/>
          </a:prstGeom>
        </p:spPr>
        <p:txBody>
          <a:bodyPr wrap="square">
            <a:spAutoFit/>
          </a:bodyPr>
          <a:lstStyle/>
          <a:p>
            <a:pPr algn="ctr">
              <a:lnSpc>
                <a:spcPct val="150000"/>
              </a:lnSpc>
              <a:spcAft>
                <a:spcPts val="0"/>
              </a:spcAft>
              <a:defRPr/>
            </a:pPr>
            <a:r>
              <a:rPr lang="pt-BR" sz="1000" dirty="0">
                <a:solidFill>
                  <a:srgbClr val="FF0000"/>
                </a:solidFill>
                <a:ea typeface="Arial Unicode MS"/>
              </a:rPr>
              <a:t> </a:t>
            </a:r>
            <a:r>
              <a:rPr lang="pt-BR" sz="900" i="1" dirty="0">
                <a:solidFill>
                  <a:srgbClr val="000000"/>
                </a:solidFill>
                <a:latin typeface="Arial" panose="020B0604020202020204" pitchFamily="34" charset="0"/>
                <a:ea typeface="Times New Roman" panose="02020603050405020304" pitchFamily="18" charset="0"/>
              </a:rPr>
              <a:t>Quadro 3 – Demonstrativo de Fluxo de Caixa CEAC Norte – 4° Trimestre 2023</a:t>
            </a: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7" name="Retângulo 6">
            <a:extLst>
              <a:ext uri="{FF2B5EF4-FFF2-40B4-BE49-F238E27FC236}">
                <a16:creationId xmlns:a16="http://schemas.microsoft.com/office/drawing/2014/main" id="{F4AFFF6F-937B-4F4F-93EF-C49E6B74D12C}"/>
              </a:ext>
            </a:extLst>
          </p:cNvPr>
          <p:cNvSpPr/>
          <p:nvPr/>
        </p:nvSpPr>
        <p:spPr>
          <a:xfrm>
            <a:off x="6224305" y="6482169"/>
            <a:ext cx="3580721" cy="230832"/>
          </a:xfrm>
          <a:prstGeom prst="rect">
            <a:avLst/>
          </a:prstGeom>
        </p:spPr>
        <p:txBody>
          <a:bodyPr wrap="square">
            <a:spAutoFit/>
          </a:bodyPr>
          <a:lstStyle/>
          <a:p>
            <a:r>
              <a:rPr lang="pt-BR" sz="900" i="1" u="sng" dirty="0">
                <a:solidFill>
                  <a:srgbClr val="0000FF"/>
                </a:solidFill>
                <a:latin typeface="Arial" panose="020B0604020202020204" pitchFamily="34" charset="0"/>
                <a:ea typeface="Arial Unicode MS" panose="020B0604020202020204"/>
                <a:hlinkClick r:id="rId4"/>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10/01/2024 11h03min</a:t>
            </a:r>
            <a:endParaRPr lang="pt-BR" sz="900" dirty="0"/>
          </a:p>
        </p:txBody>
      </p:sp>
      <p:pic>
        <p:nvPicPr>
          <p:cNvPr id="2" name="Imagem 1">
            <a:extLst>
              <a:ext uri="{FF2B5EF4-FFF2-40B4-BE49-F238E27FC236}">
                <a16:creationId xmlns:a16="http://schemas.microsoft.com/office/drawing/2014/main" id="{AF55B6AE-07B8-F5EC-EBC4-E0F9F16C79F8}"/>
              </a:ext>
            </a:extLst>
          </p:cNvPr>
          <p:cNvPicPr>
            <a:picLocks noChangeAspect="1"/>
          </p:cNvPicPr>
          <p:nvPr/>
        </p:nvPicPr>
        <p:blipFill>
          <a:blip r:embed="rId5"/>
          <a:stretch>
            <a:fillRect/>
          </a:stretch>
        </p:blipFill>
        <p:spPr>
          <a:xfrm>
            <a:off x="4242594" y="1315181"/>
            <a:ext cx="7752343" cy="4227638"/>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Contábil</a:t>
            </a:r>
            <a:endParaRPr lang="en-US" sz="2600" b="1" dirty="0">
              <a:solidFill>
                <a:schemeClr val="bg1"/>
              </a:solidFill>
              <a:latin typeface="+mj-lt"/>
            </a:endParaRP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3" name="Retângulo 12">
            <a:extLst>
              <a:ext uri="{FF2B5EF4-FFF2-40B4-BE49-F238E27FC236}">
                <a16:creationId xmlns:a16="http://schemas.microsoft.com/office/drawing/2014/main" id="{AEF8B7AF-BF1D-4B7C-B80C-A9EEB7EBC170}"/>
              </a:ext>
            </a:extLst>
          </p:cNvPr>
          <p:cNvSpPr/>
          <p:nvPr/>
        </p:nvSpPr>
        <p:spPr>
          <a:xfrm>
            <a:off x="6130426" y="277186"/>
            <a:ext cx="3909629" cy="299313"/>
          </a:xfrm>
          <a:prstGeom prst="rect">
            <a:avLst/>
          </a:prstGeom>
        </p:spPr>
        <p:txBody>
          <a:bodyPr wrap="square">
            <a:spAutoFit/>
          </a:bodyPr>
          <a:lstStyle/>
          <a:p>
            <a:pPr algn="ctr">
              <a:lnSpc>
                <a:spcPct val="150000"/>
              </a:lnSpc>
              <a:spcAft>
                <a:spcPts val="0"/>
              </a:spcAft>
              <a:defRPr/>
            </a:pPr>
            <a:r>
              <a:rPr lang="pt-BR" sz="1000" dirty="0">
                <a:ea typeface="Arial Unicode MS"/>
              </a:rPr>
              <a:t> </a:t>
            </a:r>
            <a:r>
              <a:rPr lang="pt-BR" sz="900" i="1" dirty="0">
                <a:solidFill>
                  <a:srgbClr val="000000"/>
                </a:solidFill>
                <a:latin typeface="Arial" panose="020B0604020202020204" pitchFamily="34" charset="0"/>
                <a:ea typeface="Times New Roman" panose="02020603050405020304" pitchFamily="18" charset="0"/>
              </a:rPr>
              <a:t>Quadro 4 – Demonstrativo Contábil  CEAC Norte – 4º Trimestre 2023</a:t>
            </a:r>
          </a:p>
        </p:txBody>
      </p:sp>
      <p:sp>
        <p:nvSpPr>
          <p:cNvPr id="11" name="Retângulo 10">
            <a:extLst>
              <a:ext uri="{FF2B5EF4-FFF2-40B4-BE49-F238E27FC236}">
                <a16:creationId xmlns:a16="http://schemas.microsoft.com/office/drawing/2014/main" id="{92E30EBD-E5BA-4F8B-8206-78528F3F9E81}"/>
              </a:ext>
            </a:extLst>
          </p:cNvPr>
          <p:cNvSpPr/>
          <p:nvPr/>
        </p:nvSpPr>
        <p:spPr>
          <a:xfrm>
            <a:off x="6625956" y="6156115"/>
            <a:ext cx="3494328" cy="275012"/>
          </a:xfrm>
          <a:prstGeom prst="rect">
            <a:avLst/>
          </a:prstGeom>
        </p:spPr>
        <p:txBody>
          <a:bodyPr wrap="square">
            <a:spAutoFit/>
          </a:bodyPr>
          <a:lstStyle/>
          <a:p>
            <a:pPr algn="just">
              <a:lnSpc>
                <a:spcPct val="150000"/>
              </a:lnSpc>
              <a:spcAft>
                <a:spcPts val="0"/>
              </a:spcAft>
            </a:pPr>
            <a:r>
              <a:rPr lang="pt-BR" sz="900" i="1" u="sng" dirty="0">
                <a:solidFill>
                  <a:srgbClr val="0000FF"/>
                </a:solidFill>
                <a:latin typeface="Arial" panose="020B0604020202020204" pitchFamily="34" charset="0"/>
                <a:ea typeface="Arial Unicode MS" panose="020B0604020202020204"/>
                <a:hlinkClick r:id="rId4"/>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19/01/2024 13h17min</a:t>
            </a:r>
            <a:endParaRPr lang="pt-BR" sz="900" dirty="0">
              <a:effectLst/>
              <a:latin typeface="Times New Roman" panose="02020603050405020304" pitchFamily="18" charset="0"/>
              <a:ea typeface="Batang" panose="02030600000101010101" pitchFamily="18" charset="-127"/>
            </a:endParaRPr>
          </a:p>
        </p:txBody>
      </p:sp>
      <p:sp>
        <p:nvSpPr>
          <p:cNvPr id="3" name="Retângulo 2">
            <a:extLst>
              <a:ext uri="{FF2B5EF4-FFF2-40B4-BE49-F238E27FC236}">
                <a16:creationId xmlns:a16="http://schemas.microsoft.com/office/drawing/2014/main" id="{90B9C926-BBC3-55D9-B282-D341B075281F}"/>
              </a:ext>
            </a:extLst>
          </p:cNvPr>
          <p:cNvSpPr/>
          <p:nvPr/>
        </p:nvSpPr>
        <p:spPr>
          <a:xfrm>
            <a:off x="488554" y="2972039"/>
            <a:ext cx="3048000" cy="1923604"/>
          </a:xfrm>
          <a:prstGeom prst="rect">
            <a:avLst/>
          </a:prstGeom>
        </p:spPr>
        <p:txBody>
          <a:bodyPr wrap="square">
            <a:spAutoFit/>
          </a:bodyPr>
          <a:lstStyle/>
          <a:p>
            <a:pPr algn="just">
              <a:defRPr/>
            </a:pPr>
            <a:r>
              <a:rPr lang="pt-BR" sz="1700" dirty="0">
                <a:solidFill>
                  <a:schemeClr val="bg1"/>
                </a:solidFill>
              </a:rPr>
              <a:t>A prestação de Contas foi realizada por meio do Sistema de Gestão da Secretaria Estadual de Saúde e Demonstrativo Contábil Operacional de janeiro a dezembro de 2023 está representado no quadro 4. </a:t>
            </a:r>
          </a:p>
        </p:txBody>
      </p:sp>
      <p:pic>
        <p:nvPicPr>
          <p:cNvPr id="2" name="Imagem 1">
            <a:extLst>
              <a:ext uri="{FF2B5EF4-FFF2-40B4-BE49-F238E27FC236}">
                <a16:creationId xmlns:a16="http://schemas.microsoft.com/office/drawing/2014/main" id="{B79CC62B-B4DF-FC00-05FA-8EFD20207FA9}"/>
              </a:ext>
            </a:extLst>
          </p:cNvPr>
          <p:cNvPicPr>
            <a:picLocks noChangeAspect="1"/>
          </p:cNvPicPr>
          <p:nvPr/>
        </p:nvPicPr>
        <p:blipFill>
          <a:blip r:embed="rId5"/>
          <a:stretch>
            <a:fillRect/>
          </a:stretch>
        </p:blipFill>
        <p:spPr>
          <a:xfrm>
            <a:off x="4168927" y="944027"/>
            <a:ext cx="7907522" cy="4930277"/>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 r="44" b="91"/>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24931" y="2728379"/>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4614762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a:endCxn id="36" idx="0"/>
          </p:cNvCxnSpPr>
          <p:nvPr/>
        </p:nvCxnSpPr>
        <p:spPr>
          <a:xfrm>
            <a:off x="1312286" y="1801009"/>
            <a:ext cx="206" cy="3747336"/>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09342" y="187675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02734" y="2403211"/>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09556" y="3009716"/>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a:solidFill>
                  <a:srgbClr val="990000"/>
                </a:solidFill>
                <a:latin typeface="Calibri" panose="020F0502020204030204" pitchFamily="34" charset="0"/>
                <a:ea typeface="ＭＳ Ｐゴシック" panose="020B0600070205080204" pitchFamily="34" charset="-128"/>
              </a:rPr>
              <a:t>1</a:t>
            </a:r>
            <a:endParaRPr lang="pt-BR" altLang="pt-BR" sz="2400" b="1">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0834" y="1636886"/>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44011" y="2161016"/>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37136" y="2754643"/>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71824" y="365823"/>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09625" y="452511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421" y="427599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32" name="Elipse 31">
            <a:extLst>
              <a:ext uri="{FF2B5EF4-FFF2-40B4-BE49-F238E27FC236}">
                <a16:creationId xmlns:a16="http://schemas.microsoft.com/office/drawing/2014/main" id="{0D672968-DD94-4BE5-A6EA-84ADE7A9961F}"/>
              </a:ext>
            </a:extLst>
          </p:cNvPr>
          <p:cNvSpPr/>
          <p:nvPr/>
        </p:nvSpPr>
        <p:spPr>
          <a:xfrm>
            <a:off x="1252761" y="5096138"/>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
          <a:stretch/>
        </p:blipFill>
        <p:spPr>
          <a:xfrm flipH="1">
            <a:off x="3727757" y="-5446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29332"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491673" y="1896006"/>
            <a:ext cx="3047694"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Norte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483739" y="2455412"/>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12439" y="3009436"/>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371710" y="4043025"/>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485579" y="4532397"/>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829687" y="4889806"/>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829687" y="5335403"/>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8" name="Retângulo 27">
            <a:extLst>
              <a:ext uri="{FF2B5EF4-FFF2-40B4-BE49-F238E27FC236}">
                <a16:creationId xmlns:a16="http://schemas.microsoft.com/office/drawing/2014/main" id="{7D463610-F7D8-49BA-915B-289ADEAEF85A}"/>
              </a:ext>
            </a:extLst>
          </p:cNvPr>
          <p:cNvSpPr/>
          <p:nvPr/>
        </p:nvSpPr>
        <p:spPr>
          <a:xfrm>
            <a:off x="1371710" y="3553763"/>
            <a:ext cx="3203826" cy="338554"/>
          </a:xfrm>
          <a:prstGeom prst="rect">
            <a:avLst/>
          </a:prstGeom>
        </p:spPr>
        <p:txBody>
          <a:bodyPr wrap="none">
            <a:spAutoFit/>
          </a:bodyPr>
          <a:lstStyle/>
          <a:p>
            <a:r>
              <a:rPr lang="pt-BR" sz="1600" dirty="0">
                <a:solidFill>
                  <a:schemeClr val="tx1">
                    <a:lumMod val="75000"/>
                    <a:lumOff val="25000"/>
                  </a:schemeClr>
                </a:solidFill>
                <a:ea typeface="Arial Unicode MS"/>
              </a:rPr>
              <a:t>Pesquisa de Satisfação dos Usuários </a:t>
            </a:r>
            <a:endParaRPr lang="pt-BR" sz="1600" dirty="0">
              <a:solidFill>
                <a:schemeClr val="tx1">
                  <a:lumMod val="75000"/>
                  <a:lumOff val="25000"/>
                </a:schemeClr>
              </a:solidFill>
            </a:endParaRPr>
          </a:p>
        </p:txBody>
      </p:sp>
      <p:sp>
        <p:nvSpPr>
          <p:cNvPr id="31" name="Elipse 30">
            <a:extLst>
              <a:ext uri="{FF2B5EF4-FFF2-40B4-BE49-F238E27FC236}">
                <a16:creationId xmlns:a16="http://schemas.microsoft.com/office/drawing/2014/main" id="{7123D5BD-273A-4810-888B-ED001B14CC31}"/>
              </a:ext>
            </a:extLst>
          </p:cNvPr>
          <p:cNvSpPr/>
          <p:nvPr/>
        </p:nvSpPr>
        <p:spPr>
          <a:xfrm>
            <a:off x="1250479" y="366825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a:extLst>
              <a:ext uri="{FF2B5EF4-FFF2-40B4-BE49-F238E27FC236}">
                <a16:creationId xmlns:a16="http://schemas.microsoft.com/office/drawing/2014/main" id="{EEBED454-AF40-419C-BBBE-F08134221FAA}"/>
              </a:ext>
            </a:extLst>
          </p:cNvPr>
          <p:cNvSpPr/>
          <p:nvPr/>
        </p:nvSpPr>
        <p:spPr>
          <a:xfrm>
            <a:off x="1251876" y="554834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28">
            <a:extLst>
              <a:ext uri="{FF2B5EF4-FFF2-40B4-BE49-F238E27FC236}">
                <a16:creationId xmlns:a16="http://schemas.microsoft.com/office/drawing/2014/main" id="{7123D5BD-273A-4810-888B-ED001B14CC31}"/>
              </a:ext>
            </a:extLst>
          </p:cNvPr>
          <p:cNvSpPr/>
          <p:nvPr/>
        </p:nvSpPr>
        <p:spPr>
          <a:xfrm>
            <a:off x="1250479" y="41758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094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5"/>
          <a:stretch/>
        </p:blipFill>
        <p:spPr>
          <a:xfrm flipH="1">
            <a:off x="-1" y="0"/>
            <a:ext cx="8405647"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07563" y="814502"/>
            <a:ext cx="4363954" cy="4824398"/>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cs typeface="Times New Roman" panose="02020603050405020304" pitchFamily="18" charset="0"/>
              </a:rPr>
              <a:t>O presente relatório apresenta os resultados obtidos com a execução do Contrato de Gestão n° 988088/2020 de Serviços Laboratoriais celebrado em 01/08/2020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NORTE - CEAC ZONA NORTE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janeiro a março de 2023,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de Análises Clínicas da Zona Norte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 b="57"/>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30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Norte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25536" y="3700371"/>
            <a:ext cx="5430982" cy="2816156"/>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Norte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Norte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79278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Quarto Trimestre de 2023.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14949" y="3563503"/>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135611" y="2177348"/>
            <a:ext cx="4957255"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Norte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55542"/>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1"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31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47927"/>
            <a:ext cx="6096000" cy="830997"/>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6501" y="438849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111638"/>
            <a:ext cx="444467" cy="282396"/>
          </a:xfrm>
          <a:prstGeom prst="rect">
            <a:avLst/>
          </a:prstGeom>
        </p:spPr>
      </p:pic>
    </p:spTree>
    <p:extLst>
      <p:ext uri="{BB962C8B-B14F-4D97-AF65-F5344CB8AC3E}">
        <p14:creationId xmlns:p14="http://schemas.microsoft.com/office/powerpoint/2010/main" val="139092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193233" y="585154"/>
            <a:ext cx="7601953"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Norte</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384009" y="1481455"/>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490841" y="1582340"/>
            <a:ext cx="55800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lgn="just">
              <a:lnSpc>
                <a:spcPct val="150000"/>
              </a:lnSpc>
              <a:buAutoNum type="alphaUcParenR"/>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HOSPITAIS - Unidades com Laboratório de Urgência / Emergência (12)</a:t>
            </a:r>
          </a:p>
          <a:p>
            <a:pPr algn="just">
              <a:lnSpc>
                <a:spcPct val="150000"/>
              </a:lnSpc>
            </a:pPr>
            <a:r>
              <a:rPr lang="x-none" sz="1200" dirty="0">
                <a:solidFill>
                  <a:schemeClr val="tx1">
                    <a:lumMod val="65000"/>
                    <a:lumOff val="35000"/>
                  </a:schemeClr>
                </a:solidFill>
                <a:latin typeface="+mn-lt"/>
                <a:ea typeface="Batang" panose="02030600000101010101" pitchFamily="18" charset="-127"/>
              </a:rPr>
              <a:t>Hospital Mandaqui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Ipiranga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Instituto Dante Pazzanese de Cardiologia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Vila Alpina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Mario Covas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Sapopemba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a:t>
            </a:r>
            <a:r>
              <a:rPr lang="pt-BR" sz="1200" dirty="0">
                <a:solidFill>
                  <a:schemeClr val="tx1">
                    <a:lumMod val="65000"/>
                    <a:lumOff val="35000"/>
                  </a:schemeClr>
                </a:solidFill>
                <a:latin typeface="+mn-lt"/>
                <a:ea typeface="Batang" panose="02030600000101010101" pitchFamily="18" charset="-127"/>
              </a:rPr>
              <a:t>Da Mulher</a:t>
            </a:r>
            <a:r>
              <a:rPr lang="x-none" sz="1200" dirty="0">
                <a:solidFill>
                  <a:schemeClr val="tx1">
                    <a:lumMod val="65000"/>
                    <a:lumOff val="35000"/>
                  </a:schemeClr>
                </a:solidFill>
                <a:latin typeface="+mn-lt"/>
                <a:ea typeface="Batang" panose="02030600000101010101" pitchFamily="18" charset="-127"/>
              </a:rPr>
              <a:t>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Itaim Paulista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Itaquaquecetuba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Regional de Osasco</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Taipas</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Guaianazes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pPr>
            <a:endParaRPr lang="pt-BR" sz="1200" dirty="0">
              <a:solidFill>
                <a:schemeClr val="tx1">
                  <a:lumMod val="65000"/>
                  <a:lumOff val="35000"/>
                </a:schemeClr>
              </a:solidFill>
              <a:latin typeface="+mn-lt"/>
              <a:ea typeface="Batang" panose="02030600000101010101" pitchFamily="18" charset="-127"/>
            </a:endParaRPr>
          </a:p>
        </p:txBody>
      </p:sp>
      <p:sp>
        <p:nvSpPr>
          <p:cNvPr id="5" name="Retângulo 4">
            <a:extLst>
              <a:ext uri="{FF2B5EF4-FFF2-40B4-BE49-F238E27FC236}">
                <a16:creationId xmlns:a16="http://schemas.microsoft.com/office/drawing/2014/main" id="{5C885DBB-1E75-4680-9A9C-2C4C25BC36E7}"/>
              </a:ext>
            </a:extLst>
          </p:cNvPr>
          <p:cNvSpPr/>
          <p:nvPr/>
        </p:nvSpPr>
        <p:spPr>
          <a:xfrm>
            <a:off x="5588849" y="1582340"/>
            <a:ext cx="3214255" cy="4316566"/>
          </a:xfrm>
          <a:prstGeom prst="rect">
            <a:avLst/>
          </a:prstGeom>
        </p:spPr>
        <p:txBody>
          <a:bodyPr wrap="square">
            <a:spAutoFit/>
          </a:bodyPr>
          <a:lstStyle/>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Santos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Heliópolis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Jundiaí</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Pariquera-Açu</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Lorena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Caraguatatuba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Norte</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(12)</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Heliópolis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Darcy Vargas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Penteado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CAIS –Santa Rita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Nova Cachoeirinha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Geral de São Mateus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Leonor Mendes de Barros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Infantil Candido Fontoura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Guilherme Álvaro</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pt-BR" sz="1200" dirty="0">
                <a:solidFill>
                  <a:schemeClr val="tx1">
                    <a:lumMod val="65000"/>
                    <a:lumOff val="35000"/>
                  </a:schemeClr>
                </a:solidFill>
                <a:ea typeface="Batang" panose="02030600000101010101" pitchFamily="18" charset="-127"/>
                <a:cs typeface="Arial" panose="020B0604020202020204" pitchFamily="34" charset="0"/>
              </a:rPr>
              <a:t>Hospital Regional do Alto Tietê</a:t>
            </a: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Leste / CRATOD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1" name="Imagem 10">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418069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 b="48"/>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0" y="0"/>
            <a:ext cx="1219198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872850" y="1457400"/>
            <a:ext cx="1044630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dirty="0">
                <a:solidFill>
                  <a:schemeClr val="tx1">
                    <a:lumMod val="75000"/>
                    <a:lumOff val="25000"/>
                  </a:schemeClr>
                </a:solidFill>
                <a:latin typeface="+mn-lt"/>
              </a:rPr>
              <a:t>A tabela 1 apresenta a produção trimestral  de acordo com o planejado no Termo Aditivo 03/2023 e no Contrato de Gestão n°988088/2020, </a:t>
            </a:r>
            <a:r>
              <a:rPr lang="pt-BR" dirty="0">
                <a:solidFill>
                  <a:schemeClr val="tx1">
                    <a:lumMod val="75000"/>
                    <a:lumOff val="25000"/>
                  </a:schemeClr>
                </a:solidFill>
                <a:latin typeface="+mn-lt"/>
              </a:rPr>
              <a:t>que estimaram um volume para o Quarto Trimestre de </a:t>
            </a:r>
            <a:r>
              <a:rPr lang="pt-BR" b="1" dirty="0">
                <a:solidFill>
                  <a:schemeClr val="tx1">
                    <a:lumMod val="75000"/>
                    <a:lumOff val="25000"/>
                  </a:schemeClr>
                </a:solidFill>
                <a:latin typeface="+mn-lt"/>
              </a:rPr>
              <a:t>3.354.429</a:t>
            </a:r>
            <a:r>
              <a:rPr lang="pt-BR" b="1" dirty="0">
                <a:latin typeface="+mn-lt"/>
              </a:rPr>
              <a:t> </a:t>
            </a:r>
            <a:r>
              <a:rPr lang="pt-BR" dirty="0">
                <a:solidFill>
                  <a:schemeClr val="tx1">
                    <a:lumMod val="75000"/>
                    <a:lumOff val="25000"/>
                  </a:schemeClr>
                </a:solidFill>
                <a:latin typeface="+mn-lt"/>
              </a:rPr>
              <a:t>exames</a:t>
            </a:r>
            <a:r>
              <a:rPr lang="pt-BR" altLang="ko-KR" dirty="0">
                <a:solidFill>
                  <a:schemeClr val="tx1">
                    <a:lumMod val="75000"/>
                    <a:lumOff val="25000"/>
                  </a:schemeClr>
                </a:solidFill>
                <a:latin typeface="+mn-lt"/>
              </a:rPr>
              <a:t>. </a:t>
            </a:r>
            <a:r>
              <a:rPr lang="pt-BR" dirty="0">
                <a:solidFill>
                  <a:schemeClr val="tx1">
                    <a:lumMod val="75000"/>
                    <a:lumOff val="25000"/>
                  </a:schemeClr>
                </a:solidFill>
                <a:latin typeface="+mn-lt"/>
              </a:rPr>
              <a:t>A produção realizada foi de </a:t>
            </a:r>
            <a:r>
              <a:rPr lang="pt-BR" b="1" dirty="0">
                <a:solidFill>
                  <a:schemeClr val="tx1">
                    <a:lumMod val="75000"/>
                    <a:lumOff val="25000"/>
                  </a:schemeClr>
                </a:solidFill>
                <a:latin typeface="+mn-lt"/>
              </a:rPr>
              <a:t>13,87%</a:t>
            </a:r>
            <a:r>
              <a:rPr lang="pt-BR" dirty="0">
                <a:solidFill>
                  <a:schemeClr val="tx1">
                    <a:lumMod val="75000"/>
                    <a:lumOff val="25000"/>
                  </a:schemeClr>
                </a:solidFill>
                <a:latin typeface="+mn-lt"/>
              </a:rPr>
              <a:t> menor que o estimado</a:t>
            </a:r>
            <a:r>
              <a:rPr lang="pt-BR" altLang="ko-KR" dirty="0">
                <a:solidFill>
                  <a:schemeClr val="tx1">
                    <a:lumMod val="75000"/>
                    <a:lumOff val="25000"/>
                  </a:schemeClr>
                </a:solidFill>
                <a:latin typeface="+mn-lt"/>
              </a:rPr>
              <a:t>.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942849" y="5479985"/>
            <a:ext cx="430630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1050" dirty="0">
                <a:latin typeface="+mn-lt"/>
                <a:ea typeface="Arial Unicode MS" panose="020B0604020202020204" pitchFamily="34" charset="-128"/>
                <a:cs typeface="Arial Unicode MS" panose="020B0604020202020204" pitchFamily="34" charset="-128"/>
              </a:rPr>
              <a:t>Fonte: Secretaria de Estado da Saúde de São Paulo – </a:t>
            </a:r>
            <a:r>
              <a:rPr lang="pt-BR" altLang="ko-KR" sz="1100" dirty="0">
                <a:latin typeface="+mn-lt"/>
                <a:ea typeface="Arial Unicode MS" panose="020B0604020202020204" pitchFamily="34" charset="-128"/>
                <a:cs typeface="Arial Unicode MS" panose="020B0604020202020204" pitchFamily="34" charset="-128"/>
              </a:rPr>
              <a:t>Sistema</a:t>
            </a:r>
            <a:r>
              <a:rPr lang="pt-BR" altLang="ko-KR" sz="1050" dirty="0">
                <a:latin typeface="+mn-lt"/>
                <a:ea typeface="Arial Unicode MS" panose="020B0604020202020204" pitchFamily="34" charset="-128"/>
                <a:cs typeface="Arial Unicode MS" panose="020B0604020202020204" pitchFamily="34" charset="-128"/>
              </a:rPr>
              <a:t> Reglab ® 2023</a:t>
            </a:r>
            <a:endParaRPr lang="pt-BR" altLang="ko-KR" sz="105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3722348" y="2678593"/>
            <a:ext cx="4915753" cy="415498"/>
          </a:xfrm>
          <a:prstGeom prst="rect">
            <a:avLst/>
          </a:prstGeom>
        </p:spPr>
        <p:txBody>
          <a:bodyPr wrap="square">
            <a:spAutoFit/>
          </a:bodyPr>
          <a:lstStyle/>
          <a:p>
            <a:pPr lvl="0"/>
            <a:r>
              <a:rPr lang="pt-BR" altLang="ko-KR" sz="1050" dirty="0">
                <a:solidFill>
                  <a:prstClr val="black">
                    <a:lumMod val="75000"/>
                    <a:lumOff val="25000"/>
                  </a:prstClr>
                </a:solidFill>
              </a:rPr>
              <a:t>Tabela 1 – Produção Estimada e Realizada no CEAC Norte, outubro a dezembro de 2023.</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7" name="Imagem 16">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3193" y="6478395"/>
            <a:ext cx="1206621" cy="291909"/>
          </a:xfrm>
          <a:prstGeom prst="rect">
            <a:avLst/>
          </a:prstGeom>
        </p:spPr>
      </p:pic>
      <p:pic>
        <p:nvPicPr>
          <p:cNvPr id="2" name="Imagem 1">
            <a:extLst>
              <a:ext uri="{FF2B5EF4-FFF2-40B4-BE49-F238E27FC236}">
                <a16:creationId xmlns:a16="http://schemas.microsoft.com/office/drawing/2014/main" id="{0D03E700-7F0D-DB85-0FF9-4F95F597A450}"/>
              </a:ext>
            </a:extLst>
          </p:cNvPr>
          <p:cNvPicPr>
            <a:picLocks noChangeAspect="1"/>
          </p:cNvPicPr>
          <p:nvPr/>
        </p:nvPicPr>
        <p:blipFill>
          <a:blip r:embed="rId5"/>
          <a:stretch>
            <a:fillRect/>
          </a:stretch>
        </p:blipFill>
        <p:spPr>
          <a:xfrm>
            <a:off x="2834169" y="3112850"/>
            <a:ext cx="6523661" cy="2287750"/>
          </a:xfrm>
          <a:prstGeom prst="rect">
            <a:avLst/>
          </a:prstGeom>
        </p:spPr>
      </p:pic>
    </p:spTree>
    <p:extLst>
      <p:ext uri="{BB962C8B-B14F-4D97-AF65-F5344CB8AC3E}">
        <p14:creationId xmlns:p14="http://schemas.microsoft.com/office/powerpoint/2010/main" val="142935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168270" y="1220491"/>
            <a:ext cx="5454233" cy="39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700" dirty="0">
                <a:latin typeface="+mn-lt"/>
                <a:ea typeface="Arial Unicode MS" panose="020B0604020202020204" pitchFamily="34" charset="-128"/>
                <a:cs typeface="Arial Unicode MS" panose="020B0604020202020204" pitchFamily="34" charset="-128"/>
              </a:rPr>
              <a:t>Quadro 1 – Produção Estimada (Meta) e realizada no CEAC Norte, discriminada por unidade assistencial no período de outubro a dezembro de 2023.</a:t>
            </a:r>
            <a:endParaRPr lang="pt-BR" altLang="pt-BR" sz="7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7237457" y="5483398"/>
            <a:ext cx="330221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2023</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outubro a dezembro de 2023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596421"/>
            <a:ext cx="0" cy="37214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4" name="Imagem 3">
            <a:extLst>
              <a:ext uri="{FF2B5EF4-FFF2-40B4-BE49-F238E27FC236}">
                <a16:creationId xmlns:a16="http://schemas.microsoft.com/office/drawing/2014/main" id="{F4A18770-80FE-97FC-E702-87E291CDFE45}"/>
              </a:ext>
            </a:extLst>
          </p:cNvPr>
          <p:cNvPicPr>
            <a:picLocks noChangeAspect="1"/>
          </p:cNvPicPr>
          <p:nvPr/>
        </p:nvPicPr>
        <p:blipFill>
          <a:blip r:embed="rId3"/>
          <a:stretch>
            <a:fillRect/>
          </a:stretch>
        </p:blipFill>
        <p:spPr>
          <a:xfrm>
            <a:off x="6117654" y="1619318"/>
            <a:ext cx="5541817" cy="3955315"/>
          </a:xfrm>
          <a:prstGeom prst="rect">
            <a:avLst/>
          </a:prstGeom>
        </p:spPr>
      </p:pic>
    </p:spTree>
    <p:extLst>
      <p:ext uri="{BB962C8B-B14F-4D97-AF65-F5344CB8AC3E}">
        <p14:creationId xmlns:p14="http://schemas.microsoft.com/office/powerpoint/2010/main" val="208631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Retângulo 1">
            <a:extLst>
              <a:ext uri="{FF2B5EF4-FFF2-40B4-BE49-F238E27FC236}">
                <a16:creationId xmlns:a16="http://schemas.microsoft.com/office/drawing/2014/main" id="{D5E0F86A-53DF-73BA-8C8C-C6C7FEC2F597}"/>
              </a:ext>
            </a:extLst>
          </p:cNvPr>
          <p:cNvSpPr>
            <a:spLocks noChangeArrowheads="1"/>
          </p:cNvSpPr>
          <p:nvPr/>
        </p:nvSpPr>
        <p:spPr bwMode="auto">
          <a:xfrm>
            <a:off x="5545020" y="960372"/>
            <a:ext cx="6131042"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1400" b="1" dirty="0">
                <a:latin typeface="+mn-lt"/>
              </a:rPr>
              <a:t>Serviço de Atenção ao Usuário – SAU</a:t>
            </a:r>
          </a:p>
          <a:p>
            <a:pPr algn="just"/>
            <a:endParaRPr lang="pt-BR" sz="1400" dirty="0">
              <a:latin typeface="+mn-lt"/>
            </a:endParaRPr>
          </a:p>
          <a:p>
            <a:pPr algn="just"/>
            <a:r>
              <a:rPr lang="pt-BR" sz="1400" dirty="0">
                <a:latin typeface="+mn-lt"/>
              </a:rPr>
              <a:t>A AFIP implantou o Serviço de Atenção ao Usuário (SAU) para atendimento aos serviços de saúde que lhe são referenciados. Nesses serviços, estruturados em cada unidade vinculada ao CEAC Norte, foram realizadas pesquisas de satisfação do usuário, assim como registros de reclamações, elogios ou sugestões por profissional específico, responsável pelo setor. </a:t>
            </a:r>
          </a:p>
          <a:p>
            <a:pPr algn="just"/>
            <a:r>
              <a:rPr lang="pt-BR" sz="1400" dirty="0">
                <a:latin typeface="+mn-lt"/>
              </a:rPr>
              <a:t>Importante salientar que a adesão à pesquisa de satisfação é voluntária e depende da aprovação da diretoria de cada serviço, hospital ou ambulatório. </a:t>
            </a:r>
          </a:p>
          <a:p>
            <a:pPr algn="just"/>
            <a:r>
              <a:rPr lang="pt-BR" sz="1400" dirty="0">
                <a:latin typeface="+mn-lt"/>
              </a:rPr>
              <a:t> </a:t>
            </a:r>
          </a:p>
          <a:p>
            <a:pPr algn="just"/>
            <a:r>
              <a:rPr lang="pt-BR" sz="1400" dirty="0">
                <a:latin typeface="+mn-lt"/>
              </a:rPr>
              <a:t>No quarto trimestre de 2023, doze (12) unidades de saúde estaduais aderiram à pesquisa de satisfação para usuários do CEAC Norte. Os serviços que aderiram à pesquisa SAU incluíram os seguintes Ambulatório: Mandaqui, Ames: Ame Caraguatatuba, Santos e Pariquera-Açu e os Hospitais; Heliópolis, Ipiranga, Itaquaquecetuba, Guilherme Álvaro, Mandaqui, Mario Covas, Sapopemba e Vila Alpina. </a:t>
            </a:r>
            <a:endParaRPr lang="pt-BR" sz="1400" dirty="0">
              <a:solidFill>
                <a:srgbClr val="FF0000"/>
              </a:solidFill>
              <a:latin typeface="+mn-lt"/>
            </a:endParaRPr>
          </a:p>
          <a:p>
            <a:pPr algn="just"/>
            <a:r>
              <a:rPr lang="pt-BR" sz="1400" dirty="0">
                <a:latin typeface="+mn-lt"/>
              </a:rPr>
              <a:t> </a:t>
            </a:r>
          </a:p>
          <a:p>
            <a:pPr algn="just"/>
            <a:r>
              <a:rPr lang="pt-BR" sz="1400" dirty="0">
                <a:latin typeface="+mn-lt"/>
              </a:rPr>
              <a:t>No quarto trimestre de 2023 foram respondidas 13.766 pesquisas. Verificamos alto grau de satisfação dos usuários com os serviços prestados pelo CEAC Norte/AFIP em todas as dimensões avaliadas (Recepção, Coleta, Preparo, Higiene, Limpeza e Entrega de Resultados) com avaliações “Ótimo” ou “Bom” em 96,8% das respostas, conforme Quadro 2 e Tabela 2.</a:t>
            </a:r>
          </a:p>
          <a:p>
            <a:pPr algn="just"/>
            <a:endParaRPr lang="pt-BR" altLang="pt-BR" sz="1400" dirty="0">
              <a:latin typeface="+mn-lt"/>
            </a:endParaRPr>
          </a:p>
        </p:txBody>
      </p:sp>
    </p:spTree>
    <p:extLst>
      <p:ext uri="{BB962C8B-B14F-4D97-AF65-F5344CB8AC3E}">
        <p14:creationId xmlns:p14="http://schemas.microsoft.com/office/powerpoint/2010/main" val="140228638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2786</TotalTime>
  <Words>1561</Words>
  <Application>Microsoft Office PowerPoint</Application>
  <PresentationFormat>Widescreen</PresentationFormat>
  <Paragraphs>138</Paragraphs>
  <Slides>15</Slides>
  <Notes>5</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15</vt:i4>
      </vt:variant>
    </vt:vector>
  </HeadingPairs>
  <TitlesOfParts>
    <vt:vector size="24" baseType="lpstr">
      <vt:lpstr>Arial Unicode MS</vt:lpstr>
      <vt:lpstr>Batang</vt: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Anderson Freitas N Da Paixao</cp:lastModifiedBy>
  <cp:revision>335</cp:revision>
  <cp:lastPrinted>2021-05-04T10:30:49Z</cp:lastPrinted>
  <dcterms:created xsi:type="dcterms:W3CDTF">2019-10-31T14:23:28Z</dcterms:created>
  <dcterms:modified xsi:type="dcterms:W3CDTF">2024-05-16T12:20:06Z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885652</vt:lpwstr>
  </property>
  <property fmtid="{D5CDD505-2E9C-101B-9397-08002B2CF9AE}" pid="3" name="NXPowerLiteSettings">
    <vt:lpwstr>F7000400038000</vt:lpwstr>
  </property>
  <property fmtid="{D5CDD505-2E9C-101B-9397-08002B2CF9AE}" pid="4" name="NXPowerLiteVersion">
    <vt:lpwstr>S10.0.0</vt:lpwstr>
  </property>
</Properties>
</file>