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70" r:id="rId2"/>
    <p:sldId id="516" r:id="rId3"/>
    <p:sldId id="490" r:id="rId4"/>
    <p:sldId id="508" r:id="rId5"/>
    <p:sldId id="509" r:id="rId6"/>
    <p:sldId id="492" r:id="rId7"/>
    <p:sldId id="517" r:id="rId8"/>
    <p:sldId id="518" r:id="rId9"/>
    <p:sldId id="519" r:id="rId10"/>
    <p:sldId id="520" r:id="rId11"/>
    <p:sldId id="521" r:id="rId12"/>
    <p:sldId id="514" r:id="rId13"/>
    <p:sldId id="496" r:id="rId14"/>
    <p:sldId id="499" r:id="rId15"/>
    <p:sldId id="507" r:id="rId16"/>
    <p:sldId id="506" r:id="rId17"/>
    <p:sldId id="505" r:id="rId18"/>
  </p:sldIdLst>
  <p:sldSz cx="12192000" cy="6858000"/>
  <p:notesSz cx="6797675" cy="992822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extLst>
      <p:ext uri="{19B8F6BF-5375-455C-9EA6-DF929625EA0E}">
        <p15:presenceInfo xmlns:p15="http://schemas.microsoft.com/office/powerpoint/2012/main" userId="44a267b8d7879d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49" autoAdjust="0"/>
  </p:normalViewPr>
  <p:slideViewPr>
    <p:cSldViewPr snapToGrid="0">
      <p:cViewPr varScale="1">
        <p:scale>
          <a:sx n="70" d="100"/>
          <a:sy n="70" d="100"/>
        </p:scale>
        <p:origin x="738" y="60"/>
      </p:cViewPr>
      <p:guideLst>
        <p:guide orient="horz" pos="3906"/>
        <p:guide pos="3228"/>
        <p:guide pos="7537"/>
        <p:guide pos="6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2"/>
            <a:ext cx="2945659" cy="498135"/>
          </a:xfrm>
          <a:prstGeom prst="rect">
            <a:avLst/>
          </a:prstGeom>
        </p:spPr>
        <p:txBody>
          <a:bodyPr vert="horz" lIns="91413" tIns="45707" rIns="91413" bIns="45707" rtlCol="0"/>
          <a:lstStyle>
            <a:lvl1pPr algn="l">
              <a:defRPr sz="1200"/>
            </a:lvl1pPr>
          </a:lstStyle>
          <a:p>
            <a:endParaRPr lang="pt-BR"/>
          </a:p>
        </p:txBody>
      </p:sp>
      <p:sp>
        <p:nvSpPr>
          <p:cNvPr id="3" name="Espaço Reservado para Data 2"/>
          <p:cNvSpPr>
            <a:spLocks noGrp="1"/>
          </p:cNvSpPr>
          <p:nvPr>
            <p:ph type="dt" idx="1"/>
          </p:nvPr>
        </p:nvSpPr>
        <p:spPr>
          <a:xfrm>
            <a:off x="3850444" y="2"/>
            <a:ext cx="2945659" cy="498135"/>
          </a:xfrm>
          <a:prstGeom prst="rect">
            <a:avLst/>
          </a:prstGeom>
        </p:spPr>
        <p:txBody>
          <a:bodyPr vert="horz" lIns="91413" tIns="45707" rIns="91413" bIns="45707" rtlCol="0"/>
          <a:lstStyle>
            <a:lvl1pPr algn="r">
              <a:defRPr sz="1200"/>
            </a:lvl1pPr>
          </a:lstStyle>
          <a:p>
            <a:fld id="{5426514E-D3CE-4F7F-92FF-8D87D753F936}" type="datetimeFigureOut">
              <a:rPr lang="pt-BR" smtClean="0"/>
              <a:t>16/05/2024</a:t>
            </a:fld>
            <a:endParaRPr lang="pt-BR"/>
          </a:p>
        </p:txBody>
      </p:sp>
      <p:sp>
        <p:nvSpPr>
          <p:cNvPr id="4" name="Espaço Reservado para Imagem de Slide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13" tIns="45707" rIns="91413" bIns="45707" rtlCol="0" anchor="ctr"/>
          <a:lstStyle/>
          <a:p>
            <a:endParaRPr lang="pt-BR"/>
          </a:p>
        </p:txBody>
      </p:sp>
      <p:sp>
        <p:nvSpPr>
          <p:cNvPr id="5" name="Espaço Reservado para Anotações 4"/>
          <p:cNvSpPr>
            <a:spLocks noGrp="1"/>
          </p:cNvSpPr>
          <p:nvPr>
            <p:ph type="body" sz="quarter" idx="3"/>
          </p:nvPr>
        </p:nvSpPr>
        <p:spPr>
          <a:xfrm>
            <a:off x="679768" y="4777959"/>
            <a:ext cx="5438140" cy="3909239"/>
          </a:xfrm>
          <a:prstGeom prst="rect">
            <a:avLst/>
          </a:prstGeom>
        </p:spPr>
        <p:txBody>
          <a:bodyPr vert="horz" lIns="91413" tIns="45707" rIns="91413" bIns="45707"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9430093"/>
            <a:ext cx="2945659" cy="498134"/>
          </a:xfrm>
          <a:prstGeom prst="rect">
            <a:avLst/>
          </a:prstGeom>
        </p:spPr>
        <p:txBody>
          <a:bodyPr vert="horz" lIns="91413" tIns="45707" rIns="91413" bIns="45707"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30093"/>
            <a:ext cx="2945659" cy="498134"/>
          </a:xfrm>
          <a:prstGeom prst="rect">
            <a:avLst/>
          </a:prstGeom>
        </p:spPr>
        <p:txBody>
          <a:bodyPr vert="horz" lIns="91413" tIns="45707" rIns="91413" bIns="45707"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a:p>
        </p:txBody>
      </p:sp>
    </p:spTree>
    <p:extLst>
      <p:ext uri="{BB962C8B-B14F-4D97-AF65-F5344CB8AC3E}">
        <p14:creationId xmlns:p14="http://schemas.microsoft.com/office/powerpoint/2010/main" val="2188053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16/05/2024</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16/05/2024</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791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16/05/2024</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9">
            <a:extLst>
              <a:ext uri="{FF2B5EF4-FFF2-40B4-BE49-F238E27FC236}">
                <a16:creationId xmlns:a16="http://schemas.microsoft.com/office/drawing/2014/main" id="{C1D974A5-9EA3-442E-93CE-90281F5849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2" r="44" b="91"/>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589749" y="2163618"/>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88287" y="2564606"/>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ANUAL 2023</a:t>
            </a: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n° 988088/2020</a:t>
            </a:r>
            <a:r>
              <a:rPr lang="pt-BR" altLang="pt-BR" sz="600" b="1" i="1" dirty="0">
                <a:solidFill>
                  <a:schemeClr val="bg1"/>
                </a:solidFill>
                <a:ea typeface="Batang" panose="02030600000101010101" pitchFamily="18" charset="-127"/>
              </a:rPr>
              <a:t> </a:t>
            </a:r>
            <a:r>
              <a:rPr lang="pt-BR" altLang="pt-BR" sz="600" b="1" i="1" dirty="0">
                <a:solidFill>
                  <a:schemeClr val="bg1"/>
                </a:solidFill>
                <a:ea typeface="Arial Unicode MS" panose="020B0604020202020204" pitchFamily="34" charset="-128"/>
                <a:cs typeface="Arial Unicode MS" panose="020B0604020202020204" pitchFamily="34" charset="-128"/>
              </a:rPr>
              <a:t>CEAC Norte  –  ANO  2023</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938736" y="975705"/>
            <a:ext cx="6241232"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3– Produção Estimada (Meta) e realizada no CEAC Norte, discriminada por unidade assistencial no período de Julho a Setembro de 2023.</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5940352" y="5478085"/>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2023</a:t>
            </a: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Julho a Setembro de 2023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3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4" name="Imagem 3">
            <a:extLst>
              <a:ext uri="{FF2B5EF4-FFF2-40B4-BE49-F238E27FC236}">
                <a16:creationId xmlns:a16="http://schemas.microsoft.com/office/drawing/2014/main" id="{9F438306-2F87-8895-EE08-CE15058E4EA9}"/>
              </a:ext>
            </a:extLst>
          </p:cNvPr>
          <p:cNvPicPr>
            <a:picLocks noChangeAspect="1"/>
          </p:cNvPicPr>
          <p:nvPr/>
        </p:nvPicPr>
        <p:blipFill>
          <a:blip r:embed="rId2"/>
          <a:stretch>
            <a:fillRect/>
          </a:stretch>
        </p:blipFill>
        <p:spPr>
          <a:xfrm>
            <a:off x="6141772" y="1232854"/>
            <a:ext cx="5755647" cy="4254941"/>
          </a:xfrm>
          <a:prstGeom prst="rect">
            <a:avLst/>
          </a:prstGeom>
        </p:spPr>
      </p:pic>
    </p:spTree>
    <p:extLst>
      <p:ext uri="{BB962C8B-B14F-4D97-AF65-F5344CB8AC3E}">
        <p14:creationId xmlns:p14="http://schemas.microsoft.com/office/powerpoint/2010/main" val="2265678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926704" y="975705"/>
            <a:ext cx="644176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4 – Produção Estimada (Meta) e realizada no CEAC Norte, discriminada por unidade assistencial no período de Outubro a Dezembro de 2023.</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5926704" y="5627025"/>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2023</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Outubro a Dezembro de 2023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4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4" name="Imagem 3">
            <a:extLst>
              <a:ext uri="{FF2B5EF4-FFF2-40B4-BE49-F238E27FC236}">
                <a16:creationId xmlns:a16="http://schemas.microsoft.com/office/drawing/2014/main" id="{C55BFD1D-7E23-DC0A-9B42-DE1560934E36}"/>
              </a:ext>
            </a:extLst>
          </p:cNvPr>
          <p:cNvPicPr>
            <a:picLocks noChangeAspect="1"/>
          </p:cNvPicPr>
          <p:nvPr/>
        </p:nvPicPr>
        <p:blipFill>
          <a:blip r:embed="rId2"/>
          <a:stretch>
            <a:fillRect/>
          </a:stretch>
        </p:blipFill>
        <p:spPr>
          <a:xfrm>
            <a:off x="6072340" y="1212252"/>
            <a:ext cx="5990120" cy="4428279"/>
          </a:xfrm>
          <a:prstGeom prst="rect">
            <a:avLst/>
          </a:prstGeom>
        </p:spPr>
      </p:pic>
    </p:spTree>
    <p:extLst>
      <p:ext uri="{BB962C8B-B14F-4D97-AF65-F5344CB8AC3E}">
        <p14:creationId xmlns:p14="http://schemas.microsoft.com/office/powerpoint/2010/main" val="24660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545020" y="960372"/>
            <a:ext cx="6131042"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400" b="1" dirty="0">
                <a:latin typeface="+mn-lt"/>
              </a:rPr>
              <a:t>Serviço de Atenção ao Usuário – SAU</a:t>
            </a:r>
          </a:p>
          <a:p>
            <a:pPr algn="just"/>
            <a:endParaRPr lang="pt-BR" sz="1400" dirty="0">
              <a:latin typeface="+mn-lt"/>
            </a:endParaRPr>
          </a:p>
          <a:p>
            <a:pPr algn="just"/>
            <a:r>
              <a:rPr lang="pt-BR" sz="1400" dirty="0">
                <a:latin typeface="+mn-lt"/>
              </a:rPr>
              <a:t>A AFIP implantou o Serviço de Atenção ao Usuário (SAU) para atendimento aos serviços de saúde que lhe são referenciados. Nesses serviços, estruturados em cada unidade vinculada ao CEAC Norte, foram realizadas pesquisas de satisfação do usuário, assim como registros de reclamações, elogios ou sugestões por profissional específico, responsável pelo setor. </a:t>
            </a:r>
          </a:p>
          <a:p>
            <a:r>
              <a:rPr lang="pt-BR" sz="1400" dirty="0">
                <a:latin typeface="+mn-lt"/>
              </a:rPr>
              <a:t>Importante salientar que a adesão à pesquisa de satisfação é voluntária e depende da aprovação da diretoria de cada serviço, hospital ou ambulatório. </a:t>
            </a:r>
          </a:p>
          <a:p>
            <a:r>
              <a:rPr lang="pt-BR" sz="1400" dirty="0">
                <a:latin typeface="+mn-lt"/>
              </a:rPr>
              <a:t> </a:t>
            </a:r>
          </a:p>
          <a:p>
            <a:r>
              <a:rPr lang="pt-BR" sz="1400" dirty="0">
                <a:latin typeface="+mn-lt"/>
              </a:rPr>
              <a:t>No exercício de 2023, quatorze (12) unidades de saúde estaduais aderiram à pesquisa de satisfação para usuários do CEAC Norte. Os serviços que aderiram à pesquisa SAU incluíram os seguintes Ambulatório: Mandaqui; Ames: Caraguatatuba, Santos e Pariquera-Açu e os Hospitais: Guilherme Álvaro, Heliópolis, Ipiranga, Itaquaquecetuba, Mandaqui, Mario Covas, Sapopemba e Vila Alpina. As unidades que não aderiram às pesquisas foram aquelas nas quais não realizamos atendimento de coleta, ou então unidades que não autorizaram a realização da pesquisa.</a:t>
            </a:r>
          </a:p>
          <a:p>
            <a:r>
              <a:rPr lang="pt-BR" sz="1400" dirty="0">
                <a:latin typeface="+mn-lt"/>
              </a:rPr>
              <a:t> </a:t>
            </a:r>
          </a:p>
          <a:p>
            <a:r>
              <a:rPr lang="pt-BR" sz="1400" dirty="0">
                <a:latin typeface="+mn-lt"/>
              </a:rPr>
              <a:t>No exercício de 2023 foram respondidas pesquisas de satisfação em um universo de 63.603 atendimentos avaliados. Verificamos alto grau de satisfação dos usuários com os serviços prestados pelo CEAC Norte/AFIP em todas as dimensões avaliadas (Recepção, Coleta, Preparo, Higiene, Limpeza e Entrega de Resultados) com avaliações “Ótimo” ou “Bom” em mais de 98,1% das respostas, conforme quadro 5 e Tabela 2.</a:t>
            </a:r>
          </a:p>
          <a:p>
            <a:pPr algn="just"/>
            <a:endParaRPr lang="pt-BR" altLang="pt-BR" sz="1400" dirty="0">
              <a:latin typeface="+mn-lt"/>
            </a:endParaRP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402286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CaixaDeTexto 8"/>
          <p:cNvSpPr txBox="1"/>
          <p:nvPr/>
        </p:nvSpPr>
        <p:spPr>
          <a:xfrm>
            <a:off x="690645" y="1605501"/>
            <a:ext cx="6264320" cy="230832"/>
          </a:xfrm>
          <a:prstGeom prst="rect">
            <a:avLst/>
          </a:prstGeom>
          <a:noFill/>
        </p:spPr>
        <p:txBody>
          <a:bodyPr wrap="square" rtlCol="0">
            <a:spAutoFit/>
          </a:bodyPr>
          <a:lstStyle/>
          <a:p>
            <a:pPr algn="ctr"/>
            <a:r>
              <a:rPr lang="pt-BR" altLang="pt-BR" sz="900" dirty="0">
                <a:ea typeface="Arial Unicode MS" panose="020B0604020202020204" pitchFamily="34" charset="-128"/>
                <a:cs typeface="Arial Unicode MS" panose="020B0604020202020204" pitchFamily="34" charset="-128"/>
              </a:rPr>
              <a:t>Quadro 5 - Pesquisa de Satisfação – Janeiro a Dezembro de 2023 CEAC Norte  AFIP / OSS</a:t>
            </a:r>
            <a:endParaRPr lang="pt-BR" altLang="pt-BR" sz="900" dirty="0">
              <a:ea typeface="Batang" panose="02030600000101010101" pitchFamily="18" charset="-127"/>
            </a:endParaRPr>
          </a:p>
        </p:txBody>
      </p:sp>
      <p:sp>
        <p:nvSpPr>
          <p:cNvPr id="10" name="CaixaDeTexto 9"/>
          <p:cNvSpPr txBox="1"/>
          <p:nvPr/>
        </p:nvSpPr>
        <p:spPr>
          <a:xfrm>
            <a:off x="8421818" y="2041761"/>
            <a:ext cx="3111689" cy="230832"/>
          </a:xfrm>
          <a:prstGeom prst="rect">
            <a:avLst/>
          </a:prstGeom>
          <a:noFill/>
        </p:spPr>
        <p:txBody>
          <a:bodyPr wrap="square" rtlCol="0">
            <a:spAutoFit/>
          </a:bodyPr>
          <a:lstStyle/>
          <a:p>
            <a:pPr algn="ctr"/>
            <a:r>
              <a:rPr lang="pt-BR" sz="900" dirty="0"/>
              <a:t>Tabela 2 - Avaliação Positiva Ótimo + Bom.</a:t>
            </a:r>
          </a:p>
        </p:txBody>
      </p:sp>
      <p:pic>
        <p:nvPicPr>
          <p:cNvPr id="2" name="Imagem 1">
            <a:extLst>
              <a:ext uri="{FF2B5EF4-FFF2-40B4-BE49-F238E27FC236}">
                <a16:creationId xmlns:a16="http://schemas.microsoft.com/office/drawing/2014/main" id="{73DADCBC-C01E-E59D-73EE-B6D5AE866D12}"/>
              </a:ext>
            </a:extLst>
          </p:cNvPr>
          <p:cNvPicPr>
            <a:picLocks noChangeAspect="1"/>
          </p:cNvPicPr>
          <p:nvPr/>
        </p:nvPicPr>
        <p:blipFill>
          <a:blip r:embed="rId2"/>
          <a:stretch>
            <a:fillRect/>
          </a:stretch>
        </p:blipFill>
        <p:spPr>
          <a:xfrm>
            <a:off x="362493" y="2096573"/>
            <a:ext cx="7411993" cy="3471887"/>
          </a:xfrm>
          <a:prstGeom prst="rect">
            <a:avLst/>
          </a:prstGeom>
        </p:spPr>
      </p:pic>
      <p:pic>
        <p:nvPicPr>
          <p:cNvPr id="5" name="Imagem 4">
            <a:extLst>
              <a:ext uri="{FF2B5EF4-FFF2-40B4-BE49-F238E27FC236}">
                <a16:creationId xmlns:a16="http://schemas.microsoft.com/office/drawing/2014/main" id="{7751D126-17DA-7820-8F07-7913B1BF63FD}"/>
              </a:ext>
            </a:extLst>
          </p:cNvPr>
          <p:cNvPicPr>
            <a:picLocks noChangeAspect="1"/>
          </p:cNvPicPr>
          <p:nvPr/>
        </p:nvPicPr>
        <p:blipFill>
          <a:blip r:embed="rId3"/>
          <a:stretch>
            <a:fillRect/>
          </a:stretch>
        </p:blipFill>
        <p:spPr>
          <a:xfrm>
            <a:off x="8160588" y="2476974"/>
            <a:ext cx="3668919" cy="3091486"/>
          </a:xfrm>
          <a:prstGeom prst="rect">
            <a:avLst/>
          </a:prstGeom>
        </p:spPr>
      </p:pic>
    </p:spTree>
    <p:extLst>
      <p:ext uri="{BB962C8B-B14F-4D97-AF65-F5344CB8AC3E}">
        <p14:creationId xmlns:p14="http://schemas.microsoft.com/office/powerpoint/2010/main" val="1571140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430877" y="1354138"/>
            <a:ext cx="496315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latin typeface="+mn-lt"/>
                <a:ea typeface="Arial Unicode MS" panose="020B0604020202020204" pitchFamily="34" charset="-128"/>
                <a:cs typeface="Arial Unicode MS" panose="020B0604020202020204" pitchFamily="34" charset="-128"/>
              </a:rPr>
              <a:t>Tempo de Atendimento Total (TAT) por unidade</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A tabela 3 representa o indicado o indicador de exames liberados conforme intervalo de tempo definido em Contrato de Gestão e suas porcentagens, divididas de acordo com o perfil de exames </a:t>
            </a:r>
            <a:r>
              <a:rPr lang="pt-BR" altLang="pt-BR" sz="1200" dirty="0">
                <a:latin typeface="+mn-lt"/>
                <a:ea typeface="Batang" panose="02030600000101010101" pitchFamily="18" charset="-127"/>
              </a:rPr>
              <a:t> – Ano 2023.</a:t>
            </a: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F6E727FF-212D-42D5-83B0-9ADD691BCF0B}"/>
              </a:ext>
            </a:extLst>
          </p:cNvPr>
          <p:cNvSpPr/>
          <p:nvPr/>
        </p:nvSpPr>
        <p:spPr>
          <a:xfrm>
            <a:off x="5657623" y="5623382"/>
            <a:ext cx="6096000" cy="275012"/>
          </a:xfrm>
          <a:prstGeom prst="rect">
            <a:avLst/>
          </a:prstGeom>
        </p:spPr>
        <p:txBody>
          <a:bodyPr>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Sistema SHIFT ® 2023</a:t>
            </a:r>
            <a:endParaRPr lang="pt-BR" sz="900" dirty="0">
              <a:effectLst/>
              <a:latin typeface="Times New Roman" panose="02020603050405020304" pitchFamily="18" charset="0"/>
              <a:ea typeface="Batang" panose="02030600000101010101" pitchFamily="18" charset="-127"/>
            </a:endParaRPr>
          </a:p>
        </p:txBody>
      </p:sp>
      <p:sp>
        <p:nvSpPr>
          <p:cNvPr id="9" name="CaixaDeTexto 8"/>
          <p:cNvSpPr txBox="1"/>
          <p:nvPr/>
        </p:nvSpPr>
        <p:spPr>
          <a:xfrm>
            <a:off x="4348670" y="3118645"/>
            <a:ext cx="3715989" cy="230832"/>
          </a:xfrm>
          <a:prstGeom prst="rect">
            <a:avLst/>
          </a:prstGeom>
          <a:noFill/>
        </p:spPr>
        <p:txBody>
          <a:bodyPr wrap="square" rtlCol="0">
            <a:spAutoFit/>
          </a:bodyPr>
          <a:lstStyle/>
          <a:p>
            <a:pPr algn="just"/>
            <a:r>
              <a:rPr lang="pt-BR" sz="900" i="1" dirty="0">
                <a:latin typeface="Arial" panose="020B0604020202020204" pitchFamily="34" charset="0"/>
                <a:ea typeface="Arial Unicode MS" panose="020B0604020202020204"/>
              </a:rPr>
              <a:t>Tabela 3 - Indicador de Atendimento ao Prazo de Execução - 2023</a:t>
            </a:r>
          </a:p>
        </p:txBody>
      </p:sp>
      <p:pic>
        <p:nvPicPr>
          <p:cNvPr id="2" name="Imagem 1">
            <a:extLst>
              <a:ext uri="{FF2B5EF4-FFF2-40B4-BE49-F238E27FC236}">
                <a16:creationId xmlns:a16="http://schemas.microsoft.com/office/drawing/2014/main" id="{14EE8651-A9BB-AB6F-8FD4-0892EDA69C77}"/>
              </a:ext>
            </a:extLst>
          </p:cNvPr>
          <p:cNvPicPr>
            <a:picLocks noChangeAspect="1"/>
          </p:cNvPicPr>
          <p:nvPr/>
        </p:nvPicPr>
        <p:blipFill>
          <a:blip r:embed="rId2"/>
          <a:stretch>
            <a:fillRect/>
          </a:stretch>
        </p:blipFill>
        <p:spPr>
          <a:xfrm>
            <a:off x="280016" y="3481997"/>
            <a:ext cx="11645980" cy="2030906"/>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2825088" y="241038"/>
            <a:ext cx="83334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A estimativa financeira prevista no contrato de gestão</a:t>
            </a:r>
            <a:r>
              <a:rPr lang="pt-BR" altLang="pt-BR" sz="1200" dirty="0">
                <a:solidFill>
                  <a:schemeClr val="tx1">
                    <a:lumMod val="85000"/>
                    <a:lumOff val="15000"/>
                  </a:schemeClr>
                </a:solidFill>
                <a:latin typeface="+mn-lt"/>
                <a:ea typeface="Batang" panose="02030600000101010101" pitchFamily="18" charset="-127"/>
              </a:rPr>
              <a:t> </a:t>
            </a:r>
            <a:r>
              <a:rPr lang="pt-BR" sz="1200" dirty="0">
                <a:latin typeface="+mn-lt"/>
              </a:rPr>
              <a:t>n°988088/2020 </a:t>
            </a:r>
            <a:r>
              <a:rPr lang="pt-BR" altLang="pt-BR" sz="1200" dirty="0">
                <a:solidFill>
                  <a:schemeClr val="tx1">
                    <a:lumMod val="85000"/>
                    <a:lumOff val="15000"/>
                  </a:schemeClr>
                </a:solidFill>
                <a:latin typeface="+mn-lt"/>
                <a:ea typeface="Batang" panose="02030600000101010101" pitchFamily="18" charset="-127"/>
              </a:rPr>
              <a:t>para o Ano de 2023 </a:t>
            </a: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foi de </a:t>
            </a:r>
            <a:r>
              <a:rPr lang="pt-BR" altLang="pt-BR" sz="12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R$</a:t>
            </a: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 </a:t>
            </a:r>
            <a:r>
              <a:rPr lang="pt-BR" altLang="pt-BR" sz="12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68.438.464,01.</a:t>
            </a:r>
            <a:endParaRPr lang="pt-BR" altLang="pt-BR" sz="1200" b="1" dirty="0">
              <a:solidFill>
                <a:schemeClr val="tx1">
                  <a:lumMod val="85000"/>
                  <a:lumOff val="15000"/>
                </a:schemeClr>
              </a:solidFill>
              <a:latin typeface="+mn-lt"/>
              <a:ea typeface="Batang" panose="02030600000101010101" pitchFamily="18" charset="-127"/>
            </a:endParaRPr>
          </a:p>
          <a:p>
            <a:pPr algn="just"/>
            <a:r>
              <a:rPr lang="pt-BR" altLang="pt-BR" sz="12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85000"/>
                  <a:lumOff val="15000"/>
                </a:schemeClr>
              </a:solidFill>
              <a:latin typeface="+mn-lt"/>
              <a:ea typeface="Batang" panose="02030600000101010101" pitchFamily="18" charset="-127"/>
            </a:endParaRPr>
          </a:p>
          <a:p>
            <a:pPr algn="just"/>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A Tabela 4 apresenta a relação de repasses mensais efetuados pela SES/SP para a AFIP-OSS durante o Ano de 2023. O valor repassado foi de </a:t>
            </a:r>
            <a:r>
              <a:rPr lang="pt-BR" altLang="pt-BR" sz="12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R$ 67.075.667,30, </a:t>
            </a: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representando </a:t>
            </a:r>
            <a:r>
              <a:rPr lang="pt-BR" altLang="pt-BR" sz="12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1,99% </a:t>
            </a:r>
            <a:r>
              <a:rPr lang="pt-BR" altLang="pt-BR" sz="1200" dirty="0">
                <a:solidFill>
                  <a:schemeClr val="tx1">
                    <a:lumMod val="85000"/>
                    <a:lumOff val="15000"/>
                  </a:schemeClr>
                </a:solidFill>
                <a:latin typeface="+mn-lt"/>
                <a:ea typeface="Arial Unicode MS" panose="020B0604020202020204" pitchFamily="34" charset="-128"/>
              </a:rPr>
              <a:t>menos que o valor planejado nos referidos Termos Aditivos. </a:t>
            </a: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6" name="Retângulo 5"/>
          <p:cNvSpPr/>
          <p:nvPr/>
        </p:nvSpPr>
        <p:spPr>
          <a:xfrm>
            <a:off x="5532341" y="5596587"/>
            <a:ext cx="4111991" cy="530145"/>
          </a:xfrm>
          <a:prstGeom prst="rect">
            <a:avLst/>
          </a:prstGeom>
        </p:spPr>
        <p:txBody>
          <a:bodyPr wrap="square">
            <a:spAutoFit/>
          </a:bodyPr>
          <a:lstStyle/>
          <a:p>
            <a:pPr algn="just">
              <a:lnSpc>
                <a:spcPct val="150000"/>
              </a:lnSpc>
            </a:pPr>
            <a:r>
              <a:rPr lang="pt-BR" altLang="pt-BR" sz="1000" dirty="0">
                <a:ea typeface="Arial Unicode MS" panose="020B0604020202020204" pitchFamily="34" charset="-128"/>
                <a:cs typeface="Arial Unicode MS" panose="020B0604020202020204" pitchFamily="34" charset="-128"/>
              </a:rPr>
              <a:t>Fonte: Secretaria de Estado da Saúde de São Paulo – Sistema Reglab ® 2023</a:t>
            </a:r>
          </a:p>
          <a:p>
            <a:pPr algn="just">
              <a:lnSpc>
                <a:spcPct val="150000"/>
              </a:lnSpc>
            </a:pPr>
            <a:endParaRPr lang="pt-BR" altLang="pt-BR" sz="1000" dirty="0">
              <a:ea typeface="Arial Unicode MS" panose="020B0604020202020204" pitchFamily="34" charset="-128"/>
              <a:cs typeface="Arial Unicode MS" panose="020B0604020202020204" pitchFamily="34" charset="-128"/>
            </a:endParaRPr>
          </a:p>
        </p:txBody>
      </p:sp>
      <p:sp>
        <p:nvSpPr>
          <p:cNvPr id="9" name="CaixaDeTexto 8"/>
          <p:cNvSpPr txBox="1"/>
          <p:nvPr/>
        </p:nvSpPr>
        <p:spPr>
          <a:xfrm>
            <a:off x="5288125" y="1549088"/>
            <a:ext cx="4600419" cy="246221"/>
          </a:xfrm>
          <a:prstGeom prst="rect">
            <a:avLst/>
          </a:prstGeom>
          <a:noFill/>
        </p:spPr>
        <p:txBody>
          <a:bodyPr wrap="square" rtlCol="0">
            <a:spAutoFit/>
          </a:bodyPr>
          <a:lstStyle/>
          <a:p>
            <a:pPr algn="ctr"/>
            <a:r>
              <a:rPr lang="pt-BR" sz="1000" dirty="0"/>
              <a:t>Tabela 4 – Recursos Financeiros CEAC Norte AFIP / OSS</a:t>
            </a:r>
          </a:p>
        </p:txBody>
      </p:sp>
      <p:pic>
        <p:nvPicPr>
          <p:cNvPr id="3" name="Imagem 2">
            <a:extLst>
              <a:ext uri="{FF2B5EF4-FFF2-40B4-BE49-F238E27FC236}">
                <a16:creationId xmlns:a16="http://schemas.microsoft.com/office/drawing/2014/main" id="{C6B53FBA-9D70-5C8C-47B9-EFAA56FA7A63}"/>
              </a:ext>
            </a:extLst>
          </p:cNvPr>
          <p:cNvPicPr>
            <a:picLocks noChangeAspect="1"/>
          </p:cNvPicPr>
          <p:nvPr/>
        </p:nvPicPr>
        <p:blipFill>
          <a:blip r:embed="rId3"/>
          <a:stretch>
            <a:fillRect/>
          </a:stretch>
        </p:blipFill>
        <p:spPr>
          <a:xfrm>
            <a:off x="4937838" y="1795309"/>
            <a:ext cx="5274562" cy="3843987"/>
          </a:xfrm>
          <a:prstGeom prst="rect">
            <a:avLst/>
          </a:prstGeom>
        </p:spPr>
      </p:pic>
    </p:spTree>
    <p:extLst>
      <p:ext uri="{BB962C8B-B14F-4D97-AF65-F5344CB8AC3E}">
        <p14:creationId xmlns:p14="http://schemas.microsoft.com/office/powerpoint/2010/main" val="851468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484260" y="3034094"/>
            <a:ext cx="3048000" cy="1923604"/>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Dezembro de 2023 está representada no quadro 6.</a:t>
            </a:r>
          </a:p>
        </p:txBody>
      </p:sp>
      <p:sp>
        <p:nvSpPr>
          <p:cNvPr id="12" name="Retângulo 11">
            <a:extLst>
              <a:ext uri="{FF2B5EF4-FFF2-40B4-BE49-F238E27FC236}">
                <a16:creationId xmlns:a16="http://schemas.microsoft.com/office/drawing/2014/main" id="{249A347E-426C-4A63-8968-F2E32A2EEDD4}"/>
              </a:ext>
            </a:extLst>
          </p:cNvPr>
          <p:cNvSpPr/>
          <p:nvPr/>
        </p:nvSpPr>
        <p:spPr>
          <a:xfrm>
            <a:off x="4197720" y="821149"/>
            <a:ext cx="6096000" cy="340734"/>
          </a:xfrm>
          <a:prstGeom prst="rect">
            <a:avLst/>
          </a:prstGeom>
        </p:spPr>
        <p:txBody>
          <a:bodyPr>
            <a:spAutoFit/>
          </a:bodyPr>
          <a:lstStyle/>
          <a:p>
            <a:pPr algn="just">
              <a:lnSpc>
                <a:spcPct val="150000"/>
              </a:lnSpc>
              <a:spcAft>
                <a:spcPts val="0"/>
              </a:spcAft>
              <a:defRPr/>
            </a:pPr>
            <a:r>
              <a:rPr lang="pt-BR" sz="1000" dirty="0">
                <a:ea typeface="Arial Unicode MS"/>
              </a:rPr>
              <a:t> </a:t>
            </a:r>
            <a:r>
              <a:rPr lang="pt-BR" sz="1200" dirty="0">
                <a:ea typeface="Arial Unicode MS"/>
              </a:rPr>
              <a:t>Quadro 6 – Demonstrativo de Fluxo de Caixa CEAC Norte – Anual 2023</a:t>
            </a:r>
            <a:endParaRPr lang="pt-BR" sz="1200" dirty="0">
              <a:ea typeface="Batang" panose="02030600000101010101" pitchFamily="18" charset="-127"/>
            </a:endParaRP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7" name="Retângulo 6">
            <a:extLst>
              <a:ext uri="{FF2B5EF4-FFF2-40B4-BE49-F238E27FC236}">
                <a16:creationId xmlns:a16="http://schemas.microsoft.com/office/drawing/2014/main" id="{F4AFFF6F-937B-4F4F-93EF-C49E6B74D12C}"/>
              </a:ext>
            </a:extLst>
          </p:cNvPr>
          <p:cNvSpPr/>
          <p:nvPr/>
        </p:nvSpPr>
        <p:spPr>
          <a:xfrm>
            <a:off x="4197720" y="5864434"/>
            <a:ext cx="6096000" cy="230832"/>
          </a:xfrm>
          <a:prstGeom prst="rect">
            <a:avLst/>
          </a:prstGeom>
        </p:spPr>
        <p:txBody>
          <a:bodyPr>
            <a:spAutoFit/>
          </a:bodyPr>
          <a:lstStyle/>
          <a:p>
            <a:r>
              <a:rPr lang="pt-BR" sz="900" i="1" u="sng" dirty="0">
                <a:solidFill>
                  <a:srgbClr val="0000FF"/>
                </a:solidFill>
                <a:latin typeface="Arial" panose="020B0604020202020204" pitchFamily="34" charset="0"/>
                <a:ea typeface="Arial Unicode MS" panose="020B0604020202020204"/>
                <a:hlinkClick r:id="rId3"/>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24/01/2024 11h48min</a:t>
            </a:r>
            <a:endParaRPr lang="pt-BR" sz="900" dirty="0"/>
          </a:p>
        </p:txBody>
      </p:sp>
      <p:pic>
        <p:nvPicPr>
          <p:cNvPr id="10" name="Imagem 9">
            <a:extLst>
              <a:ext uri="{FF2B5EF4-FFF2-40B4-BE49-F238E27FC236}">
                <a16:creationId xmlns:a16="http://schemas.microsoft.com/office/drawing/2014/main" id="{0BDF8D60-4FC0-F81B-D4FC-B7D881CEEAAB}"/>
              </a:ext>
            </a:extLst>
          </p:cNvPr>
          <p:cNvPicPr>
            <a:picLocks noChangeAspect="1"/>
          </p:cNvPicPr>
          <p:nvPr/>
        </p:nvPicPr>
        <p:blipFill>
          <a:blip r:embed="rId4"/>
          <a:stretch>
            <a:fillRect/>
          </a:stretch>
        </p:blipFill>
        <p:spPr>
          <a:xfrm>
            <a:off x="4197720" y="1294037"/>
            <a:ext cx="7870458" cy="4269926"/>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Contábil</a:t>
            </a:r>
            <a:endParaRPr lang="en-US" sz="2600" b="1" dirty="0">
              <a:solidFill>
                <a:schemeClr val="bg1"/>
              </a:solidFill>
              <a:latin typeface="+mj-lt"/>
            </a:endParaRPr>
          </a:p>
        </p:txBody>
      </p:sp>
      <p:sp>
        <p:nvSpPr>
          <p:cNvPr id="7" name="Retângulo 6">
            <a:extLst>
              <a:ext uri="{FF2B5EF4-FFF2-40B4-BE49-F238E27FC236}">
                <a16:creationId xmlns:a16="http://schemas.microsoft.com/office/drawing/2014/main" id="{C8E3C6BB-D2C3-4347-BACB-6823038D5ADD}"/>
              </a:ext>
            </a:extLst>
          </p:cNvPr>
          <p:cNvSpPr/>
          <p:nvPr/>
        </p:nvSpPr>
        <p:spPr>
          <a:xfrm>
            <a:off x="203200" y="2937135"/>
            <a:ext cx="3297382" cy="3415623"/>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a:t>
            </a:r>
            <a:r>
              <a:rPr lang="en-US" sz="1700" kern="1200" dirty="0" err="1">
                <a:solidFill>
                  <a:schemeClr val="bg1"/>
                </a:solidFill>
                <a:latin typeface="+mn-lt"/>
                <a:ea typeface="+mn-ea"/>
                <a:cs typeface="+mn-cs"/>
              </a:rPr>
              <a:t>prestação</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Contas</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foi</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realizada</a:t>
            </a:r>
            <a:r>
              <a:rPr lang="en-US" sz="1700" kern="1200" dirty="0">
                <a:solidFill>
                  <a:schemeClr val="bg1"/>
                </a:solidFill>
                <a:latin typeface="+mn-lt"/>
                <a:ea typeface="+mn-ea"/>
                <a:cs typeface="+mn-cs"/>
              </a:rPr>
              <a:t> por </a:t>
            </a:r>
            <a:r>
              <a:rPr lang="en-US" sz="1700" kern="1200" dirty="0" err="1">
                <a:solidFill>
                  <a:schemeClr val="bg1"/>
                </a:solidFill>
                <a:latin typeface="+mn-lt"/>
                <a:ea typeface="+mn-ea"/>
                <a:cs typeface="+mn-cs"/>
              </a:rPr>
              <a:t>meio</a:t>
            </a:r>
            <a:r>
              <a:rPr lang="en-US" sz="1700" kern="1200" dirty="0">
                <a:solidFill>
                  <a:schemeClr val="bg1"/>
                </a:solidFill>
                <a:latin typeface="+mn-lt"/>
                <a:ea typeface="+mn-ea"/>
                <a:cs typeface="+mn-cs"/>
              </a:rPr>
              <a:t> do Sistema de Gestão da </a:t>
            </a:r>
            <a:r>
              <a:rPr lang="en-US" sz="1700" kern="1200" dirty="0" err="1">
                <a:solidFill>
                  <a:schemeClr val="bg1"/>
                </a:solidFill>
                <a:latin typeface="+mn-lt"/>
                <a:ea typeface="+mn-ea"/>
                <a:cs typeface="+mn-cs"/>
              </a:rPr>
              <a:t>Secretaria</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Estadual</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Saúde</a:t>
            </a:r>
            <a:r>
              <a:rPr lang="en-US" sz="1700" kern="1200" dirty="0">
                <a:solidFill>
                  <a:schemeClr val="bg1"/>
                </a:solidFill>
                <a:latin typeface="+mn-lt"/>
                <a:ea typeface="+mn-ea"/>
                <a:cs typeface="+mn-cs"/>
              </a:rPr>
              <a:t> e </a:t>
            </a:r>
            <a:r>
              <a:rPr lang="en-US" sz="1700" kern="1200" dirty="0" err="1">
                <a:solidFill>
                  <a:schemeClr val="bg1"/>
                </a:solidFill>
                <a:latin typeface="+mn-lt"/>
                <a:ea typeface="+mn-ea"/>
                <a:cs typeface="+mn-cs"/>
              </a:rPr>
              <a:t>Demonstrativo</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Contábil</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Operacional</a:t>
            </a:r>
            <a:r>
              <a:rPr lang="en-US" sz="1700" kern="1200" dirty="0">
                <a:solidFill>
                  <a:schemeClr val="bg1"/>
                </a:solidFill>
                <a:latin typeface="+mn-lt"/>
                <a:ea typeface="+mn-ea"/>
                <a:cs typeface="+mn-cs"/>
              </a:rPr>
              <a:t> de Janeiro a </a:t>
            </a:r>
            <a:r>
              <a:rPr lang="en-US" sz="1700" dirty="0" err="1">
                <a:solidFill>
                  <a:schemeClr val="bg1"/>
                </a:solidFill>
              </a:rPr>
              <a:t>Dezembro</a:t>
            </a:r>
            <a:r>
              <a:rPr lang="en-US" sz="1700" kern="1200" dirty="0">
                <a:solidFill>
                  <a:schemeClr val="bg1"/>
                </a:solidFill>
                <a:latin typeface="+mn-lt"/>
                <a:ea typeface="+mn-ea"/>
                <a:cs typeface="+mn-cs"/>
              </a:rPr>
              <a:t> de 2023 </a:t>
            </a:r>
            <a:r>
              <a:rPr lang="en-US" sz="1700" kern="1200" dirty="0" err="1">
                <a:solidFill>
                  <a:schemeClr val="bg1"/>
                </a:solidFill>
                <a:latin typeface="+mn-lt"/>
                <a:ea typeface="+mn-ea"/>
                <a:cs typeface="+mn-cs"/>
              </a:rPr>
              <a:t>está</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representado</a:t>
            </a:r>
            <a:r>
              <a:rPr lang="en-US" sz="1700" kern="1200" dirty="0">
                <a:solidFill>
                  <a:schemeClr val="bg1"/>
                </a:solidFill>
                <a:latin typeface="+mn-lt"/>
                <a:ea typeface="+mn-ea"/>
                <a:cs typeface="+mn-cs"/>
              </a:rPr>
              <a:t> no </a:t>
            </a:r>
            <a:r>
              <a:rPr lang="en-US" sz="1700" kern="1200" dirty="0" err="1">
                <a:solidFill>
                  <a:schemeClr val="bg1"/>
                </a:solidFill>
                <a:latin typeface="+mn-lt"/>
                <a:ea typeface="+mn-ea"/>
                <a:cs typeface="+mn-cs"/>
              </a:rPr>
              <a:t>quadro</a:t>
            </a:r>
            <a:r>
              <a:rPr lang="en-US" sz="1700" kern="1200" dirty="0">
                <a:solidFill>
                  <a:schemeClr val="bg1"/>
                </a:solidFill>
                <a:latin typeface="+mn-lt"/>
                <a:ea typeface="+mn-ea"/>
                <a:cs typeface="+mn-cs"/>
              </a:rPr>
              <a:t> 7. </a:t>
            </a: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3" name="Retângulo 12">
            <a:extLst>
              <a:ext uri="{FF2B5EF4-FFF2-40B4-BE49-F238E27FC236}">
                <a16:creationId xmlns:a16="http://schemas.microsoft.com/office/drawing/2014/main" id="{AEF8B7AF-BF1D-4B7C-B80C-A9EEB7EBC170}"/>
              </a:ext>
            </a:extLst>
          </p:cNvPr>
          <p:cNvSpPr/>
          <p:nvPr/>
        </p:nvSpPr>
        <p:spPr>
          <a:xfrm>
            <a:off x="4271285" y="368919"/>
            <a:ext cx="6096000" cy="340734"/>
          </a:xfrm>
          <a:prstGeom prst="rect">
            <a:avLst/>
          </a:prstGeom>
        </p:spPr>
        <p:txBody>
          <a:bodyPr>
            <a:spAutoFit/>
          </a:bodyPr>
          <a:lstStyle/>
          <a:p>
            <a:pPr algn="just">
              <a:lnSpc>
                <a:spcPct val="150000"/>
              </a:lnSpc>
              <a:spcAft>
                <a:spcPts val="0"/>
              </a:spcAft>
              <a:defRPr/>
            </a:pPr>
            <a:r>
              <a:rPr lang="pt-BR" sz="1200" dirty="0">
                <a:ea typeface="Arial Unicode MS"/>
              </a:rPr>
              <a:t> Quadro 7 – Demonstrativo Contábil  CEAC Norte – Ano 2023</a:t>
            </a:r>
            <a:endParaRPr lang="pt-BR" sz="1200" dirty="0">
              <a:ea typeface="Batang" panose="02030600000101010101" pitchFamily="18" charset="-127"/>
            </a:endParaRPr>
          </a:p>
        </p:txBody>
      </p:sp>
      <p:sp>
        <p:nvSpPr>
          <p:cNvPr id="11" name="Retângulo 10">
            <a:extLst>
              <a:ext uri="{FF2B5EF4-FFF2-40B4-BE49-F238E27FC236}">
                <a16:creationId xmlns:a16="http://schemas.microsoft.com/office/drawing/2014/main" id="{92E30EBD-E5BA-4F8B-8206-78528F3F9E81}"/>
              </a:ext>
            </a:extLst>
          </p:cNvPr>
          <p:cNvSpPr/>
          <p:nvPr/>
        </p:nvSpPr>
        <p:spPr>
          <a:xfrm>
            <a:off x="4308565" y="6148347"/>
            <a:ext cx="6096000" cy="275012"/>
          </a:xfrm>
          <a:prstGeom prst="rect">
            <a:avLst/>
          </a:prstGeom>
        </p:spPr>
        <p:txBody>
          <a:bodyPr>
            <a:spAutoFit/>
          </a:bodyPr>
          <a:lstStyle/>
          <a:p>
            <a:pPr algn="just">
              <a:lnSpc>
                <a:spcPct val="150000"/>
              </a:lnSpc>
              <a:spcAft>
                <a:spcPts val="0"/>
              </a:spcAft>
            </a:pPr>
            <a:r>
              <a:rPr lang="pt-BR" sz="900" i="1" u="sng" dirty="0">
                <a:solidFill>
                  <a:srgbClr val="0000FF"/>
                </a:solidFill>
                <a:latin typeface="Arial" panose="020B0604020202020204" pitchFamily="34" charset="0"/>
                <a:ea typeface="Arial Unicode MS" panose="020B0604020202020204"/>
                <a:hlinkClick r:id="rId3"/>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24/01/2024 11h52min</a:t>
            </a:r>
            <a:endParaRPr lang="pt-BR" sz="900" dirty="0">
              <a:effectLst/>
              <a:latin typeface="Times New Roman" panose="02020603050405020304" pitchFamily="18" charset="0"/>
              <a:ea typeface="Batang" panose="02030600000101010101" pitchFamily="18" charset="-127"/>
            </a:endParaRPr>
          </a:p>
        </p:txBody>
      </p:sp>
      <p:pic>
        <p:nvPicPr>
          <p:cNvPr id="2" name="Imagem 1">
            <a:extLst>
              <a:ext uri="{FF2B5EF4-FFF2-40B4-BE49-F238E27FC236}">
                <a16:creationId xmlns:a16="http://schemas.microsoft.com/office/drawing/2014/main" id="{21BF0FA6-554E-FFB2-69B4-0AFEFFD34687}"/>
              </a:ext>
            </a:extLst>
          </p:cNvPr>
          <p:cNvPicPr>
            <a:picLocks noChangeAspect="1"/>
          </p:cNvPicPr>
          <p:nvPr/>
        </p:nvPicPr>
        <p:blipFill>
          <a:blip r:embed="rId4"/>
          <a:stretch>
            <a:fillRect/>
          </a:stretch>
        </p:blipFill>
        <p:spPr>
          <a:xfrm>
            <a:off x="4208936" y="1021819"/>
            <a:ext cx="7819660" cy="4814361"/>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p:cNvCxnSpPr>
          <p:nvPr/>
        </p:nvCxnSpPr>
        <p:spPr>
          <a:xfrm>
            <a:off x="1312286" y="1879386"/>
            <a:ext cx="6719" cy="3386769"/>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lipse 5">
            <a:extLst>
              <a:ext uri="{FF2B5EF4-FFF2-40B4-BE49-F238E27FC236}">
                <a16:creationId xmlns:a16="http://schemas.microsoft.com/office/drawing/2014/main" id="{D9850342-BC69-41E2-9CED-37B02338D152}"/>
              </a:ext>
            </a:extLst>
          </p:cNvPr>
          <p:cNvSpPr/>
          <p:nvPr/>
        </p:nvSpPr>
        <p:spPr>
          <a:xfrm>
            <a:off x="1109342" y="187675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a:extLst>
              <a:ext uri="{FF2B5EF4-FFF2-40B4-BE49-F238E27FC236}">
                <a16:creationId xmlns:a16="http://schemas.microsoft.com/office/drawing/2014/main" id="{573B62B2-17E7-4127-A637-6DD871654E8C}"/>
              </a:ext>
            </a:extLst>
          </p:cNvPr>
          <p:cNvSpPr/>
          <p:nvPr/>
        </p:nvSpPr>
        <p:spPr>
          <a:xfrm>
            <a:off x="1102734" y="2403211"/>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a:extLst>
              <a:ext uri="{FF2B5EF4-FFF2-40B4-BE49-F238E27FC236}">
                <a16:creationId xmlns:a16="http://schemas.microsoft.com/office/drawing/2014/main" id="{36A42CC7-CA01-4A0E-963D-5071968EF14A}"/>
              </a:ext>
            </a:extLst>
          </p:cNvPr>
          <p:cNvSpPr/>
          <p:nvPr/>
        </p:nvSpPr>
        <p:spPr>
          <a:xfrm>
            <a:off x="1109556" y="3009716"/>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56447"/>
            <a:ext cx="314995" cy="6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1</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0835" y="1620370"/>
            <a:ext cx="311448" cy="64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33308" y="2143251"/>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09382" y="2754702"/>
            <a:ext cx="363370" cy="59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71824" y="365823"/>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09625" y="4316105"/>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35719" y="4007224"/>
            <a:ext cx="336734" cy="66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spcBef>
                <a:spcPts val="1000"/>
              </a:spcBef>
              <a:buFont typeface="Arial" panose="020B0604020202020204" pitchFamily="34" charset="0"/>
              <a:buNone/>
            </a:pPr>
            <a:r>
              <a:rPr lang="pt-BR" altLang="pt-BR" sz="2400" b="1" dirty="0">
                <a:solidFill>
                  <a:srgbClr val="990000"/>
                </a:solidFill>
                <a:latin typeface="Calibri" panose="020F0502020204030204" pitchFamily="34" charset="0"/>
                <a:ea typeface="ＭＳ Ｐゴシック" panose="020B0600070205080204" pitchFamily="34" charset="-128"/>
              </a:rPr>
              <a:t>5</a:t>
            </a:r>
          </a:p>
        </p:txBody>
      </p:sp>
      <p:sp>
        <p:nvSpPr>
          <p:cNvPr id="32" name="Elipse 31">
            <a:extLst>
              <a:ext uri="{FF2B5EF4-FFF2-40B4-BE49-F238E27FC236}">
                <a16:creationId xmlns:a16="http://schemas.microsoft.com/office/drawing/2014/main" id="{0D672968-DD94-4BE5-A6EA-84ADE7A9961F}"/>
              </a:ext>
            </a:extLst>
          </p:cNvPr>
          <p:cNvSpPr/>
          <p:nvPr/>
        </p:nvSpPr>
        <p:spPr>
          <a:xfrm>
            <a:off x="1252761" y="5187578"/>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
          <a:stretch/>
        </p:blipFill>
        <p:spPr>
          <a:xfrm flipH="1">
            <a:off x="3763383" y="-102189"/>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29332"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491673" y="1896006"/>
            <a:ext cx="3047694"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Norte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483739" y="2455412"/>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12439" y="3009436"/>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443889" y="3837185"/>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465908" y="4310710"/>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985434" y="4643411"/>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927462" y="4989095"/>
            <a:ext cx="2769327" cy="461665"/>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7" name="Elipse 26">
            <a:extLst>
              <a:ext uri="{FF2B5EF4-FFF2-40B4-BE49-F238E27FC236}">
                <a16:creationId xmlns:a16="http://schemas.microsoft.com/office/drawing/2014/main" id="{00F1D4AA-7652-4209-B727-3D08A8C62737}"/>
              </a:ext>
            </a:extLst>
          </p:cNvPr>
          <p:cNvSpPr/>
          <p:nvPr/>
        </p:nvSpPr>
        <p:spPr>
          <a:xfrm>
            <a:off x="1249288" y="3949759"/>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27">
            <a:extLst>
              <a:ext uri="{FF2B5EF4-FFF2-40B4-BE49-F238E27FC236}">
                <a16:creationId xmlns:a16="http://schemas.microsoft.com/office/drawing/2014/main" id="{7D463610-F7D8-49BA-915B-289ADEAEF85A}"/>
              </a:ext>
            </a:extLst>
          </p:cNvPr>
          <p:cNvSpPr/>
          <p:nvPr/>
        </p:nvSpPr>
        <p:spPr>
          <a:xfrm>
            <a:off x="1413607" y="3475174"/>
            <a:ext cx="3203826" cy="338554"/>
          </a:xfrm>
          <a:prstGeom prst="rect">
            <a:avLst/>
          </a:prstGeom>
        </p:spPr>
        <p:txBody>
          <a:bodyPr wrap="none">
            <a:spAutoFit/>
          </a:bodyPr>
          <a:lstStyle/>
          <a:p>
            <a:r>
              <a:rPr lang="pt-BR" sz="1600" dirty="0">
                <a:solidFill>
                  <a:schemeClr val="tx1">
                    <a:lumMod val="75000"/>
                    <a:lumOff val="25000"/>
                  </a:schemeClr>
                </a:solidFill>
                <a:ea typeface="Arial Unicode MS"/>
              </a:rPr>
              <a:t>Pesquisa de Satisfação dos Usuários </a:t>
            </a:r>
            <a:endParaRPr lang="pt-BR" sz="1600" dirty="0">
              <a:solidFill>
                <a:schemeClr val="tx1">
                  <a:lumMod val="75000"/>
                  <a:lumOff val="25000"/>
                </a:schemeClr>
              </a:solidFill>
            </a:endParaRPr>
          </a:p>
        </p:txBody>
      </p:sp>
      <p:sp>
        <p:nvSpPr>
          <p:cNvPr id="31" name="Elipse 30">
            <a:extLst>
              <a:ext uri="{FF2B5EF4-FFF2-40B4-BE49-F238E27FC236}">
                <a16:creationId xmlns:a16="http://schemas.microsoft.com/office/drawing/2014/main" id="{7123D5BD-273A-4810-888B-ED001B14CC31}"/>
              </a:ext>
            </a:extLst>
          </p:cNvPr>
          <p:cNvSpPr/>
          <p:nvPr/>
        </p:nvSpPr>
        <p:spPr>
          <a:xfrm>
            <a:off x="1250652" y="3586087"/>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Elipse 35">
            <a:extLst>
              <a:ext uri="{FF2B5EF4-FFF2-40B4-BE49-F238E27FC236}">
                <a16:creationId xmlns:a16="http://schemas.microsoft.com/office/drawing/2014/main" id="{EEBED454-AF40-419C-BBBE-F08134221FAA}"/>
              </a:ext>
            </a:extLst>
          </p:cNvPr>
          <p:cNvSpPr/>
          <p:nvPr/>
        </p:nvSpPr>
        <p:spPr>
          <a:xfrm>
            <a:off x="1249288" y="484846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094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5"/>
          <a:stretch/>
        </p:blipFill>
        <p:spPr>
          <a:xfrm flipH="1">
            <a:off x="-1074657" y="0"/>
            <a:ext cx="9480304"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555346" y="1006201"/>
            <a:ext cx="4363954" cy="4793363"/>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n° 988088/2020 </a:t>
            </a:r>
            <a:r>
              <a:rPr lang="pt-BR" altLang="pt-BR" sz="1300" dirty="0">
                <a:solidFill>
                  <a:prstClr val="black">
                    <a:lumMod val="75000"/>
                    <a:lumOff val="25000"/>
                  </a:prstClr>
                </a:solidFill>
                <a:latin typeface="Calibri" panose="020F0502020204030204"/>
                <a:cs typeface="Times New Roman" panose="02020603050405020304" pitchFamily="18" charset="0"/>
              </a:rPr>
              <a:t>de Serviços Laboratoriais celebrado em 01/08/2020 </a:t>
            </a:r>
            <a:r>
              <a:rPr lang="pt-BR" altLang="pt-BR" sz="1300" dirty="0">
                <a:solidFill>
                  <a:schemeClr val="tx1">
                    <a:lumMod val="75000"/>
                    <a:lumOff val="25000"/>
                  </a:schemeClr>
                </a:solidFill>
                <a:latin typeface="+mn-lt"/>
                <a:cs typeface="Times New Roman" panose="02020603050405020304" pitchFamily="18" charset="0"/>
              </a:rPr>
              <a:t>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NORTE - CEAC ZONA NORTE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exercício de 2023,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de Análises Clínicas da Zona Norte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61415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 b="57"/>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31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Norte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25536" y="3722083"/>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Norte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Norte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79278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Ano de 2023. </a:t>
            </a: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50640" y="3559044"/>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135611" y="2177348"/>
            <a:ext cx="4957255"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Norte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12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1" y="2912889"/>
            <a:ext cx="3911071" cy="50783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31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12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830997"/>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1234" y="422558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193233" y="585154"/>
            <a:ext cx="7601953"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Norte</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411305" y="1583244"/>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5" name="Retângulo 4">
            <a:extLst>
              <a:ext uri="{FF2B5EF4-FFF2-40B4-BE49-F238E27FC236}">
                <a16:creationId xmlns:a16="http://schemas.microsoft.com/office/drawing/2014/main" id="{5C885DBB-1E75-4680-9A9C-2C4C25BC36E7}"/>
              </a:ext>
            </a:extLst>
          </p:cNvPr>
          <p:cNvSpPr/>
          <p:nvPr/>
        </p:nvSpPr>
        <p:spPr>
          <a:xfrm>
            <a:off x="5839223" y="1582340"/>
            <a:ext cx="3214255" cy="4324261"/>
          </a:xfrm>
          <a:prstGeom prst="rect">
            <a:avLst/>
          </a:prstGeom>
        </p:spPr>
        <p:txBody>
          <a:bodyPr wrap="square">
            <a:spAutoFit/>
          </a:bodyPr>
          <a:lstStyle/>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Santos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Heliópolis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Jundiaí</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Pariquera-Açu</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Lorena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AME Caraguatatuba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x-none" sz="1200" dirty="0">
                <a:solidFill>
                  <a:schemeClr val="tx1">
                    <a:lumMod val="65000"/>
                    <a:lumOff val="35000"/>
                  </a:schemeClr>
                </a:solidFill>
                <a:ea typeface="Batang" panose="02030600000101010101" pitchFamily="18" charset="-127"/>
                <a:cs typeface="Arial" panose="020B0604020202020204" pitchFamily="34" charset="0"/>
              </a:rPr>
              <a:t>CRI Zona Norte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(12)</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Heliópolis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Darcy Vargas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Vila Penteado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CAIS –Santa Rita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Vila Nova Cachoeirinha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Geral de São Mateus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Leonor Mendes de Barros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Infantil Candido Fontoura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x-none" sz="1200" dirty="0">
                <a:solidFill>
                  <a:schemeClr val="tx1">
                    <a:lumMod val="65000"/>
                    <a:lumOff val="35000"/>
                  </a:schemeClr>
                </a:solidFill>
                <a:ea typeface="Batang" panose="02030600000101010101" pitchFamily="18" charset="-127"/>
                <a:cs typeface="Arial" panose="020B0604020202020204" pitchFamily="34" charset="0"/>
              </a:rPr>
              <a:t>Hospital Guilherme Álvaro</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r>
              <a:rPr lang="pt-BR" sz="1200" dirty="0">
                <a:solidFill>
                  <a:schemeClr val="tx1">
                    <a:lumMod val="65000"/>
                    <a:lumOff val="35000"/>
                  </a:schemeClr>
                </a:solidFill>
                <a:ea typeface="Batang" panose="02030600000101010101" pitchFamily="18" charset="-127"/>
                <a:cs typeface="Arial" panose="020B0604020202020204" pitchFamily="34" charset="0"/>
              </a:rPr>
              <a:t>Hospital Regional do Alto Tietê</a:t>
            </a:r>
          </a:p>
          <a:p>
            <a:r>
              <a:rPr lang="x-none" sz="1200" dirty="0">
                <a:solidFill>
                  <a:schemeClr val="tx1">
                    <a:lumMod val="65000"/>
                    <a:lumOff val="35000"/>
                  </a:schemeClr>
                </a:solidFill>
                <a:ea typeface="Batang" panose="02030600000101010101" pitchFamily="18" charset="-127"/>
                <a:cs typeface="Arial" panose="020B0604020202020204" pitchFamily="34" charset="0"/>
              </a:rPr>
              <a:t>CRI Zona Leste / CRATOD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1" name="Imagem 10">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
        <p:nvSpPr>
          <p:cNvPr id="12" name="Retângulo 1">
            <a:extLst>
              <a:ext uri="{FF2B5EF4-FFF2-40B4-BE49-F238E27FC236}">
                <a16:creationId xmlns:a16="http://schemas.microsoft.com/office/drawing/2014/main" id="{2F08F417-8F01-457F-8D70-FACE7FDFFC44}"/>
              </a:ext>
            </a:extLst>
          </p:cNvPr>
          <p:cNvSpPr>
            <a:spLocks noChangeArrowheads="1"/>
          </p:cNvSpPr>
          <p:nvPr/>
        </p:nvSpPr>
        <p:spPr bwMode="auto">
          <a:xfrm>
            <a:off x="490841" y="1582340"/>
            <a:ext cx="5580062" cy="449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lgn="just">
              <a:lnSpc>
                <a:spcPct val="150000"/>
              </a:lnSpc>
              <a:buAutoNum type="alphaUcParenR"/>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HOSPITAIS - Unidades com Laboratório de Urgência / Emergência (12)</a:t>
            </a:r>
          </a:p>
          <a:p>
            <a:pPr algn="just">
              <a:lnSpc>
                <a:spcPct val="150000"/>
              </a:lnSpc>
            </a:pPr>
            <a:r>
              <a:rPr lang="x-none" sz="1200" dirty="0">
                <a:solidFill>
                  <a:schemeClr val="tx1">
                    <a:lumMod val="65000"/>
                    <a:lumOff val="35000"/>
                  </a:schemeClr>
                </a:solidFill>
                <a:latin typeface="+mn-lt"/>
                <a:ea typeface="Batang" panose="02030600000101010101" pitchFamily="18" charset="-127"/>
              </a:rPr>
              <a:t>Hospital Mandaqui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Ipiranga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Instituto Dante Pazzanese de Cardiologia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Vila Alpina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Mario Covas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Sapopemba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Pérola Byington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Itaim Paulista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Itaquaquecetuba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Regional de Osasco</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Taipas</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Guaianazes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pPr>
            <a:endParaRPr lang="pt-BR" altLang="pt-BR" sz="1200" b="1" dirty="0">
              <a:solidFill>
                <a:schemeClr val="tx1">
                  <a:lumMod val="65000"/>
                  <a:lumOff val="35000"/>
                </a:schemeClr>
              </a:solidFill>
              <a:ea typeface="Arial Unicode MS" panose="020B0604020202020204" pitchFamily="34" charset="-128"/>
              <a:cs typeface="Arial Unicode MS" panose="020B0604020202020204" pitchFamily="34" charset="-128"/>
            </a:endParaRPr>
          </a:p>
          <a:p>
            <a:pPr>
              <a:lnSpc>
                <a:spcPct val="150000"/>
              </a:lnSpc>
            </a:pPr>
            <a:endParaRPr lang="pt-BR" sz="1200" dirty="0">
              <a:solidFill>
                <a:schemeClr val="tx1">
                  <a:lumMod val="65000"/>
                  <a:lumOff val="35000"/>
                </a:schemeClr>
              </a:solidFill>
              <a:latin typeface="+mn-lt"/>
              <a:ea typeface="Batang" panose="02030600000101010101" pitchFamily="18" charset="-127"/>
            </a:endParaRPr>
          </a:p>
        </p:txBody>
      </p:sp>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 b="48"/>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109182" y="-142277"/>
            <a:ext cx="12191980" cy="700027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2997200" y="1281775"/>
            <a:ext cx="65053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ko-KR" sz="1200" b="1" dirty="0">
              <a:solidFill>
                <a:schemeClr val="tx1">
                  <a:lumMod val="75000"/>
                  <a:lumOff val="25000"/>
                </a:schemeClr>
              </a:solidFill>
              <a:latin typeface="+mn-lt"/>
            </a:endParaRPr>
          </a:p>
          <a:p>
            <a:r>
              <a:rPr lang="pt-BR" altLang="ko-KR" sz="1200" dirty="0">
                <a:solidFill>
                  <a:schemeClr val="tx1">
                    <a:lumMod val="75000"/>
                    <a:lumOff val="25000"/>
                  </a:schemeClr>
                </a:solidFill>
                <a:latin typeface="+mn-lt"/>
              </a:rPr>
              <a:t>A tabela 1 apresenta a produção anual  de acordo com o planejado no termo aditivo 03/2023, </a:t>
            </a:r>
            <a:r>
              <a:rPr lang="pt-BR" sz="1200" dirty="0">
                <a:solidFill>
                  <a:schemeClr val="tx1">
                    <a:lumMod val="75000"/>
                    <a:lumOff val="25000"/>
                  </a:schemeClr>
                </a:solidFill>
                <a:latin typeface="+mn-lt"/>
              </a:rPr>
              <a:t>que estimou volume para o exercício de 2023 de </a:t>
            </a:r>
            <a:r>
              <a:rPr lang="pt-BR" sz="1200" b="1" i="0" u="none" strike="noStrike" dirty="0">
                <a:solidFill>
                  <a:srgbClr val="000000"/>
                </a:solidFill>
                <a:effectLst/>
                <a:latin typeface="Calibri" panose="020F0502020204030204" pitchFamily="34" charset="0"/>
              </a:rPr>
              <a:t>13.322.984</a:t>
            </a:r>
            <a:r>
              <a:rPr lang="pt-BR" sz="1200" dirty="0"/>
              <a:t> </a:t>
            </a:r>
            <a:r>
              <a:rPr lang="pt-BR" sz="1200" dirty="0">
                <a:solidFill>
                  <a:schemeClr val="tx1">
                    <a:lumMod val="75000"/>
                    <a:lumOff val="25000"/>
                  </a:schemeClr>
                </a:solidFill>
                <a:latin typeface="+mn-lt"/>
              </a:rPr>
              <a:t>exames</a:t>
            </a:r>
            <a:r>
              <a:rPr lang="pt-BR" altLang="ko-KR" sz="1200" dirty="0">
                <a:solidFill>
                  <a:schemeClr val="tx1">
                    <a:lumMod val="75000"/>
                    <a:lumOff val="25000"/>
                  </a:schemeClr>
                </a:solidFill>
                <a:latin typeface="+mn-lt"/>
              </a:rPr>
              <a:t>. </a:t>
            </a:r>
            <a:r>
              <a:rPr lang="pt-BR" sz="1200" dirty="0">
                <a:solidFill>
                  <a:schemeClr val="tx1">
                    <a:lumMod val="75000"/>
                    <a:lumOff val="25000"/>
                  </a:schemeClr>
                </a:solidFill>
                <a:latin typeface="+mn-lt"/>
              </a:rPr>
              <a:t>A produção realizada foi </a:t>
            </a:r>
            <a:r>
              <a:rPr lang="pt-BR" sz="1200" b="1" dirty="0">
                <a:solidFill>
                  <a:schemeClr val="tx1">
                    <a:lumMod val="75000"/>
                    <a:lumOff val="25000"/>
                  </a:schemeClr>
                </a:solidFill>
                <a:latin typeface="+mn-lt"/>
              </a:rPr>
              <a:t>12,60% </a:t>
            </a:r>
            <a:r>
              <a:rPr lang="pt-BR" sz="1200" dirty="0">
                <a:solidFill>
                  <a:schemeClr val="tx1">
                    <a:lumMod val="75000"/>
                    <a:lumOff val="25000"/>
                  </a:schemeClr>
                </a:solidFill>
                <a:latin typeface="+mn-lt"/>
              </a:rPr>
              <a:t>menor que o estimado.</a:t>
            </a:r>
            <a:endParaRPr lang="pt-BR" altLang="ko-KR" sz="1200" dirty="0">
              <a:solidFill>
                <a:schemeClr val="tx1">
                  <a:lumMod val="75000"/>
                  <a:lumOff val="25000"/>
                </a:schemeClr>
              </a:solidFill>
              <a:latin typeface="+mn-lt"/>
            </a:endParaRP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4381643" y="5828402"/>
            <a:ext cx="342871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800" dirty="0">
                <a:latin typeface="+mn-lt"/>
                <a:ea typeface="Arial Unicode MS" panose="020B0604020202020204" pitchFamily="34" charset="-128"/>
                <a:cs typeface="Arial Unicode MS" panose="020B0604020202020204" pitchFamily="34" charset="-128"/>
              </a:rPr>
              <a:t>Fonte: Secretaria de Estado da Saúde de São Paulo – Sistema Reglab ® 2023</a:t>
            </a:r>
            <a:endParaRPr lang="pt-BR" altLang="ko-KR" sz="80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4058423" y="2253946"/>
            <a:ext cx="4075155" cy="246221"/>
          </a:xfrm>
          <a:prstGeom prst="rect">
            <a:avLst/>
          </a:prstGeom>
        </p:spPr>
        <p:txBody>
          <a:bodyPr wrap="none">
            <a:spAutoFit/>
          </a:bodyPr>
          <a:lstStyle/>
          <a:p>
            <a:pPr lvl="0"/>
            <a:r>
              <a:rPr lang="pt-BR" altLang="ko-KR" sz="1000" dirty="0">
                <a:solidFill>
                  <a:prstClr val="black">
                    <a:lumMod val="75000"/>
                    <a:lumOff val="25000"/>
                  </a:prstClr>
                </a:solidFill>
              </a:rPr>
              <a:t>Tabela 1 – Produção Estimada e Realizada no CEAC Norte, no Ano de 2023.</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680936" y="165257"/>
            <a:ext cx="348528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7" name="Imagem 16">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3193" y="6478395"/>
            <a:ext cx="1206621" cy="291909"/>
          </a:xfrm>
          <a:prstGeom prst="rect">
            <a:avLst/>
          </a:prstGeom>
        </p:spPr>
      </p:pic>
      <p:pic>
        <p:nvPicPr>
          <p:cNvPr id="3" name="Imagem 2">
            <a:extLst>
              <a:ext uri="{FF2B5EF4-FFF2-40B4-BE49-F238E27FC236}">
                <a16:creationId xmlns:a16="http://schemas.microsoft.com/office/drawing/2014/main" id="{86DB9185-5C1F-E195-902F-AFAA9B4AF360}"/>
              </a:ext>
            </a:extLst>
          </p:cNvPr>
          <p:cNvPicPr>
            <a:picLocks noChangeAspect="1"/>
          </p:cNvPicPr>
          <p:nvPr/>
        </p:nvPicPr>
        <p:blipFill>
          <a:blip r:embed="rId5"/>
          <a:stretch>
            <a:fillRect/>
          </a:stretch>
        </p:blipFill>
        <p:spPr>
          <a:xfrm>
            <a:off x="4273932" y="2532982"/>
            <a:ext cx="3644136" cy="3181900"/>
          </a:xfrm>
          <a:prstGeom prst="rect">
            <a:avLst/>
          </a:prstGeom>
        </p:spPr>
      </p:pic>
    </p:spTree>
    <p:extLst>
      <p:ext uri="{BB962C8B-B14F-4D97-AF65-F5344CB8AC3E}">
        <p14:creationId xmlns:p14="http://schemas.microsoft.com/office/powerpoint/2010/main" val="142935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922295" y="1067915"/>
            <a:ext cx="6265826"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Norte, discriminada por unidade assistencial no período de Janeiro a Março de 2023.</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5922295" y="5519317"/>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2023</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Janeiro a Março de 2023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2" name="Imagem 1">
            <a:extLst>
              <a:ext uri="{FF2B5EF4-FFF2-40B4-BE49-F238E27FC236}">
                <a16:creationId xmlns:a16="http://schemas.microsoft.com/office/drawing/2014/main" id="{FA85717F-C49E-2D7F-2FA4-440FFFD9BC1D}"/>
              </a:ext>
            </a:extLst>
          </p:cNvPr>
          <p:cNvPicPr>
            <a:picLocks noChangeAspect="1"/>
          </p:cNvPicPr>
          <p:nvPr/>
        </p:nvPicPr>
        <p:blipFill>
          <a:blip r:embed="rId2"/>
          <a:stretch>
            <a:fillRect/>
          </a:stretch>
        </p:blipFill>
        <p:spPr>
          <a:xfrm>
            <a:off x="6096000" y="1325871"/>
            <a:ext cx="5833841" cy="4193446"/>
          </a:xfrm>
          <a:prstGeom prst="rect">
            <a:avLst/>
          </a:prstGeom>
        </p:spPr>
      </p:pic>
    </p:spTree>
    <p:extLst>
      <p:ext uri="{BB962C8B-B14F-4D97-AF65-F5344CB8AC3E}">
        <p14:creationId xmlns:p14="http://schemas.microsoft.com/office/powerpoint/2010/main" val="1779798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938736" y="975705"/>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2 – Produção Estimada (Meta) e realizada no CEAC Norte, discriminada por unidade assistencial no período de Abril  a Junho de 2023.</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5949872" y="5331521"/>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2023</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Abril a Junho de 2023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2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2" name="Imagem 1">
            <a:extLst>
              <a:ext uri="{FF2B5EF4-FFF2-40B4-BE49-F238E27FC236}">
                <a16:creationId xmlns:a16="http://schemas.microsoft.com/office/drawing/2014/main" id="{AC294BC2-3556-BCE2-6BAA-04EDAB835179}"/>
              </a:ext>
            </a:extLst>
          </p:cNvPr>
          <p:cNvPicPr>
            <a:picLocks noChangeAspect="1"/>
          </p:cNvPicPr>
          <p:nvPr/>
        </p:nvPicPr>
        <p:blipFill>
          <a:blip r:embed="rId2"/>
          <a:stretch>
            <a:fillRect/>
          </a:stretch>
        </p:blipFill>
        <p:spPr>
          <a:xfrm>
            <a:off x="6109281" y="1233661"/>
            <a:ext cx="5777182" cy="4152719"/>
          </a:xfrm>
          <a:prstGeom prst="rect">
            <a:avLst/>
          </a:prstGeom>
        </p:spPr>
      </p:pic>
    </p:spTree>
    <p:extLst>
      <p:ext uri="{BB962C8B-B14F-4D97-AF65-F5344CB8AC3E}">
        <p14:creationId xmlns:p14="http://schemas.microsoft.com/office/powerpoint/2010/main" val="208631460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1274</TotalTime>
  <Words>2050</Words>
  <Application>Microsoft Office PowerPoint</Application>
  <PresentationFormat>Widescreen</PresentationFormat>
  <Paragraphs>161</Paragraphs>
  <Slides>17</Slides>
  <Notes>1</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17</vt:i4>
      </vt:variant>
    </vt:vector>
  </HeadingPairs>
  <TitlesOfParts>
    <vt:vector size="26" baseType="lpstr">
      <vt:lpstr>Arial Unicode MS</vt:lpstr>
      <vt:lpstr>Batang</vt: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Anderson Freitas N Da Paixao</cp:lastModifiedBy>
  <cp:revision>178</cp:revision>
  <cp:lastPrinted>2021-02-25T17:38:07Z</cp:lastPrinted>
  <dcterms:created xsi:type="dcterms:W3CDTF">2019-10-31T14:23:28Z</dcterms:created>
  <dcterms:modified xsi:type="dcterms:W3CDTF">2024-05-16T12:10:12Z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878106</vt:lpwstr>
  </property>
  <property fmtid="{D5CDD505-2E9C-101B-9397-08002B2CF9AE}" pid="3" name="NXPowerLiteSettings">
    <vt:lpwstr>F7000400038000</vt:lpwstr>
  </property>
  <property fmtid="{D5CDD505-2E9C-101B-9397-08002B2CF9AE}" pid="4" name="NXPowerLiteVersion">
    <vt:lpwstr>S9.2.0</vt:lpwstr>
  </property>
</Properties>
</file>