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24" r:id="rId6"/>
    <p:sldId id="527" r:id="rId7"/>
    <p:sldId id="517" r:id="rId8"/>
    <p:sldId id="519" r:id="rId9"/>
    <p:sldId id="514" r:id="rId10"/>
    <p:sldId id="496" r:id="rId11"/>
    <p:sldId id="499" r:id="rId12"/>
    <p:sldId id="521" r:id="rId13"/>
    <p:sldId id="506" r:id="rId14"/>
    <p:sldId id="505" r:id="rId15"/>
    <p:sldId id="523" r:id="rId16"/>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69" autoAdjust="0"/>
  </p:normalViewPr>
  <p:slideViewPr>
    <p:cSldViewPr snapToGrid="0">
      <p:cViewPr varScale="1">
        <p:scale>
          <a:sx n="64" d="100"/>
          <a:sy n="64" d="100"/>
        </p:scale>
        <p:origin x="978" y="66"/>
      </p:cViewPr>
      <p:guideLst>
        <p:guide orient="horz" pos="3906"/>
        <p:guide pos="3228"/>
        <p:guide pos="7537"/>
        <p:guide pos="688"/>
        <p:guide orient="horz" pos="2160"/>
        <p:guide orient="horz" pos="22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13" tIns="45706" rIns="91413" bIns="45706" rtlCol="0"/>
          <a:lstStyle>
            <a:lvl1pPr algn="r">
              <a:defRPr sz="1200"/>
            </a:lvl1pPr>
          </a:lstStyle>
          <a:p>
            <a:fld id="{5426514E-D3CE-4F7F-92FF-8D87D753F936}" type="datetimeFigureOut">
              <a:rPr lang="pt-BR" smtClean="0"/>
              <a:t>09/04/2024</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02567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247556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53562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9589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09/04/2024</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09/04/2024</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09/04/2024</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52625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PRIMEIRO TRIMESTRE 2023</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775589" y="4455209"/>
            <a:ext cx="42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988088/2020 CEAC Norte  –  1° Trimestre 2023</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575583" y="166080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1° Trimestre 2023 CEAC Norte  AFIP / OSS</a:t>
            </a:r>
            <a:endParaRPr lang="pt-BR" altLang="pt-BR" sz="900" dirty="0">
              <a:ea typeface="Batang" panose="02030600000101010101" pitchFamily="18" charset="-127"/>
            </a:endParaRPr>
          </a:p>
        </p:txBody>
      </p:sp>
      <p:sp>
        <p:nvSpPr>
          <p:cNvPr id="4" name="CaixaDeTexto 3"/>
          <p:cNvSpPr txBox="1"/>
          <p:nvPr/>
        </p:nvSpPr>
        <p:spPr>
          <a:xfrm>
            <a:off x="7950741" y="1953690"/>
            <a:ext cx="3111689" cy="230832"/>
          </a:xfrm>
          <a:prstGeom prst="rect">
            <a:avLst/>
          </a:prstGeom>
          <a:noFill/>
        </p:spPr>
        <p:txBody>
          <a:bodyPr wrap="square" rtlCol="0">
            <a:spAutoFit/>
          </a:bodyPr>
          <a:lstStyle/>
          <a:p>
            <a:pPr algn="ctr"/>
            <a:r>
              <a:rPr lang="pt-BR" sz="900" dirty="0"/>
              <a:t>Tabela 2 - Avaliação Positiva Ótimo + Bom.</a:t>
            </a:r>
          </a:p>
        </p:txBody>
      </p:sp>
      <p:sp>
        <p:nvSpPr>
          <p:cNvPr id="12" name="Retângulo 11">
            <a:extLst>
              <a:ext uri="{FF2B5EF4-FFF2-40B4-BE49-F238E27FC236}">
                <a16:creationId xmlns:a16="http://schemas.microsoft.com/office/drawing/2014/main" id="{F6E727FF-212D-42D5-83B0-9ADD691BCF0B}"/>
              </a:ext>
            </a:extLst>
          </p:cNvPr>
          <p:cNvSpPr/>
          <p:nvPr/>
        </p:nvSpPr>
        <p:spPr>
          <a:xfrm>
            <a:off x="3707743" y="5173478"/>
            <a:ext cx="4387125"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Setor Qualidade 2023</a:t>
            </a:r>
            <a:endParaRPr lang="pt-BR" sz="900" dirty="0">
              <a:effectLst/>
              <a:latin typeface="Times New Roman" panose="02020603050405020304" pitchFamily="18" charset="0"/>
              <a:ea typeface="Batang" panose="02030600000101010101" pitchFamily="18" charset="-127"/>
            </a:endParaRPr>
          </a:p>
        </p:txBody>
      </p:sp>
      <p:pic>
        <p:nvPicPr>
          <p:cNvPr id="2" name="Imagem 1">
            <a:extLst>
              <a:ext uri="{FF2B5EF4-FFF2-40B4-BE49-F238E27FC236}">
                <a16:creationId xmlns:a16="http://schemas.microsoft.com/office/drawing/2014/main" id="{E857DAA7-5836-9CFC-2821-DF65FDEC1A43}"/>
              </a:ext>
            </a:extLst>
          </p:cNvPr>
          <p:cNvPicPr>
            <a:picLocks noChangeAspect="1"/>
          </p:cNvPicPr>
          <p:nvPr/>
        </p:nvPicPr>
        <p:blipFill>
          <a:blip r:embed="rId3"/>
          <a:stretch>
            <a:fillRect/>
          </a:stretch>
        </p:blipFill>
        <p:spPr>
          <a:xfrm>
            <a:off x="802391" y="1936612"/>
            <a:ext cx="5810704" cy="3191889"/>
          </a:xfrm>
          <a:prstGeom prst="rect">
            <a:avLst/>
          </a:prstGeom>
        </p:spPr>
      </p:pic>
      <p:pic>
        <p:nvPicPr>
          <p:cNvPr id="7" name="Imagem 6">
            <a:extLst>
              <a:ext uri="{FF2B5EF4-FFF2-40B4-BE49-F238E27FC236}">
                <a16:creationId xmlns:a16="http://schemas.microsoft.com/office/drawing/2014/main" id="{066C77E9-22BF-5F81-A954-94D506736EEE}"/>
              </a:ext>
            </a:extLst>
          </p:cNvPr>
          <p:cNvPicPr>
            <a:picLocks noChangeAspect="1"/>
          </p:cNvPicPr>
          <p:nvPr/>
        </p:nvPicPr>
        <p:blipFill>
          <a:blip r:embed="rId4"/>
          <a:stretch>
            <a:fillRect/>
          </a:stretch>
        </p:blipFill>
        <p:spPr>
          <a:xfrm>
            <a:off x="7071874" y="2312171"/>
            <a:ext cx="4658011" cy="2733658"/>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572555" y="1852556"/>
            <a:ext cx="11046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dirty="0">
                <a:latin typeface="+mn-lt"/>
                <a:ea typeface="Arial Unicode MS" panose="020B0604020202020204" pitchFamily="34" charset="-128"/>
                <a:cs typeface="Arial Unicode MS" panose="020B0604020202020204" pitchFamily="34" charset="-128"/>
              </a:rPr>
              <a:t>A tabela 3 representa o indicador de exames liberados no 1º Trimestre, conforme intervalo de tempo definido em Contrato de Gestão e suas porcentagens, divididas de acordo com o perfil de exames.</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902438" y="5400201"/>
            <a:ext cx="4387125"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2023</a:t>
            </a:r>
            <a:endParaRPr lang="pt-BR" sz="900" dirty="0">
              <a:effectLst/>
              <a:latin typeface="Times New Roman" panose="02020603050405020304" pitchFamily="18" charset="0"/>
              <a:ea typeface="Batang" panose="02030600000101010101" pitchFamily="18" charset="-127"/>
            </a:endParaRPr>
          </a:p>
        </p:txBody>
      </p:sp>
      <p:sp>
        <p:nvSpPr>
          <p:cNvPr id="2" name="CaixaDeTexto 1"/>
          <p:cNvSpPr txBox="1"/>
          <p:nvPr/>
        </p:nvSpPr>
        <p:spPr>
          <a:xfrm>
            <a:off x="4238006" y="2840407"/>
            <a:ext cx="3715989"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- 2023</a:t>
            </a:r>
          </a:p>
        </p:txBody>
      </p:sp>
      <p:pic>
        <p:nvPicPr>
          <p:cNvPr id="3" name="Imagem 2">
            <a:extLst>
              <a:ext uri="{FF2B5EF4-FFF2-40B4-BE49-F238E27FC236}">
                <a16:creationId xmlns:a16="http://schemas.microsoft.com/office/drawing/2014/main" id="{C12086D2-E047-096B-65D4-8FFF5CA3FB83}"/>
              </a:ext>
            </a:extLst>
          </p:cNvPr>
          <p:cNvPicPr>
            <a:picLocks noChangeAspect="1"/>
          </p:cNvPicPr>
          <p:nvPr/>
        </p:nvPicPr>
        <p:blipFill>
          <a:blip r:embed="rId2"/>
          <a:stretch>
            <a:fillRect/>
          </a:stretch>
        </p:blipFill>
        <p:spPr>
          <a:xfrm>
            <a:off x="1639286" y="3071239"/>
            <a:ext cx="8913429" cy="2354491"/>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6003222" y="5446487"/>
            <a:ext cx="3454877"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2023</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4038599" y="682371"/>
            <a:ext cx="7595322" cy="2031325"/>
          </a:xfrm>
          <a:prstGeom prst="rect">
            <a:avLst/>
          </a:prstGeom>
        </p:spPr>
        <p:txBody>
          <a:bodyPr wrap="square">
            <a:spAutoFit/>
          </a:bodyPr>
          <a:lstStyle/>
          <a:p>
            <a:r>
              <a:rPr lang="pt-BR" dirty="0"/>
              <a:t>A estimativa financeira prevista nos Contratos de Gestão n°988088/2020 para o primeiro trimestre de 2023 foi de </a:t>
            </a:r>
            <a:r>
              <a:rPr lang="pt-BR" b="1" dirty="0"/>
              <a:t>R$ 17.022.189,00.</a:t>
            </a:r>
          </a:p>
          <a:p>
            <a:r>
              <a:rPr lang="pt-BR" b="1" dirty="0"/>
              <a:t>  </a:t>
            </a:r>
            <a:endParaRPr lang="pt-BR" dirty="0"/>
          </a:p>
          <a:p>
            <a:r>
              <a:rPr lang="pt-BR" dirty="0"/>
              <a:t>A Tabela 4 apresenta a relação de repasses mensais efetuados pela SES/SP para a AFIP-OSS durante os meses de janeiro a março de 2023. O valor repassado foi de </a:t>
            </a:r>
            <a:r>
              <a:rPr lang="pt-BR" b="1" dirty="0"/>
              <a:t>R$ </a:t>
            </a:r>
            <a:r>
              <a:rPr lang="pt-BR" b="1" dirty="0">
                <a:highlight>
                  <a:srgbClr val="FFFFFF"/>
                </a:highlight>
              </a:rPr>
              <a:t>15.812.229,45.  </a:t>
            </a:r>
            <a:r>
              <a:rPr lang="pt-BR" dirty="0">
                <a:highlight>
                  <a:srgbClr val="FFFFFF"/>
                </a:highlight>
              </a:rPr>
              <a:t>O</a:t>
            </a:r>
            <a:r>
              <a:rPr lang="pt-BR" dirty="0"/>
              <a:t> repasse para o contrato de gestão para o 1</a:t>
            </a:r>
            <a:r>
              <a:rPr lang="en-US" dirty="0"/>
              <a:t>° </a:t>
            </a:r>
            <a:r>
              <a:rPr lang="pt-BR" dirty="0"/>
              <a:t>trimestre ficou </a:t>
            </a:r>
            <a:r>
              <a:rPr lang="pt-BR" dirty="0">
                <a:highlight>
                  <a:srgbClr val="FFFFFF"/>
                </a:highlight>
              </a:rPr>
              <a:t>7,11% abaixo do estimado.</a:t>
            </a:r>
          </a:p>
        </p:txBody>
      </p:sp>
      <p:sp>
        <p:nvSpPr>
          <p:cNvPr id="6" name="CaixaDeTexto 5"/>
          <p:cNvSpPr txBox="1"/>
          <p:nvPr/>
        </p:nvSpPr>
        <p:spPr>
          <a:xfrm>
            <a:off x="6339486" y="3029636"/>
            <a:ext cx="3615069" cy="215444"/>
          </a:xfrm>
          <a:prstGeom prst="rect">
            <a:avLst/>
          </a:prstGeom>
          <a:noFill/>
        </p:spPr>
        <p:txBody>
          <a:bodyPr wrap="square" rtlCol="0">
            <a:spAutoFit/>
          </a:bodyPr>
          <a:lstStyle/>
          <a:p>
            <a:r>
              <a:rPr lang="pt-BR" sz="800" dirty="0"/>
              <a:t>Tabela 4 – Recursos Financeiros CEAC Norte AFIP / OSS</a:t>
            </a:r>
          </a:p>
        </p:txBody>
      </p:sp>
      <p:pic>
        <p:nvPicPr>
          <p:cNvPr id="2" name="Imagem 1">
            <a:extLst>
              <a:ext uri="{FF2B5EF4-FFF2-40B4-BE49-F238E27FC236}">
                <a16:creationId xmlns:a16="http://schemas.microsoft.com/office/drawing/2014/main" id="{C943628B-9169-E8AD-C2B3-B4457EC49DB3}"/>
              </a:ext>
            </a:extLst>
          </p:cNvPr>
          <p:cNvPicPr>
            <a:picLocks noChangeAspect="1"/>
          </p:cNvPicPr>
          <p:nvPr/>
        </p:nvPicPr>
        <p:blipFill>
          <a:blip r:embed="rId3"/>
          <a:stretch>
            <a:fillRect/>
          </a:stretch>
        </p:blipFill>
        <p:spPr>
          <a:xfrm>
            <a:off x="4132220" y="3313860"/>
            <a:ext cx="7547906" cy="2012775"/>
          </a:xfrm>
          <a:prstGeom prst="rect">
            <a:avLst/>
          </a:prstGeom>
        </p:spPr>
      </p:pic>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março de 2023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763161" y="430747"/>
            <a:ext cx="4229966" cy="299313"/>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3 – Demonstrativo de Fluxo de Caixa CEAC Norte – 1° Trimestre 2023</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224305" y="6482169"/>
            <a:ext cx="3580721" cy="230832"/>
          </a:xfrm>
          <a:prstGeom prst="rect">
            <a:avLst/>
          </a:prstGeom>
        </p:spPr>
        <p:txBody>
          <a:bodyPr wrap="square">
            <a:spAutoFit/>
          </a:bodyPr>
          <a:lstStyle/>
          <a:p>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12/04/2023 12h31min</a:t>
            </a:r>
            <a:endParaRPr lang="pt-BR" sz="900" dirty="0"/>
          </a:p>
        </p:txBody>
      </p:sp>
      <p:pic>
        <p:nvPicPr>
          <p:cNvPr id="2" name="Imagem 1">
            <a:extLst>
              <a:ext uri="{FF2B5EF4-FFF2-40B4-BE49-F238E27FC236}">
                <a16:creationId xmlns:a16="http://schemas.microsoft.com/office/drawing/2014/main" id="{917D71CF-D879-C1F5-CE6B-F60F60858F12}"/>
              </a:ext>
            </a:extLst>
          </p:cNvPr>
          <p:cNvPicPr>
            <a:picLocks noChangeAspect="1"/>
          </p:cNvPicPr>
          <p:nvPr/>
        </p:nvPicPr>
        <p:blipFill>
          <a:blip r:embed="rId5"/>
          <a:stretch>
            <a:fillRect/>
          </a:stretch>
        </p:blipFill>
        <p:spPr>
          <a:xfrm>
            <a:off x="5219242" y="759734"/>
            <a:ext cx="5590845" cy="5692761"/>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130426" y="277186"/>
            <a:ext cx="3909629"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4 – Demonstrativo Contábil  CEAC Norte – 1° Trimestre 2023</a:t>
            </a:r>
          </a:p>
        </p:txBody>
      </p:sp>
      <p:sp>
        <p:nvSpPr>
          <p:cNvPr id="11" name="Retângulo 10">
            <a:extLst>
              <a:ext uri="{FF2B5EF4-FFF2-40B4-BE49-F238E27FC236}">
                <a16:creationId xmlns:a16="http://schemas.microsoft.com/office/drawing/2014/main" id="{92E30EBD-E5BA-4F8B-8206-78528F3F9E81}"/>
              </a:ext>
            </a:extLst>
          </p:cNvPr>
          <p:cNvSpPr/>
          <p:nvPr/>
        </p:nvSpPr>
        <p:spPr>
          <a:xfrm>
            <a:off x="6626125" y="6361420"/>
            <a:ext cx="3494328" cy="275012"/>
          </a:xfrm>
          <a:prstGeom prst="rect">
            <a:avLst/>
          </a:prstGeom>
        </p:spPr>
        <p:txBody>
          <a:bodyPr wrap="square">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20/04/2023 08h57min</a:t>
            </a:r>
            <a:endParaRPr lang="pt-BR" sz="900" dirty="0">
              <a:effectLst/>
              <a:latin typeface="Times New Roman" panose="02020603050405020304" pitchFamily="18" charset="0"/>
              <a:ea typeface="Batang" panose="02030600000101010101" pitchFamily="18" charset="-127"/>
            </a:endParaRPr>
          </a:p>
        </p:txBody>
      </p:sp>
      <p:pic>
        <p:nvPicPr>
          <p:cNvPr id="2" name="Imagem 1">
            <a:extLst>
              <a:ext uri="{FF2B5EF4-FFF2-40B4-BE49-F238E27FC236}">
                <a16:creationId xmlns:a16="http://schemas.microsoft.com/office/drawing/2014/main" id="{13E61030-AE11-DEE4-5082-6E534BDC2249}"/>
              </a:ext>
            </a:extLst>
          </p:cNvPr>
          <p:cNvPicPr>
            <a:picLocks noChangeAspect="1"/>
          </p:cNvPicPr>
          <p:nvPr/>
        </p:nvPicPr>
        <p:blipFill>
          <a:blip r:embed="rId5"/>
          <a:stretch>
            <a:fillRect/>
          </a:stretch>
        </p:blipFill>
        <p:spPr>
          <a:xfrm>
            <a:off x="5576507" y="664598"/>
            <a:ext cx="5017466" cy="5683174"/>
          </a:xfrm>
          <a:prstGeom prst="rect">
            <a:avLst/>
          </a:prstGeom>
        </p:spPr>
      </p:pic>
      <p:sp>
        <p:nvSpPr>
          <p:cNvPr id="3" name="Retângulo 2">
            <a:extLst>
              <a:ext uri="{FF2B5EF4-FFF2-40B4-BE49-F238E27FC236}">
                <a16:creationId xmlns:a16="http://schemas.microsoft.com/office/drawing/2014/main" id="{90B9C926-BBC3-55D9-B282-D341B075281F}"/>
              </a:ext>
            </a:extLst>
          </p:cNvPr>
          <p:cNvSpPr/>
          <p:nvPr/>
        </p:nvSpPr>
        <p:spPr>
          <a:xfrm>
            <a:off x="488554" y="2972039"/>
            <a:ext cx="3048000" cy="1923604"/>
          </a:xfrm>
          <a:prstGeom prst="rect">
            <a:avLst/>
          </a:prstGeom>
        </p:spPr>
        <p:txBody>
          <a:bodyPr wrap="square">
            <a:spAutoFit/>
          </a:bodyPr>
          <a:lstStyle/>
          <a:p>
            <a:pPr algn="just">
              <a:defRPr/>
            </a:pPr>
            <a:r>
              <a:rPr lang="pt-BR" sz="1700" dirty="0">
                <a:solidFill>
                  <a:schemeClr val="bg1"/>
                </a:solidFill>
              </a:rPr>
              <a:t>A prestação de Contas foi realizada por meio do Sistema de Gestão da Secretaria Estadual de Saúde e Demonstrativo Contábil Operacional de janeiro a março de 2023 está representado no quadro 4. </a:t>
            </a:r>
          </a:p>
        </p:txBody>
      </p:sp>
    </p:spTree>
    <p:extLst>
      <p:ext uri="{BB962C8B-B14F-4D97-AF65-F5344CB8AC3E}">
        <p14:creationId xmlns:p14="http://schemas.microsoft.com/office/powerpoint/2010/main" val="14301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24931" y="2728379"/>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14762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8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61016"/>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37136" y="2754643"/>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5"/>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07563" y="814502"/>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cs typeface="Times New Roman" panose="02020603050405020304" pitchFamily="18" charset="0"/>
              </a:rPr>
              <a:t>O presente relatório apresenta os resultados obtidos com a execução do Contrato de Gestão n° 988088/2020 de Serviços Laboratoriais celebrado em 01/08/2020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janeiro a março de 2023,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 b="57"/>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816156"/>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Primeiro Trimestre de 2023.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3"/>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55542"/>
            <a:ext cx="6096000" cy="461665"/>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47927"/>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8849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111638"/>
            <a:ext cx="444467" cy="282396"/>
          </a:xfrm>
          <a:prstGeom prst="rect">
            <a:avLst/>
          </a:prstGeom>
        </p:spPr>
      </p:pic>
    </p:spTree>
    <p:extLst>
      <p:ext uri="{BB962C8B-B14F-4D97-AF65-F5344CB8AC3E}">
        <p14:creationId xmlns:p14="http://schemas.microsoft.com/office/powerpoint/2010/main" val="13909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384009" y="1481455"/>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90841" y="1582340"/>
            <a:ext cx="5580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a:t>
            </a:r>
            <a:r>
              <a:rPr lang="pt-BR" sz="1200" dirty="0">
                <a:solidFill>
                  <a:schemeClr val="tx1">
                    <a:lumMod val="65000"/>
                    <a:lumOff val="35000"/>
                  </a:schemeClr>
                </a:solidFill>
                <a:latin typeface="+mn-lt"/>
                <a:ea typeface="Batang" panose="02030600000101010101" pitchFamily="18" charset="-127"/>
              </a:rPr>
              <a:t>Da Mulher</a:t>
            </a:r>
            <a:r>
              <a:rPr lang="x-none" sz="1200" dirty="0">
                <a:solidFill>
                  <a:schemeClr val="tx1">
                    <a:lumMod val="65000"/>
                    <a:lumOff val="35000"/>
                  </a:schemeClr>
                </a:solidFill>
                <a:latin typeface="+mn-lt"/>
                <a:ea typeface="Batang" panose="02030600000101010101" pitchFamily="18" charset="-127"/>
              </a:rPr>
              <a:t>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88849" y="1582340"/>
            <a:ext cx="3214255" cy="4124206"/>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(11)</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418069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 b="48"/>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0" y="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872850" y="1457400"/>
            <a:ext cx="104463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dirty="0">
                <a:solidFill>
                  <a:schemeClr val="tx1">
                    <a:lumMod val="75000"/>
                    <a:lumOff val="25000"/>
                  </a:schemeClr>
                </a:solidFill>
                <a:latin typeface="+mn-lt"/>
              </a:rPr>
              <a:t>A tabela 1 apresenta a produção trimestral  de acordo com o planejado no Termo Aditivo 01/2023 e no Contrato de Gestão n°988088/2020, </a:t>
            </a:r>
            <a:r>
              <a:rPr lang="pt-BR" dirty="0">
                <a:solidFill>
                  <a:schemeClr val="tx1">
                    <a:lumMod val="75000"/>
                    <a:lumOff val="25000"/>
                  </a:schemeClr>
                </a:solidFill>
                <a:latin typeface="+mn-lt"/>
              </a:rPr>
              <a:t>que estimaram um volume para o Primeiro Trimestre de </a:t>
            </a:r>
            <a:r>
              <a:rPr lang="pt-BR" b="1" dirty="0">
                <a:solidFill>
                  <a:schemeClr val="tx1">
                    <a:lumMod val="75000"/>
                    <a:lumOff val="25000"/>
                  </a:schemeClr>
                </a:solidFill>
                <a:latin typeface="+mn-lt"/>
              </a:rPr>
              <a:t>3.321.135</a:t>
            </a:r>
            <a:r>
              <a:rPr lang="pt-BR" b="1" dirty="0">
                <a:latin typeface="+mn-lt"/>
              </a:rPr>
              <a:t> </a:t>
            </a:r>
            <a:r>
              <a:rPr lang="pt-BR" dirty="0">
                <a:solidFill>
                  <a:schemeClr val="tx1">
                    <a:lumMod val="75000"/>
                    <a:lumOff val="25000"/>
                  </a:schemeClr>
                </a:solidFill>
                <a:latin typeface="+mn-lt"/>
              </a:rPr>
              <a:t>exames</a:t>
            </a:r>
            <a:r>
              <a:rPr lang="pt-BR" altLang="ko-KR" dirty="0">
                <a:solidFill>
                  <a:schemeClr val="tx1">
                    <a:lumMod val="75000"/>
                    <a:lumOff val="25000"/>
                  </a:schemeClr>
                </a:solidFill>
                <a:latin typeface="+mn-lt"/>
              </a:rPr>
              <a:t>. </a:t>
            </a:r>
            <a:r>
              <a:rPr lang="pt-BR" dirty="0">
                <a:solidFill>
                  <a:schemeClr val="tx1">
                    <a:lumMod val="75000"/>
                    <a:lumOff val="25000"/>
                  </a:schemeClr>
                </a:solidFill>
                <a:latin typeface="+mn-lt"/>
              </a:rPr>
              <a:t>A produção realizada foi de </a:t>
            </a:r>
            <a:r>
              <a:rPr lang="pt-BR" b="1" dirty="0">
                <a:solidFill>
                  <a:schemeClr val="tx1">
                    <a:lumMod val="75000"/>
                    <a:lumOff val="25000"/>
                  </a:schemeClr>
                </a:solidFill>
                <a:latin typeface="+mn-lt"/>
              </a:rPr>
              <a:t>16,43%</a:t>
            </a:r>
            <a:r>
              <a:rPr lang="pt-BR" dirty="0">
                <a:solidFill>
                  <a:schemeClr val="tx1">
                    <a:lumMod val="75000"/>
                    <a:lumOff val="25000"/>
                  </a:schemeClr>
                </a:solidFill>
                <a:latin typeface="+mn-lt"/>
              </a:rPr>
              <a:t> menor que o estimado</a:t>
            </a:r>
            <a:r>
              <a:rPr lang="pt-BR" altLang="ko-KR"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942849" y="5479985"/>
            <a:ext cx="430630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1050" dirty="0">
                <a:latin typeface="+mn-lt"/>
                <a:ea typeface="Arial Unicode MS" panose="020B0604020202020204" pitchFamily="34" charset="-128"/>
                <a:cs typeface="Arial Unicode MS" panose="020B0604020202020204" pitchFamily="34" charset="-128"/>
              </a:rPr>
              <a:t>Fonte: Secretaria de Estado da Saúde de São Paulo – </a:t>
            </a:r>
            <a:r>
              <a:rPr lang="pt-BR" altLang="ko-KR" sz="1100" dirty="0">
                <a:latin typeface="+mn-lt"/>
                <a:ea typeface="Arial Unicode MS" panose="020B0604020202020204" pitchFamily="34" charset="-128"/>
                <a:cs typeface="Arial Unicode MS" panose="020B0604020202020204" pitchFamily="34" charset="-128"/>
              </a:rPr>
              <a:t>Sistema</a:t>
            </a:r>
            <a:r>
              <a:rPr lang="pt-BR" altLang="ko-KR" sz="1050" dirty="0">
                <a:latin typeface="+mn-lt"/>
                <a:ea typeface="Arial Unicode MS" panose="020B0604020202020204" pitchFamily="34" charset="-128"/>
                <a:cs typeface="Arial Unicode MS" panose="020B0604020202020204" pitchFamily="34" charset="-128"/>
              </a:rPr>
              <a:t> Reglab ® 2023</a:t>
            </a:r>
            <a:endParaRPr lang="pt-BR" altLang="ko-KR" sz="105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722348" y="2678593"/>
            <a:ext cx="4915753" cy="261610"/>
          </a:xfrm>
          <a:prstGeom prst="rect">
            <a:avLst/>
          </a:prstGeom>
        </p:spPr>
        <p:txBody>
          <a:bodyPr wrap="square">
            <a:spAutoFit/>
          </a:bodyPr>
          <a:lstStyle/>
          <a:p>
            <a:pPr lvl="0"/>
            <a:r>
              <a:rPr lang="pt-BR" altLang="ko-KR" sz="1050" dirty="0">
                <a:solidFill>
                  <a:prstClr val="black">
                    <a:lumMod val="75000"/>
                    <a:lumOff val="25000"/>
                  </a:prstClr>
                </a:solidFill>
              </a:rPr>
              <a:t>Tabela 1 – Produção Estimada e Realizada no CEAC Norte, janeiro a março de 2023.</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2" name="Imagem 1">
            <a:extLst>
              <a:ext uri="{FF2B5EF4-FFF2-40B4-BE49-F238E27FC236}">
                <a16:creationId xmlns:a16="http://schemas.microsoft.com/office/drawing/2014/main" id="{CF444807-B581-ECDD-3735-5BEEA084136A}"/>
              </a:ext>
            </a:extLst>
          </p:cNvPr>
          <p:cNvPicPr>
            <a:picLocks noChangeAspect="1"/>
          </p:cNvPicPr>
          <p:nvPr/>
        </p:nvPicPr>
        <p:blipFill>
          <a:blip r:embed="rId5"/>
          <a:stretch>
            <a:fillRect/>
          </a:stretch>
        </p:blipFill>
        <p:spPr>
          <a:xfrm>
            <a:off x="2585322" y="2994173"/>
            <a:ext cx="7021357" cy="2462284"/>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168270" y="1220491"/>
            <a:ext cx="5418141" cy="2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7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janeiro a março de 2023.</a:t>
            </a:r>
            <a:endParaRPr lang="pt-BR" altLang="pt-BR" sz="7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7237457" y="5483398"/>
            <a:ext cx="330221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2023</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janeiro a março de 2023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596421"/>
            <a:ext cx="0" cy="3721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4404DBB0-FA3E-23AA-6141-48E8F5C5E48A}"/>
              </a:ext>
            </a:extLst>
          </p:cNvPr>
          <p:cNvPicPr>
            <a:picLocks noChangeAspect="1"/>
          </p:cNvPicPr>
          <p:nvPr/>
        </p:nvPicPr>
        <p:blipFill>
          <a:blip r:embed="rId3"/>
          <a:stretch>
            <a:fillRect/>
          </a:stretch>
        </p:blipFill>
        <p:spPr>
          <a:xfrm>
            <a:off x="6072747" y="1471633"/>
            <a:ext cx="5637714" cy="4027757"/>
          </a:xfrm>
          <a:prstGeom prst="rect">
            <a:avLst/>
          </a:prstGeom>
        </p:spPr>
      </p:pic>
    </p:spTree>
    <p:extLst>
      <p:ext uri="{BB962C8B-B14F-4D97-AF65-F5344CB8AC3E}">
        <p14:creationId xmlns:p14="http://schemas.microsoft.com/office/powerpoint/2010/main" val="2086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a:extLst>
              <a:ext uri="{FF2B5EF4-FFF2-40B4-BE49-F238E27FC236}">
                <a16:creationId xmlns:a16="http://schemas.microsoft.com/office/drawing/2014/main" id="{D5E0F86A-53DF-73BA-8C8C-C6C7FEC2F597}"/>
              </a:ext>
            </a:extLst>
          </p:cNvPr>
          <p:cNvSpPr>
            <a:spLocks noChangeArrowheads="1"/>
          </p:cNvSpPr>
          <p:nvPr/>
        </p:nvSpPr>
        <p:spPr bwMode="auto">
          <a:xfrm>
            <a:off x="5545020" y="960372"/>
            <a:ext cx="613104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primeiro trimestre de 2023, onze (11) unidades de saúde estaduais aderiram à pesquisa de satisfação para usuários do CEAC Norte. Os serviços que aderiram à pesquisa SAU incluíram os seguintes Ambulatório: Mandaqui, Ames: Ame Santos e Pariquera-Açu e os Hospitais; Heliópolis, Ipiranga, Itaquaquecetuba, Guilherme Álvaro, Mandaqui, Mario Covas, Sapopemba e Vila Alpina.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primeiro trimestre 2023 foram respondidas 1751 pesquisas de satisfação (média mensal de 584 pesquisas) em um universo de 19.256 atendimentos avaliados. Verificamos alto grau de satisfação dos usuários com os serviços prestados pelo CEAC Norte/AFIP em todas as dimensões avaliadas (Recepção, Coleta, Preparo, Higiene, Limpeza e Entrega de Resultados) com avaliações “Ótimo” ou “Bom” em 98,7% das respostas, conforme Quadro 2 e Tabela 2.</a:t>
            </a:r>
          </a:p>
          <a:p>
            <a:pPr algn="just"/>
            <a:endParaRPr lang="pt-BR" altLang="pt-BR" sz="1400" dirty="0">
              <a:latin typeface="+mn-lt"/>
            </a:endParaRPr>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2436</TotalTime>
  <Words>1589</Words>
  <Application>Microsoft Office PowerPoint</Application>
  <PresentationFormat>Widescreen</PresentationFormat>
  <Paragraphs>137</Paragraphs>
  <Slides>15</Slides>
  <Notes>5</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15</vt:i4>
      </vt:variant>
    </vt:vector>
  </HeadingPairs>
  <TitlesOfParts>
    <vt:vector size="24" baseType="lpstr">
      <vt:lpstr>Arial Unicode MS</vt:lpstr>
      <vt:lpstr>Batang</vt: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Anderson Freitas N Da Paixao</cp:lastModifiedBy>
  <cp:revision>304</cp:revision>
  <cp:lastPrinted>2021-05-04T10:30:49Z</cp:lastPrinted>
  <dcterms:created xsi:type="dcterms:W3CDTF">2019-10-31T14:23:28Z</dcterms:created>
  <dcterms:modified xsi:type="dcterms:W3CDTF">2024-04-09T12:08:52Z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875200</vt:lpwstr>
  </property>
  <property fmtid="{D5CDD505-2E9C-101B-9397-08002B2CF9AE}" pid="3" name="NXPowerLiteSettings">
    <vt:lpwstr>F7000400038000</vt:lpwstr>
  </property>
  <property fmtid="{D5CDD505-2E9C-101B-9397-08002B2CF9AE}" pid="4" name="NXPowerLiteVersion">
    <vt:lpwstr>S10.2.0</vt:lpwstr>
  </property>
</Properties>
</file>