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470" r:id="rId2"/>
    <p:sldId id="516" r:id="rId3"/>
    <p:sldId id="490" r:id="rId4"/>
    <p:sldId id="508" r:id="rId5"/>
    <p:sldId id="524" r:id="rId6"/>
    <p:sldId id="527" r:id="rId7"/>
    <p:sldId id="517" r:id="rId8"/>
    <p:sldId id="519" r:id="rId9"/>
    <p:sldId id="514" r:id="rId10"/>
    <p:sldId id="496" r:id="rId11"/>
    <p:sldId id="499" r:id="rId12"/>
    <p:sldId id="521" r:id="rId13"/>
    <p:sldId id="506" r:id="rId14"/>
    <p:sldId id="505" r:id="rId15"/>
    <p:sldId id="523" r:id="rId16"/>
  </p:sldIdLst>
  <p:sldSz cx="12192000" cy="6858000"/>
  <p:notesSz cx="6797675" cy="9928225"/>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06" userDrawn="1">
          <p15:clr>
            <a:srgbClr val="A4A3A4"/>
          </p15:clr>
        </p15:guide>
        <p15:guide id="2" pos="3228" userDrawn="1">
          <p15:clr>
            <a:srgbClr val="A4A3A4"/>
          </p15:clr>
        </p15:guide>
        <p15:guide id="3" pos="7537" userDrawn="1">
          <p15:clr>
            <a:srgbClr val="A4A3A4"/>
          </p15:clr>
        </p15:guide>
        <p15:guide id="4" pos="688" userDrawn="1">
          <p15:clr>
            <a:srgbClr val="A4A3A4"/>
          </p15:clr>
        </p15:guide>
        <p15:guide id="5" orient="horz" pos="2160" userDrawn="1">
          <p15:clr>
            <a:srgbClr val="A4A3A4"/>
          </p15:clr>
        </p15:guide>
        <p15:guide id="6" orient="horz" pos="22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rian Chiarelli" initials="MC" lastIdx="3" clrIdx="0">
    <p:extLst>
      <p:ext uri="{19B8F6BF-5375-455C-9EA6-DF929625EA0E}">
        <p15:presenceInfo xmlns:p15="http://schemas.microsoft.com/office/powerpoint/2012/main" userId="44a267b8d7879db7" providerId="Windows Live"/>
      </p:ext>
    </p:extLst>
  </p:cmAuthor>
  <p:cmAuthor id="2" name="Diego R. Medeiros" initials="DRM" lastIdx="1" clrIdx="1">
    <p:extLst>
      <p:ext uri="{19B8F6BF-5375-455C-9EA6-DF929625EA0E}">
        <p15:presenceInfo xmlns:p15="http://schemas.microsoft.com/office/powerpoint/2012/main" userId="S-1-5-21-2365488645-3626107736-286831921-30182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404040"/>
    <a:srgbClr val="FFFFFF"/>
    <a:srgbClr val="C00000"/>
    <a:srgbClr val="01AE80"/>
    <a:srgbClr val="E1DFE0"/>
    <a:srgbClr val="F2F2F2"/>
    <a:srgbClr val="A50000"/>
    <a:srgbClr val="A5A5A5"/>
    <a:srgbClr val="C2172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Estilo Claro 1 - Ênfas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8869" autoAdjust="0"/>
  </p:normalViewPr>
  <p:slideViewPr>
    <p:cSldViewPr snapToGrid="0">
      <p:cViewPr varScale="1">
        <p:scale>
          <a:sx n="64" d="100"/>
          <a:sy n="64" d="100"/>
        </p:scale>
        <p:origin x="978" y="66"/>
      </p:cViewPr>
      <p:guideLst>
        <p:guide orient="horz" pos="3906"/>
        <p:guide pos="3228"/>
        <p:guide pos="7537"/>
        <p:guide pos="688"/>
        <p:guide orient="horz" pos="2160"/>
        <p:guide orient="horz" pos="226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1" y="0"/>
            <a:ext cx="2945659" cy="498136"/>
          </a:xfrm>
          <a:prstGeom prst="rect">
            <a:avLst/>
          </a:prstGeom>
        </p:spPr>
        <p:txBody>
          <a:bodyPr vert="horz" lIns="91413" tIns="45706" rIns="91413" bIns="45706" rtlCol="0"/>
          <a:lstStyle>
            <a:lvl1pPr algn="l">
              <a:defRPr sz="1200"/>
            </a:lvl1pPr>
          </a:lstStyle>
          <a:p>
            <a:endParaRPr lang="pt-BR"/>
          </a:p>
        </p:txBody>
      </p:sp>
      <p:sp>
        <p:nvSpPr>
          <p:cNvPr id="3" name="Espaço Reservado para Data 2"/>
          <p:cNvSpPr>
            <a:spLocks noGrp="1"/>
          </p:cNvSpPr>
          <p:nvPr>
            <p:ph type="dt" idx="1"/>
          </p:nvPr>
        </p:nvSpPr>
        <p:spPr>
          <a:xfrm>
            <a:off x="3850444" y="0"/>
            <a:ext cx="2945659" cy="498136"/>
          </a:xfrm>
          <a:prstGeom prst="rect">
            <a:avLst/>
          </a:prstGeom>
        </p:spPr>
        <p:txBody>
          <a:bodyPr vert="horz" lIns="91413" tIns="45706" rIns="91413" bIns="45706" rtlCol="0"/>
          <a:lstStyle>
            <a:lvl1pPr algn="r">
              <a:defRPr sz="1200"/>
            </a:lvl1pPr>
          </a:lstStyle>
          <a:p>
            <a:fld id="{5426514E-D3CE-4F7F-92FF-8D87D753F936}" type="datetimeFigureOut">
              <a:rPr lang="pt-BR" smtClean="0"/>
              <a:t>17/11/2023</a:t>
            </a:fld>
            <a:endParaRPr lang="pt-BR"/>
          </a:p>
        </p:txBody>
      </p:sp>
      <p:sp>
        <p:nvSpPr>
          <p:cNvPr id="4" name="Espaço Reservado para Imagem de Slid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13" tIns="45706" rIns="91413" bIns="45706" rtlCol="0" anchor="ctr"/>
          <a:lstStyle/>
          <a:p>
            <a:endParaRPr lang="pt-BR"/>
          </a:p>
        </p:txBody>
      </p:sp>
      <p:sp>
        <p:nvSpPr>
          <p:cNvPr id="5" name="Espaço Reservado para Anotações 4"/>
          <p:cNvSpPr>
            <a:spLocks noGrp="1"/>
          </p:cNvSpPr>
          <p:nvPr>
            <p:ph type="body" sz="quarter" idx="3"/>
          </p:nvPr>
        </p:nvSpPr>
        <p:spPr>
          <a:xfrm>
            <a:off x="679768" y="4777958"/>
            <a:ext cx="5438140" cy="3909239"/>
          </a:xfrm>
          <a:prstGeom prst="rect">
            <a:avLst/>
          </a:prstGeom>
        </p:spPr>
        <p:txBody>
          <a:bodyPr vert="horz" lIns="91413" tIns="45706" rIns="91413" bIns="45706"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1" y="9430093"/>
            <a:ext cx="2945659" cy="498135"/>
          </a:xfrm>
          <a:prstGeom prst="rect">
            <a:avLst/>
          </a:prstGeom>
        </p:spPr>
        <p:txBody>
          <a:bodyPr vert="horz" lIns="91413" tIns="45706" rIns="91413" bIns="45706"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50444" y="9430093"/>
            <a:ext cx="2945659" cy="498135"/>
          </a:xfrm>
          <a:prstGeom prst="rect">
            <a:avLst/>
          </a:prstGeom>
        </p:spPr>
        <p:txBody>
          <a:bodyPr vert="horz" lIns="91413" tIns="45706" rIns="91413" bIns="45706" rtlCol="0" anchor="b"/>
          <a:lstStyle>
            <a:lvl1pPr algn="r">
              <a:defRPr sz="1200"/>
            </a:lvl1pPr>
          </a:lstStyle>
          <a:p>
            <a:fld id="{F8F38578-74F1-446B-B54B-1DEC46AE92B6}" type="slidenum">
              <a:rPr lang="pt-BR" smtClean="0"/>
              <a:t>‹nº›</a:t>
            </a:fld>
            <a:endParaRPr lang="pt-BR"/>
          </a:p>
        </p:txBody>
      </p:sp>
    </p:spTree>
    <p:extLst>
      <p:ext uri="{BB962C8B-B14F-4D97-AF65-F5344CB8AC3E}">
        <p14:creationId xmlns:p14="http://schemas.microsoft.com/office/powerpoint/2010/main" val="353683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F8F38578-74F1-446B-B54B-1DEC46AE92B6}" type="slidenum">
              <a:rPr lang="pt-BR" smtClean="0"/>
              <a:t>2</a:t>
            </a:fld>
            <a:endParaRPr lang="pt-BR"/>
          </a:p>
        </p:txBody>
      </p:sp>
    </p:spTree>
    <p:extLst>
      <p:ext uri="{BB962C8B-B14F-4D97-AF65-F5344CB8AC3E}">
        <p14:creationId xmlns:p14="http://schemas.microsoft.com/office/powerpoint/2010/main" val="2188053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8</a:t>
            </a:fld>
            <a:endParaRPr lang="pt-BR"/>
          </a:p>
        </p:txBody>
      </p:sp>
    </p:spTree>
    <p:extLst>
      <p:ext uri="{BB962C8B-B14F-4D97-AF65-F5344CB8AC3E}">
        <p14:creationId xmlns:p14="http://schemas.microsoft.com/office/powerpoint/2010/main" val="2025679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10</a:t>
            </a:fld>
            <a:endParaRPr lang="pt-BR"/>
          </a:p>
        </p:txBody>
      </p:sp>
    </p:spTree>
    <p:extLst>
      <p:ext uri="{BB962C8B-B14F-4D97-AF65-F5344CB8AC3E}">
        <p14:creationId xmlns:p14="http://schemas.microsoft.com/office/powerpoint/2010/main" val="2475568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13</a:t>
            </a:fld>
            <a:endParaRPr lang="pt-BR"/>
          </a:p>
        </p:txBody>
      </p:sp>
    </p:spTree>
    <p:extLst>
      <p:ext uri="{BB962C8B-B14F-4D97-AF65-F5344CB8AC3E}">
        <p14:creationId xmlns:p14="http://schemas.microsoft.com/office/powerpoint/2010/main" val="535626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14</a:t>
            </a:fld>
            <a:endParaRPr lang="pt-BR"/>
          </a:p>
        </p:txBody>
      </p:sp>
    </p:spTree>
    <p:extLst>
      <p:ext uri="{BB962C8B-B14F-4D97-AF65-F5344CB8AC3E}">
        <p14:creationId xmlns:p14="http://schemas.microsoft.com/office/powerpoint/2010/main" val="3958968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7B63D3-F843-46C0-8B4E-180160A7E323}"/>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DF7E2D60-0571-4121-AD71-C41537752F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2C888F06-229A-4119-8A13-466211BDA30B}"/>
              </a:ext>
            </a:extLst>
          </p:cNvPr>
          <p:cNvSpPr>
            <a:spLocks noGrp="1"/>
          </p:cNvSpPr>
          <p:nvPr>
            <p:ph type="dt" sz="half" idx="10"/>
          </p:nvPr>
        </p:nvSpPr>
        <p:spPr/>
        <p:txBody>
          <a:bodyPr/>
          <a:lstStyle/>
          <a:p>
            <a:fld id="{874D8CD9-C51F-4ABB-B287-AC3576761347}" type="datetimeFigureOut">
              <a:rPr lang="pt-BR" smtClean="0"/>
              <a:t>17/11/2023</a:t>
            </a:fld>
            <a:endParaRPr lang="pt-BR"/>
          </a:p>
        </p:txBody>
      </p:sp>
      <p:sp>
        <p:nvSpPr>
          <p:cNvPr id="5" name="Espaço Reservado para Rodapé 4">
            <a:extLst>
              <a:ext uri="{FF2B5EF4-FFF2-40B4-BE49-F238E27FC236}">
                <a16:creationId xmlns:a16="http://schemas.microsoft.com/office/drawing/2014/main" id="{A20EA748-E4F5-44BC-A19A-ED1EC403A878}"/>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C0ED7674-4520-4DD9-B491-C2A65C2B9F97}"/>
              </a:ext>
            </a:extLst>
          </p:cNvPr>
          <p:cNvSpPr>
            <a:spLocks noGrp="1"/>
          </p:cNvSpPr>
          <p:nvPr>
            <p:ph type="sldNum" sz="quarter" idx="12"/>
          </p:nvPr>
        </p:nvSpPr>
        <p:spPr/>
        <p:txBody>
          <a:bodyPr/>
          <a:lstStyle/>
          <a:p>
            <a:fld id="{9BB85ED8-2C41-4BA2-A53B-9891B0C1C9D9}" type="slidenum">
              <a:rPr lang="pt-BR" smtClean="0"/>
              <a:t>‹nº›</a:t>
            </a:fld>
            <a:endParaRPr lang="pt-BR"/>
          </a:p>
        </p:txBody>
      </p:sp>
    </p:spTree>
    <p:extLst>
      <p:ext uri="{BB962C8B-B14F-4D97-AF65-F5344CB8AC3E}">
        <p14:creationId xmlns:p14="http://schemas.microsoft.com/office/powerpoint/2010/main" val="108637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6D5F77-F7F0-4152-8173-477F4CD544A9}"/>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8667A01A-AF06-4632-909D-D206980B604C}"/>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A97CD557-7A99-4A49-997B-D57CC3BD60F1}"/>
              </a:ext>
            </a:extLst>
          </p:cNvPr>
          <p:cNvSpPr>
            <a:spLocks noGrp="1"/>
          </p:cNvSpPr>
          <p:nvPr>
            <p:ph type="dt" sz="half" idx="10"/>
          </p:nvPr>
        </p:nvSpPr>
        <p:spPr/>
        <p:txBody>
          <a:bodyPr/>
          <a:lstStyle/>
          <a:p>
            <a:fld id="{874D8CD9-C51F-4ABB-B287-AC3576761347}" type="datetimeFigureOut">
              <a:rPr lang="pt-BR" smtClean="0"/>
              <a:t>17/11/2023</a:t>
            </a:fld>
            <a:endParaRPr lang="pt-BR"/>
          </a:p>
        </p:txBody>
      </p:sp>
      <p:sp>
        <p:nvSpPr>
          <p:cNvPr id="5" name="Espaço Reservado para Rodapé 4">
            <a:extLst>
              <a:ext uri="{FF2B5EF4-FFF2-40B4-BE49-F238E27FC236}">
                <a16:creationId xmlns:a16="http://schemas.microsoft.com/office/drawing/2014/main" id="{836E6592-6064-4DFD-B76D-5C58BCAF5963}"/>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4A5AF3C-EC5A-4473-A025-70CBBD3AE003}"/>
              </a:ext>
            </a:extLst>
          </p:cNvPr>
          <p:cNvSpPr>
            <a:spLocks noGrp="1"/>
          </p:cNvSpPr>
          <p:nvPr>
            <p:ph type="sldNum" sz="quarter" idx="12"/>
          </p:nvPr>
        </p:nvSpPr>
        <p:spPr/>
        <p:txBody>
          <a:bodyPr/>
          <a:lstStyle/>
          <a:p>
            <a:fld id="{9BB85ED8-2C41-4BA2-A53B-9891B0C1C9D9}" type="slidenum">
              <a:rPr lang="pt-BR" smtClean="0"/>
              <a:t>‹nº›</a:t>
            </a:fld>
            <a:endParaRPr lang="pt-BR"/>
          </a:p>
        </p:txBody>
      </p:sp>
    </p:spTree>
    <p:extLst>
      <p:ext uri="{BB962C8B-B14F-4D97-AF65-F5344CB8AC3E}">
        <p14:creationId xmlns:p14="http://schemas.microsoft.com/office/powerpoint/2010/main" val="21199297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2F7C5B05-32A0-4C6F-8FA9-72506306A2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dirty="0"/>
              <a:t>CLIQUE PARA EDITAR O TÍTULO MESTRE</a:t>
            </a:r>
          </a:p>
        </p:txBody>
      </p:sp>
      <p:sp>
        <p:nvSpPr>
          <p:cNvPr id="3" name="Espaço Reservado para Texto 2">
            <a:extLst>
              <a:ext uri="{FF2B5EF4-FFF2-40B4-BE49-F238E27FC236}">
                <a16:creationId xmlns:a16="http://schemas.microsoft.com/office/drawing/2014/main" id="{577A5CF7-DA2F-48D7-B25F-0FBA2F5C16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a16="http://schemas.microsoft.com/office/drawing/2014/main" id="{C2E58526-88D4-4E6C-BA34-C4F733D68D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4D8CD9-C51F-4ABB-B287-AC3576761347}" type="datetimeFigureOut">
              <a:rPr lang="pt-BR" smtClean="0"/>
              <a:t>17/11/2023</a:t>
            </a:fld>
            <a:endParaRPr lang="pt-BR"/>
          </a:p>
        </p:txBody>
      </p:sp>
      <p:sp>
        <p:nvSpPr>
          <p:cNvPr id="5" name="Espaço Reservado para Rodapé 4">
            <a:extLst>
              <a:ext uri="{FF2B5EF4-FFF2-40B4-BE49-F238E27FC236}">
                <a16:creationId xmlns:a16="http://schemas.microsoft.com/office/drawing/2014/main" id="{58198FA4-882C-4709-9D6B-23BA88D3E5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80E725C9-AD8C-4893-8CCA-F5736B5F48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85ED8-2C41-4BA2-A53B-9891B0C1C9D9}" type="slidenum">
              <a:rPr lang="pt-BR" smtClean="0"/>
              <a:t>‹nº›</a:t>
            </a:fld>
            <a:endParaRPr lang="pt-BR"/>
          </a:p>
        </p:txBody>
      </p:sp>
      <p:pic>
        <p:nvPicPr>
          <p:cNvPr id="8" name="Imagem 7">
            <a:extLst>
              <a:ext uri="{FF2B5EF4-FFF2-40B4-BE49-F238E27FC236}">
                <a16:creationId xmlns:a16="http://schemas.microsoft.com/office/drawing/2014/main" id="{CC71F068-CBE1-41CE-8449-76006A54A06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pic>
        <p:nvPicPr>
          <p:cNvPr id="10" name="Imagem 9">
            <a:extLst>
              <a:ext uri="{FF2B5EF4-FFF2-40B4-BE49-F238E27FC236}">
                <a16:creationId xmlns:a16="http://schemas.microsoft.com/office/drawing/2014/main" id="{C1D974A5-9EA3-442E-93CE-90281F58494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750489" y="6399439"/>
            <a:ext cx="1206621" cy="291909"/>
          </a:xfrm>
          <a:prstGeom prst="rect">
            <a:avLst/>
          </a:prstGeom>
        </p:spPr>
      </p:pic>
    </p:spTree>
    <p:extLst>
      <p:ext uri="{BB962C8B-B14F-4D97-AF65-F5344CB8AC3E}">
        <p14:creationId xmlns:p14="http://schemas.microsoft.com/office/powerpoint/2010/main" val="2400335071"/>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b="1" kern="1200">
          <a:solidFill>
            <a:srgbClr val="C21725"/>
          </a:solidFill>
          <a:latin typeface="Calibri (Título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lumMod val="65000"/>
              <a:lumOff val="35000"/>
            </a:schemeClr>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78"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6.emf"/></Relationships>
</file>

<file path=ppt/slides/_rels/slide11.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21.emf"/><Relationship Id="rId4" Type="http://schemas.openxmlformats.org/officeDocument/2006/relationships/hyperlink" Target="http://www.gestao.saude.sp.gov.br/"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22.emf"/><Relationship Id="rId4" Type="http://schemas.openxmlformats.org/officeDocument/2006/relationships/hyperlink" Target="http://www.gestao.saude.sp.gov.br/"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arget="../media/hdphoto1.wdp" Type="http://schemas.microsoft.com/office/2007/relationships/hdphoto"/><Relationship Id="rId2" Target="../media/image5.jpeg" Type="http://schemas.openxmlformats.org/officeDocument/2006/relationships/image"/><Relationship Id="rId1" Target="../slideLayouts/slideLayout1.xml" Type="http://schemas.openxmlformats.org/officeDocument/2006/relationships/slideLayout"/></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eg"/><Relationship Id="rId1" Type="http://schemas.openxmlformats.org/officeDocument/2006/relationships/slideLayout" Target="../slideLayouts/slideLayout1.xml"/><Relationship Id="rId5" Type="http://schemas.openxmlformats.org/officeDocument/2006/relationships/image" Target="../media/image10.emf"/><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7.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02D7B19E-59F4-401B-8236-5ABB51FCA5B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102" r="44" b="91"/>
          <a:stretch/>
        </p:blipFill>
        <p:spPr>
          <a:xfrm>
            <a:off x="832758" y="1505528"/>
            <a:ext cx="7187972" cy="3796146"/>
          </a:xfrm>
          <a:prstGeom prst="rect">
            <a:avLst/>
          </a:prstGeom>
        </p:spPr>
      </p:pic>
      <p:sp>
        <p:nvSpPr>
          <p:cNvPr id="5" name="Retângulo 4">
            <a:extLst>
              <a:ext uri="{FF2B5EF4-FFF2-40B4-BE49-F238E27FC236}">
                <a16:creationId xmlns:a16="http://schemas.microsoft.com/office/drawing/2014/main" id="{44F9ABEF-34B4-4C63-849D-E0D2144659C0}"/>
              </a:ext>
            </a:extLst>
          </p:cNvPr>
          <p:cNvSpPr/>
          <p:nvPr/>
        </p:nvSpPr>
        <p:spPr>
          <a:xfrm flipV="1">
            <a:off x="7608888" y="2142836"/>
            <a:ext cx="4583112" cy="2530763"/>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Título 1">
            <a:extLst>
              <a:ext uri="{FF2B5EF4-FFF2-40B4-BE49-F238E27FC236}">
                <a16:creationId xmlns:a16="http://schemas.microsoft.com/office/drawing/2014/main" id="{9B30DA4A-785C-4F4F-BDF9-355B486929C0}"/>
              </a:ext>
            </a:extLst>
          </p:cNvPr>
          <p:cNvSpPr txBox="1">
            <a:spLocks/>
          </p:cNvSpPr>
          <p:nvPr/>
        </p:nvSpPr>
        <p:spPr>
          <a:xfrm>
            <a:off x="7845569" y="2526256"/>
            <a:ext cx="4109749" cy="172720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rgbClr val="C21725"/>
                </a:solidFill>
                <a:latin typeface="Calibri (Títulos)"/>
                <a:ea typeface="+mj-ea"/>
                <a:cs typeface="+mj-cs"/>
              </a:defRPr>
            </a:lvl1pPr>
          </a:lstStyle>
          <a:p>
            <a:pPr algn="ctr"/>
            <a:r>
              <a:rPr lang="pt-BR" altLang="pt-BR" sz="3000" dirty="0">
                <a:solidFill>
                  <a:schemeClr val="bg1"/>
                </a:solidFill>
                <a:latin typeface="+mj-lt"/>
                <a:cs typeface="Arial" panose="020B0604020202020204" pitchFamily="34" charset="0"/>
              </a:rPr>
              <a:t>RELATÓRIO DE EXECUÇÃO DO CONTRATO DE GESTÃO TERCEIRO TRIMESTRE 2023</a:t>
            </a:r>
          </a:p>
        </p:txBody>
      </p:sp>
      <p:sp>
        <p:nvSpPr>
          <p:cNvPr id="7" name="Retângulo 6">
            <a:extLst>
              <a:ext uri="{FF2B5EF4-FFF2-40B4-BE49-F238E27FC236}">
                <a16:creationId xmlns:a16="http://schemas.microsoft.com/office/drawing/2014/main" id="{950DBEE6-65E7-40A0-969C-3E5B7F3F3C56}"/>
              </a:ext>
            </a:extLst>
          </p:cNvPr>
          <p:cNvSpPr/>
          <p:nvPr/>
        </p:nvSpPr>
        <p:spPr>
          <a:xfrm>
            <a:off x="279399" y="1732756"/>
            <a:ext cx="7086601" cy="339090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8" name="Retângulo 7">
            <a:extLst>
              <a:ext uri="{FF2B5EF4-FFF2-40B4-BE49-F238E27FC236}">
                <a16:creationId xmlns:a16="http://schemas.microsoft.com/office/drawing/2014/main" id="{F3852B3C-28D1-45DD-A963-87B7EF75D418}"/>
              </a:ext>
            </a:extLst>
          </p:cNvPr>
          <p:cNvSpPr/>
          <p:nvPr/>
        </p:nvSpPr>
        <p:spPr>
          <a:xfrm flipV="1">
            <a:off x="0" y="2565400"/>
            <a:ext cx="1246909" cy="1727200"/>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Retângulo 4">
            <a:extLst>
              <a:ext uri="{FF2B5EF4-FFF2-40B4-BE49-F238E27FC236}">
                <a16:creationId xmlns:a16="http://schemas.microsoft.com/office/drawing/2014/main" id="{9A5A5385-18A5-42EB-AD0F-DAC418D1AEE7}"/>
              </a:ext>
            </a:extLst>
          </p:cNvPr>
          <p:cNvSpPr>
            <a:spLocks noChangeArrowheads="1"/>
          </p:cNvSpPr>
          <p:nvPr/>
        </p:nvSpPr>
        <p:spPr bwMode="auto">
          <a:xfrm>
            <a:off x="7775589" y="4455209"/>
            <a:ext cx="426099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pt-BR" altLang="pt-BR" sz="600" b="1" i="1" dirty="0">
                <a:solidFill>
                  <a:schemeClr val="bg1"/>
                </a:solidFill>
                <a:ea typeface="Arial Unicode MS" panose="020B0604020202020204" pitchFamily="34" charset="-128"/>
                <a:cs typeface="Arial Unicode MS" panose="020B0604020202020204" pitchFamily="34" charset="-128"/>
              </a:rPr>
              <a:t> RELATÓRIO DE EXECUÇÃO DO CONTRATO DE GESTÃO </a:t>
            </a:r>
            <a:r>
              <a:rPr lang="pt-BR" altLang="pt-BR" sz="600" b="1" i="1" dirty="0">
                <a:solidFill>
                  <a:schemeClr val="bg1"/>
                </a:solidFill>
                <a:ea typeface="Batang" panose="02030600000101010101" pitchFamily="18" charset="-127"/>
              </a:rPr>
              <a:t>n</a:t>
            </a:r>
            <a:r>
              <a:rPr lang="pt-BR" altLang="pt-BR" sz="600" b="1" i="1" dirty="0">
                <a:solidFill>
                  <a:schemeClr val="bg1"/>
                </a:solidFill>
                <a:ea typeface="Arial Unicode MS" panose="020B0604020202020204" pitchFamily="34" charset="-128"/>
                <a:cs typeface="Arial Unicode MS" panose="020B0604020202020204" pitchFamily="34" charset="-128"/>
              </a:rPr>
              <a:t>° 988088/2020 CEAC Norte  –  3° Trimestre 2023</a:t>
            </a:r>
            <a:endParaRPr lang="pt-BR" altLang="pt-BR" sz="600" b="1" dirty="0">
              <a:solidFill>
                <a:schemeClr val="bg1"/>
              </a:solidFill>
            </a:endParaRPr>
          </a:p>
        </p:txBody>
      </p:sp>
    </p:spTree>
    <p:extLst>
      <p:ext uri="{BB962C8B-B14F-4D97-AF65-F5344CB8AC3E}">
        <p14:creationId xmlns:p14="http://schemas.microsoft.com/office/powerpoint/2010/main" val="18380306"/>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03E3F3E2-6EC3-4BFE-9CC6-518B17595D05}"/>
              </a:ext>
            </a:extLst>
          </p:cNvPr>
          <p:cNvSpPr txBox="1">
            <a:spLocks/>
          </p:cNvSpPr>
          <p:nvPr/>
        </p:nvSpPr>
        <p:spPr>
          <a:xfrm>
            <a:off x="3822805" y="378093"/>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pt-BR" sz="3200" b="1" dirty="0">
                <a:solidFill>
                  <a:srgbClr val="C00000"/>
                </a:solidFill>
                <a:latin typeface="+mn-lt"/>
              </a:rPr>
              <a:t>Indicadores – Pesquisa de Satisfação</a:t>
            </a:r>
          </a:p>
        </p:txBody>
      </p:sp>
      <p:sp>
        <p:nvSpPr>
          <p:cNvPr id="22" name="CaixaDeTexto 21">
            <a:extLst>
              <a:ext uri="{FF2B5EF4-FFF2-40B4-BE49-F238E27FC236}">
                <a16:creationId xmlns:a16="http://schemas.microsoft.com/office/drawing/2014/main" id="{63F14DF3-0924-44EB-B9ED-5B57C4B95D88}"/>
              </a:ext>
            </a:extLst>
          </p:cNvPr>
          <p:cNvSpPr txBox="1"/>
          <p:nvPr/>
        </p:nvSpPr>
        <p:spPr>
          <a:xfrm>
            <a:off x="2038369" y="3862414"/>
            <a:ext cx="300082" cy="369332"/>
          </a:xfrm>
          <a:prstGeom prst="rect">
            <a:avLst/>
          </a:prstGeom>
          <a:noFill/>
        </p:spPr>
        <p:txBody>
          <a:bodyPr wrap="none" rtlCol="0">
            <a:spAutoFit/>
          </a:bodyPr>
          <a:lstStyle/>
          <a:p>
            <a:r>
              <a:rPr lang="pt-BR" b="1" dirty="0">
                <a:solidFill>
                  <a:schemeClr val="bg1"/>
                </a:solidFill>
              </a:rPr>
              <a:t>+</a:t>
            </a:r>
          </a:p>
        </p:txBody>
      </p:sp>
      <p:sp>
        <p:nvSpPr>
          <p:cNvPr id="23" name="CaixaDeTexto 22">
            <a:extLst>
              <a:ext uri="{FF2B5EF4-FFF2-40B4-BE49-F238E27FC236}">
                <a16:creationId xmlns:a16="http://schemas.microsoft.com/office/drawing/2014/main" id="{8138FCE4-5C63-4244-A1F8-B75646C649BF}"/>
              </a:ext>
            </a:extLst>
          </p:cNvPr>
          <p:cNvSpPr txBox="1"/>
          <p:nvPr/>
        </p:nvSpPr>
        <p:spPr>
          <a:xfrm>
            <a:off x="2303917" y="3860300"/>
            <a:ext cx="300082" cy="369332"/>
          </a:xfrm>
          <a:prstGeom prst="rect">
            <a:avLst/>
          </a:prstGeom>
          <a:noFill/>
        </p:spPr>
        <p:txBody>
          <a:bodyPr wrap="none" rtlCol="0">
            <a:spAutoFit/>
          </a:bodyPr>
          <a:lstStyle/>
          <a:p>
            <a:r>
              <a:rPr lang="pt-BR" b="1" dirty="0">
                <a:solidFill>
                  <a:schemeClr val="bg1"/>
                </a:solidFill>
              </a:rPr>
              <a:t>+</a:t>
            </a:r>
          </a:p>
        </p:txBody>
      </p:sp>
      <p:sp>
        <p:nvSpPr>
          <p:cNvPr id="24" name="CaixaDeTexto 23">
            <a:extLst>
              <a:ext uri="{FF2B5EF4-FFF2-40B4-BE49-F238E27FC236}">
                <a16:creationId xmlns:a16="http://schemas.microsoft.com/office/drawing/2014/main" id="{DD92732F-3904-4FBD-81F8-7F2E13D0D9DE}"/>
              </a:ext>
            </a:extLst>
          </p:cNvPr>
          <p:cNvSpPr txBox="1"/>
          <p:nvPr/>
        </p:nvSpPr>
        <p:spPr>
          <a:xfrm>
            <a:off x="2592296" y="3858186"/>
            <a:ext cx="300082" cy="369332"/>
          </a:xfrm>
          <a:prstGeom prst="rect">
            <a:avLst/>
          </a:prstGeom>
          <a:noFill/>
        </p:spPr>
        <p:txBody>
          <a:bodyPr wrap="none" rtlCol="0">
            <a:spAutoFit/>
          </a:bodyPr>
          <a:lstStyle/>
          <a:p>
            <a:r>
              <a:rPr lang="pt-BR" b="1" dirty="0">
                <a:solidFill>
                  <a:schemeClr val="bg1"/>
                </a:solidFill>
              </a:rPr>
              <a:t>+</a:t>
            </a:r>
          </a:p>
        </p:txBody>
      </p:sp>
      <p:sp>
        <p:nvSpPr>
          <p:cNvPr id="29" name="Retângulo 28">
            <a:extLst>
              <a:ext uri="{FF2B5EF4-FFF2-40B4-BE49-F238E27FC236}">
                <a16:creationId xmlns:a16="http://schemas.microsoft.com/office/drawing/2014/main" id="{F512AC62-36DB-476E-B1A5-9C97183CD87B}"/>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3" name="CaixaDeTexto 2"/>
          <p:cNvSpPr txBox="1"/>
          <p:nvPr/>
        </p:nvSpPr>
        <p:spPr>
          <a:xfrm>
            <a:off x="575583" y="1660804"/>
            <a:ext cx="6264320" cy="230832"/>
          </a:xfrm>
          <a:prstGeom prst="rect">
            <a:avLst/>
          </a:prstGeom>
          <a:noFill/>
        </p:spPr>
        <p:txBody>
          <a:bodyPr wrap="square" rtlCol="0">
            <a:spAutoFit/>
          </a:bodyPr>
          <a:lstStyle/>
          <a:p>
            <a:pPr algn="ctr"/>
            <a:r>
              <a:rPr lang="pt-BR" altLang="pt-BR" sz="900" dirty="0">
                <a:ea typeface="Arial Unicode MS" panose="020B0604020202020204" pitchFamily="34" charset="-128"/>
                <a:cs typeface="Arial Unicode MS" panose="020B0604020202020204" pitchFamily="34" charset="-128"/>
              </a:rPr>
              <a:t>Quadro 2 - Pesquisa de Satisfação – 3° Trimestre 2023 CEAC Norte  AFIP / OSS</a:t>
            </a:r>
            <a:endParaRPr lang="pt-BR" altLang="pt-BR" sz="900" dirty="0">
              <a:ea typeface="Batang" panose="02030600000101010101" pitchFamily="18" charset="-127"/>
            </a:endParaRPr>
          </a:p>
        </p:txBody>
      </p:sp>
      <p:sp>
        <p:nvSpPr>
          <p:cNvPr id="4" name="CaixaDeTexto 3"/>
          <p:cNvSpPr txBox="1"/>
          <p:nvPr/>
        </p:nvSpPr>
        <p:spPr>
          <a:xfrm>
            <a:off x="7950740" y="2117698"/>
            <a:ext cx="3111689" cy="230832"/>
          </a:xfrm>
          <a:prstGeom prst="rect">
            <a:avLst/>
          </a:prstGeom>
          <a:noFill/>
        </p:spPr>
        <p:txBody>
          <a:bodyPr wrap="square" rtlCol="0">
            <a:spAutoFit/>
          </a:bodyPr>
          <a:lstStyle/>
          <a:p>
            <a:pPr algn="ctr"/>
            <a:r>
              <a:rPr lang="pt-BR" sz="900" dirty="0"/>
              <a:t>Tabela 2 - Avaliação Positiva Ótimo + Bom.</a:t>
            </a:r>
          </a:p>
        </p:txBody>
      </p:sp>
      <p:sp>
        <p:nvSpPr>
          <p:cNvPr id="12" name="Retângulo 11">
            <a:extLst>
              <a:ext uri="{FF2B5EF4-FFF2-40B4-BE49-F238E27FC236}">
                <a16:creationId xmlns:a16="http://schemas.microsoft.com/office/drawing/2014/main" id="{F6E727FF-212D-42D5-83B0-9ADD691BCF0B}"/>
              </a:ext>
            </a:extLst>
          </p:cNvPr>
          <p:cNvSpPr/>
          <p:nvPr/>
        </p:nvSpPr>
        <p:spPr>
          <a:xfrm>
            <a:off x="3502877" y="5235532"/>
            <a:ext cx="4387125" cy="275012"/>
          </a:xfrm>
          <a:prstGeom prst="rect">
            <a:avLst/>
          </a:prstGeom>
        </p:spPr>
        <p:txBody>
          <a:bodyPr wrap="square">
            <a:spAutoFit/>
          </a:bodyPr>
          <a:lstStyle/>
          <a:p>
            <a:pPr algn="just">
              <a:lnSpc>
                <a:spcPct val="150000"/>
              </a:lnSpc>
              <a:spcAft>
                <a:spcPts val="0"/>
              </a:spcAft>
            </a:pPr>
            <a:r>
              <a:rPr lang="pt-BR" sz="900" i="1" dirty="0">
                <a:latin typeface="Arial" panose="020B0604020202020204" pitchFamily="34" charset="0"/>
                <a:ea typeface="Arial Unicode MS" panose="020B0604020202020204"/>
              </a:rPr>
              <a:t>Fonte: Associação Fundo de Incentivo à Pesquisa – AFIP Setor Qualidade 2023</a:t>
            </a:r>
            <a:endParaRPr lang="pt-BR" sz="900" dirty="0">
              <a:effectLst/>
              <a:latin typeface="Times New Roman" panose="02020603050405020304" pitchFamily="18" charset="0"/>
              <a:ea typeface="Batang" panose="02030600000101010101" pitchFamily="18" charset="-127"/>
            </a:endParaRPr>
          </a:p>
        </p:txBody>
      </p:sp>
      <p:pic>
        <p:nvPicPr>
          <p:cNvPr id="11" name="Imagem 10">
            <a:extLst>
              <a:ext uri="{FF2B5EF4-FFF2-40B4-BE49-F238E27FC236}">
                <a16:creationId xmlns:a16="http://schemas.microsoft.com/office/drawing/2014/main" id="{D2F3367D-3223-AEAC-DCB0-1837371C17FA}"/>
              </a:ext>
            </a:extLst>
          </p:cNvPr>
          <p:cNvPicPr>
            <a:picLocks noChangeAspect="1"/>
          </p:cNvPicPr>
          <p:nvPr/>
        </p:nvPicPr>
        <p:blipFill>
          <a:blip r:embed="rId3"/>
          <a:stretch>
            <a:fillRect/>
          </a:stretch>
        </p:blipFill>
        <p:spPr>
          <a:xfrm>
            <a:off x="8046127" y="2585719"/>
            <a:ext cx="2920914" cy="2587759"/>
          </a:xfrm>
          <a:prstGeom prst="rect">
            <a:avLst/>
          </a:prstGeom>
        </p:spPr>
      </p:pic>
      <p:pic>
        <p:nvPicPr>
          <p:cNvPr id="2" name="Imagem 1">
            <a:extLst>
              <a:ext uri="{FF2B5EF4-FFF2-40B4-BE49-F238E27FC236}">
                <a16:creationId xmlns:a16="http://schemas.microsoft.com/office/drawing/2014/main" id="{80718424-CBA0-694E-C2E1-D8798A6330FF}"/>
              </a:ext>
            </a:extLst>
          </p:cNvPr>
          <p:cNvPicPr>
            <a:picLocks noChangeAspect="1"/>
          </p:cNvPicPr>
          <p:nvPr/>
        </p:nvPicPr>
        <p:blipFill>
          <a:blip r:embed="rId4"/>
          <a:stretch>
            <a:fillRect/>
          </a:stretch>
        </p:blipFill>
        <p:spPr>
          <a:xfrm>
            <a:off x="306118" y="1891636"/>
            <a:ext cx="7385931" cy="3281842"/>
          </a:xfrm>
          <a:prstGeom prst="rect">
            <a:avLst/>
          </a:prstGeom>
        </p:spPr>
      </p:pic>
    </p:spTree>
    <p:extLst>
      <p:ext uri="{BB962C8B-B14F-4D97-AF65-F5344CB8AC3E}">
        <p14:creationId xmlns:p14="http://schemas.microsoft.com/office/powerpoint/2010/main" val="1571140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1">
            <a:extLst>
              <a:ext uri="{FF2B5EF4-FFF2-40B4-BE49-F238E27FC236}">
                <a16:creationId xmlns:a16="http://schemas.microsoft.com/office/drawing/2014/main" id="{993DBBEC-3B9E-4E74-9666-C8759EE6E35F}"/>
              </a:ext>
            </a:extLst>
          </p:cNvPr>
          <p:cNvSpPr>
            <a:spLocks noChangeArrowheads="1"/>
          </p:cNvSpPr>
          <p:nvPr/>
        </p:nvSpPr>
        <p:spPr bwMode="auto">
          <a:xfrm>
            <a:off x="572555" y="1852556"/>
            <a:ext cx="1104689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altLang="pt-BR" dirty="0">
                <a:latin typeface="+mn-lt"/>
                <a:ea typeface="Arial Unicode MS" panose="020B0604020202020204" pitchFamily="34" charset="-128"/>
                <a:cs typeface="Arial Unicode MS" panose="020B0604020202020204" pitchFamily="34" charset="-128"/>
              </a:rPr>
              <a:t>A tabela 3 representa o indicador de exames liberados no 3º Trimestre, conforme intervalo de tempo definido em Contrato de Gestão e suas porcentagens, divididas de acordo com o perfil de exames.</a:t>
            </a:r>
          </a:p>
        </p:txBody>
      </p:sp>
      <p:sp>
        <p:nvSpPr>
          <p:cNvPr id="7" name="Título 1">
            <a:extLst>
              <a:ext uri="{FF2B5EF4-FFF2-40B4-BE49-F238E27FC236}">
                <a16:creationId xmlns:a16="http://schemas.microsoft.com/office/drawing/2014/main" id="{6CDF4C9A-BD2E-4957-9A70-92363BFBC8BC}"/>
              </a:ext>
            </a:extLst>
          </p:cNvPr>
          <p:cNvSpPr txBox="1">
            <a:spLocks/>
          </p:cNvSpPr>
          <p:nvPr/>
        </p:nvSpPr>
        <p:spPr>
          <a:xfrm>
            <a:off x="430877" y="428366"/>
            <a:ext cx="5775959"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3200" b="1" dirty="0">
                <a:solidFill>
                  <a:srgbClr val="C00000"/>
                </a:solidFill>
                <a:latin typeface="+mn-lt"/>
              </a:rPr>
              <a:t>Tempo de Atendimento Total (TAT) por unidade</a:t>
            </a:r>
          </a:p>
        </p:txBody>
      </p:sp>
      <p:sp>
        <p:nvSpPr>
          <p:cNvPr id="10" name="Retângulo 9">
            <a:extLst>
              <a:ext uri="{FF2B5EF4-FFF2-40B4-BE49-F238E27FC236}">
                <a16:creationId xmlns:a16="http://schemas.microsoft.com/office/drawing/2014/main" id="{1FAB9C5D-0060-4228-B4C1-3A6BC827EDD2}"/>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Retângulo 5">
            <a:extLst>
              <a:ext uri="{FF2B5EF4-FFF2-40B4-BE49-F238E27FC236}">
                <a16:creationId xmlns:a16="http://schemas.microsoft.com/office/drawing/2014/main" id="{F6E727FF-212D-42D5-83B0-9ADD691BCF0B}"/>
              </a:ext>
            </a:extLst>
          </p:cNvPr>
          <p:cNvSpPr/>
          <p:nvPr/>
        </p:nvSpPr>
        <p:spPr>
          <a:xfrm>
            <a:off x="3898583" y="5654646"/>
            <a:ext cx="4387125" cy="275012"/>
          </a:xfrm>
          <a:prstGeom prst="rect">
            <a:avLst/>
          </a:prstGeom>
        </p:spPr>
        <p:txBody>
          <a:bodyPr wrap="square">
            <a:spAutoFit/>
          </a:bodyPr>
          <a:lstStyle/>
          <a:p>
            <a:pPr algn="just">
              <a:lnSpc>
                <a:spcPct val="150000"/>
              </a:lnSpc>
              <a:spcAft>
                <a:spcPts val="0"/>
              </a:spcAft>
            </a:pPr>
            <a:r>
              <a:rPr lang="pt-BR" sz="900" i="1" dirty="0">
                <a:latin typeface="Arial" panose="020B0604020202020204" pitchFamily="34" charset="0"/>
                <a:ea typeface="Arial Unicode MS" panose="020B0604020202020204"/>
              </a:rPr>
              <a:t>Fonte: Associação Fundo de Incentivo à Pesquisa – AFIP Sistema SHIFT ® 2023</a:t>
            </a:r>
            <a:endParaRPr lang="pt-BR" sz="900" dirty="0">
              <a:effectLst/>
              <a:latin typeface="Times New Roman" panose="02020603050405020304" pitchFamily="18" charset="0"/>
              <a:ea typeface="Batang" panose="02030600000101010101" pitchFamily="18" charset="-127"/>
            </a:endParaRPr>
          </a:p>
        </p:txBody>
      </p:sp>
      <p:sp>
        <p:nvSpPr>
          <p:cNvPr id="2" name="CaixaDeTexto 1"/>
          <p:cNvSpPr txBox="1"/>
          <p:nvPr/>
        </p:nvSpPr>
        <p:spPr>
          <a:xfrm>
            <a:off x="4238005" y="2773787"/>
            <a:ext cx="3715989" cy="230832"/>
          </a:xfrm>
          <a:prstGeom prst="rect">
            <a:avLst/>
          </a:prstGeom>
          <a:noFill/>
        </p:spPr>
        <p:txBody>
          <a:bodyPr wrap="square" rtlCol="0">
            <a:spAutoFit/>
          </a:bodyPr>
          <a:lstStyle/>
          <a:p>
            <a:pPr algn="just"/>
            <a:r>
              <a:rPr lang="pt-BR" sz="900" i="1" dirty="0">
                <a:latin typeface="Arial" panose="020B0604020202020204" pitchFamily="34" charset="0"/>
                <a:ea typeface="Arial Unicode MS" panose="020B0604020202020204"/>
              </a:rPr>
              <a:t>Tabela 3 - Indicador de Atendimento ao Prazo de Execução - 2023</a:t>
            </a:r>
          </a:p>
        </p:txBody>
      </p:sp>
      <p:pic>
        <p:nvPicPr>
          <p:cNvPr id="3" name="Imagem 2">
            <a:extLst>
              <a:ext uri="{FF2B5EF4-FFF2-40B4-BE49-F238E27FC236}">
                <a16:creationId xmlns:a16="http://schemas.microsoft.com/office/drawing/2014/main" id="{186ACD59-066C-C58A-03AA-BAA948DC7F45}"/>
              </a:ext>
            </a:extLst>
          </p:cNvPr>
          <p:cNvPicPr>
            <a:picLocks noChangeAspect="1"/>
          </p:cNvPicPr>
          <p:nvPr/>
        </p:nvPicPr>
        <p:blipFill>
          <a:blip r:embed="rId2"/>
          <a:stretch>
            <a:fillRect/>
          </a:stretch>
        </p:blipFill>
        <p:spPr>
          <a:xfrm>
            <a:off x="1859236" y="3004619"/>
            <a:ext cx="8794103" cy="2556701"/>
          </a:xfrm>
          <a:prstGeom prst="rect">
            <a:avLst/>
          </a:prstGeom>
        </p:spPr>
      </p:pic>
    </p:spTree>
    <p:extLst>
      <p:ext uri="{BB962C8B-B14F-4D97-AF65-F5344CB8AC3E}">
        <p14:creationId xmlns:p14="http://schemas.microsoft.com/office/powerpoint/2010/main" val="4224601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ítulo 1">
            <a:extLst>
              <a:ext uri="{FF2B5EF4-FFF2-40B4-BE49-F238E27FC236}">
                <a16:creationId xmlns:a16="http://schemas.microsoft.com/office/drawing/2014/main" id="{A3E17F1A-0015-4C39-9775-D727868EF7AC}"/>
              </a:ext>
            </a:extLst>
          </p:cNvPr>
          <p:cNvSpPr txBox="1">
            <a:spLocks/>
          </p:cNvSpPr>
          <p:nvPr/>
        </p:nvSpPr>
        <p:spPr>
          <a:xfrm>
            <a:off x="694510" y="2272363"/>
            <a:ext cx="2743200" cy="2743200"/>
          </a:xfrm>
          <a:prstGeom prst="ellipse">
            <a:avLst/>
          </a:prstGeom>
          <a:solidFill>
            <a:srgbClr val="262626"/>
          </a:solidFill>
          <a:ln w="174625" cmpd="thinThick">
            <a:solidFill>
              <a:srgbClr val="262626"/>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2800" b="1" kern="1200" dirty="0" err="1">
                <a:solidFill>
                  <a:srgbClr val="FFFFFF"/>
                </a:solidFill>
                <a:latin typeface="+mn-lt"/>
                <a:ea typeface="+mj-ea"/>
                <a:cs typeface="+mj-cs"/>
              </a:rPr>
              <a:t>Recursos</a:t>
            </a:r>
            <a:r>
              <a:rPr lang="en-US" sz="2800" b="1" kern="1200" dirty="0">
                <a:solidFill>
                  <a:srgbClr val="FFFFFF"/>
                </a:solidFill>
                <a:latin typeface="+mn-lt"/>
                <a:ea typeface="+mj-ea"/>
                <a:cs typeface="+mj-cs"/>
              </a:rPr>
              <a:t> </a:t>
            </a:r>
            <a:r>
              <a:rPr lang="en-US" sz="2800" b="1" kern="1200" dirty="0" err="1">
                <a:solidFill>
                  <a:srgbClr val="FFFFFF"/>
                </a:solidFill>
                <a:latin typeface="+mn-lt"/>
                <a:ea typeface="+mj-ea"/>
                <a:cs typeface="+mj-cs"/>
              </a:rPr>
              <a:t>Financeiros</a:t>
            </a:r>
            <a:endParaRPr lang="en-US" sz="2800" b="1" kern="1200" dirty="0">
              <a:solidFill>
                <a:srgbClr val="FFFFFF"/>
              </a:solidFill>
              <a:latin typeface="+mn-lt"/>
              <a:ea typeface="+mj-ea"/>
              <a:cs typeface="+mj-cs"/>
            </a:endParaRPr>
          </a:p>
        </p:txBody>
      </p:sp>
      <p:sp>
        <p:nvSpPr>
          <p:cNvPr id="8" name="Retângulo 1">
            <a:extLst>
              <a:ext uri="{FF2B5EF4-FFF2-40B4-BE49-F238E27FC236}">
                <a16:creationId xmlns:a16="http://schemas.microsoft.com/office/drawing/2014/main" id="{4E64FE92-0BBC-4843-91E4-7ACEB75F1019}"/>
              </a:ext>
            </a:extLst>
          </p:cNvPr>
          <p:cNvSpPr>
            <a:spLocks noChangeArrowheads="1"/>
          </p:cNvSpPr>
          <p:nvPr/>
        </p:nvSpPr>
        <p:spPr bwMode="auto">
          <a:xfrm>
            <a:off x="4038599" y="1282535"/>
            <a:ext cx="6999261"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endParaRPr lang="pt-BR" altLang="pt-BR" sz="14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endParaRPr lang="pt-BR" altLang="pt-BR" sz="14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endParaRPr lang="pt-BR" altLang="pt-BR" sz="14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p:txBody>
      </p:sp>
      <p:sp>
        <p:nvSpPr>
          <p:cNvPr id="9" name="Retângulo 2">
            <a:extLst>
              <a:ext uri="{FF2B5EF4-FFF2-40B4-BE49-F238E27FC236}">
                <a16:creationId xmlns:a16="http://schemas.microsoft.com/office/drawing/2014/main" id="{D15ADD7C-AB7B-4331-8134-3A3C10F6AF50}"/>
              </a:ext>
            </a:extLst>
          </p:cNvPr>
          <p:cNvSpPr>
            <a:spLocks noChangeArrowheads="1"/>
          </p:cNvSpPr>
          <p:nvPr/>
        </p:nvSpPr>
        <p:spPr bwMode="auto">
          <a:xfrm>
            <a:off x="6003222" y="5446487"/>
            <a:ext cx="3454877" cy="257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800" dirty="0">
                <a:latin typeface="+mn-lt"/>
                <a:ea typeface="Arial Unicode MS" panose="020B0604020202020204" pitchFamily="34" charset="-128"/>
                <a:cs typeface="Arial Unicode MS" panose="020B0604020202020204" pitchFamily="34" charset="-128"/>
              </a:rPr>
              <a:t>Fonte: Secretaria de Estado da Saúde de São Paulo – Sistema Reglab ® 2023</a:t>
            </a:r>
            <a:endParaRPr lang="pt-BR" altLang="pt-BR" sz="800" dirty="0">
              <a:latin typeface="+mn-lt"/>
              <a:ea typeface="Batang" panose="02030600000101010101" pitchFamily="18" charset="-127"/>
            </a:endParaRPr>
          </a:p>
        </p:txBody>
      </p:sp>
      <p:pic>
        <p:nvPicPr>
          <p:cNvPr id="10" name="Imagem 9">
            <a:extLst>
              <a:ext uri="{FF2B5EF4-FFF2-40B4-BE49-F238E27FC236}">
                <a16:creationId xmlns:a16="http://schemas.microsoft.com/office/drawing/2014/main" id="{E26FAF6F-37A7-4C8B-AAA8-E8DB4553BE3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0146" y="6317674"/>
            <a:ext cx="1163664" cy="328990"/>
          </a:xfrm>
          <a:prstGeom prst="rect">
            <a:avLst/>
          </a:prstGeom>
        </p:spPr>
      </p:pic>
      <p:sp>
        <p:nvSpPr>
          <p:cNvPr id="3" name="Retângulo 2"/>
          <p:cNvSpPr/>
          <p:nvPr/>
        </p:nvSpPr>
        <p:spPr>
          <a:xfrm>
            <a:off x="4038599" y="682371"/>
            <a:ext cx="7595322" cy="1754326"/>
          </a:xfrm>
          <a:prstGeom prst="rect">
            <a:avLst/>
          </a:prstGeom>
        </p:spPr>
        <p:txBody>
          <a:bodyPr wrap="square">
            <a:spAutoFit/>
          </a:bodyPr>
          <a:lstStyle/>
          <a:p>
            <a:r>
              <a:rPr lang="pt-BR" dirty="0"/>
              <a:t>A estimativa financeira prevista nos Contratos de Gestão n°988088/2020 para o terceiro trimestre de 2023 foi de </a:t>
            </a:r>
            <a:r>
              <a:rPr lang="pt-BR" b="1" dirty="0"/>
              <a:t>R$ 17.075.051,00.</a:t>
            </a:r>
          </a:p>
          <a:p>
            <a:r>
              <a:rPr lang="pt-BR" b="1" dirty="0"/>
              <a:t>  </a:t>
            </a:r>
            <a:endParaRPr lang="pt-BR" dirty="0"/>
          </a:p>
          <a:p>
            <a:r>
              <a:rPr lang="pt-BR" dirty="0"/>
              <a:t>A Tabela 4 apresenta a relação de repasses mensais efetuados pela SES/SP para a AFIP-OSS durante os meses de julho a setembro de 2023. O valor repassado foi de </a:t>
            </a:r>
            <a:r>
              <a:rPr lang="pt-BR" b="1" dirty="0"/>
              <a:t>R$ </a:t>
            </a:r>
            <a:r>
              <a:rPr lang="pt-BR" b="1" dirty="0">
                <a:highlight>
                  <a:srgbClr val="FFFFFF"/>
                </a:highlight>
              </a:rPr>
              <a:t>17.075.051,00. </a:t>
            </a:r>
            <a:endParaRPr lang="pt-BR" dirty="0">
              <a:highlight>
                <a:srgbClr val="FFFFFF"/>
              </a:highlight>
            </a:endParaRPr>
          </a:p>
        </p:txBody>
      </p:sp>
      <p:sp>
        <p:nvSpPr>
          <p:cNvPr id="6" name="CaixaDeTexto 5"/>
          <p:cNvSpPr txBox="1"/>
          <p:nvPr/>
        </p:nvSpPr>
        <p:spPr>
          <a:xfrm>
            <a:off x="6339486" y="3029636"/>
            <a:ext cx="3615069" cy="215444"/>
          </a:xfrm>
          <a:prstGeom prst="rect">
            <a:avLst/>
          </a:prstGeom>
          <a:noFill/>
        </p:spPr>
        <p:txBody>
          <a:bodyPr wrap="square" rtlCol="0">
            <a:spAutoFit/>
          </a:bodyPr>
          <a:lstStyle/>
          <a:p>
            <a:r>
              <a:rPr lang="pt-BR" sz="800" dirty="0"/>
              <a:t>Tabela 4 – Recursos Financeiros CEAC Norte AFIP / OSS</a:t>
            </a:r>
          </a:p>
        </p:txBody>
      </p:sp>
      <p:pic>
        <p:nvPicPr>
          <p:cNvPr id="4" name="Imagem 3">
            <a:extLst>
              <a:ext uri="{FF2B5EF4-FFF2-40B4-BE49-F238E27FC236}">
                <a16:creationId xmlns:a16="http://schemas.microsoft.com/office/drawing/2014/main" id="{6538BE6C-85A5-64F8-D7FF-197026B7C7C2}"/>
              </a:ext>
            </a:extLst>
          </p:cNvPr>
          <p:cNvPicPr>
            <a:picLocks noChangeAspect="1"/>
          </p:cNvPicPr>
          <p:nvPr/>
        </p:nvPicPr>
        <p:blipFill>
          <a:blip r:embed="rId3"/>
          <a:stretch>
            <a:fillRect/>
          </a:stretch>
        </p:blipFill>
        <p:spPr>
          <a:xfrm>
            <a:off x="3870389" y="3531993"/>
            <a:ext cx="7720541" cy="1914494"/>
          </a:xfrm>
          <a:prstGeom prst="rect">
            <a:avLst/>
          </a:prstGeom>
        </p:spPr>
      </p:pic>
    </p:spTree>
    <p:extLst>
      <p:ext uri="{BB962C8B-B14F-4D97-AF65-F5344CB8AC3E}">
        <p14:creationId xmlns:p14="http://schemas.microsoft.com/office/powerpoint/2010/main" val="3630496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id="{73BA5651-9790-4974-935C-B83CF355A50C}"/>
              </a:ext>
            </a:extLst>
          </p:cNvPr>
          <p:cNvSpPr/>
          <p:nvPr/>
        </p:nvSpPr>
        <p:spPr>
          <a:xfrm>
            <a:off x="0" y="0"/>
            <a:ext cx="4073236"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a:extLst>
              <a:ext uri="{FF2B5EF4-FFF2-40B4-BE49-F238E27FC236}">
                <a16:creationId xmlns:a16="http://schemas.microsoft.com/office/drawing/2014/main" id="{1C7A2C62-E98C-4612-A451-34CB590DBA74}"/>
              </a:ext>
            </a:extLst>
          </p:cNvPr>
          <p:cNvSpPr/>
          <p:nvPr/>
        </p:nvSpPr>
        <p:spPr>
          <a:xfrm>
            <a:off x="596889" y="1502770"/>
            <a:ext cx="2833276" cy="969496"/>
          </a:xfrm>
          <a:prstGeom prst="rect">
            <a:avLst/>
          </a:prstGeom>
        </p:spPr>
        <p:txBody>
          <a:bodyPr wrap="none">
            <a:spAutoFit/>
          </a:bodyPr>
          <a:lstStyle/>
          <a:p>
            <a:pPr algn="ctr">
              <a:spcAft>
                <a:spcPts val="600"/>
              </a:spcAft>
            </a:pPr>
            <a:r>
              <a:rPr lang="en-US" sz="2600" b="1" dirty="0" err="1">
                <a:solidFill>
                  <a:schemeClr val="bg1"/>
                </a:solidFill>
                <a:latin typeface="+mj-lt"/>
              </a:rPr>
              <a:t>Prestação</a:t>
            </a:r>
            <a:r>
              <a:rPr lang="en-US" sz="2600" b="1" dirty="0">
                <a:solidFill>
                  <a:schemeClr val="bg1"/>
                </a:solidFill>
                <a:latin typeface="+mj-lt"/>
              </a:rPr>
              <a:t> de </a:t>
            </a:r>
            <a:r>
              <a:rPr lang="en-US" sz="2600" b="1" dirty="0" err="1">
                <a:solidFill>
                  <a:schemeClr val="bg1"/>
                </a:solidFill>
                <a:latin typeface="+mj-lt"/>
              </a:rPr>
              <a:t>Contas</a:t>
            </a:r>
            <a:endParaRPr lang="en-US" sz="2600" b="1" dirty="0">
              <a:solidFill>
                <a:schemeClr val="bg1"/>
              </a:solidFill>
              <a:latin typeface="+mj-lt"/>
            </a:endParaRPr>
          </a:p>
          <a:p>
            <a:pPr algn="ctr">
              <a:spcAft>
                <a:spcPts val="600"/>
              </a:spcAft>
            </a:pPr>
            <a:r>
              <a:rPr lang="en-US" sz="2600" b="1" dirty="0" err="1">
                <a:solidFill>
                  <a:schemeClr val="bg1"/>
                </a:solidFill>
                <a:latin typeface="+mj-lt"/>
              </a:rPr>
              <a:t>Fluxo</a:t>
            </a:r>
            <a:r>
              <a:rPr lang="en-US" sz="2600" b="1" dirty="0">
                <a:solidFill>
                  <a:schemeClr val="bg1"/>
                </a:solidFill>
                <a:latin typeface="+mj-lt"/>
              </a:rPr>
              <a:t> de Caixa</a:t>
            </a:r>
          </a:p>
        </p:txBody>
      </p:sp>
      <p:sp>
        <p:nvSpPr>
          <p:cNvPr id="6" name="Retângulo 5">
            <a:extLst>
              <a:ext uri="{FF2B5EF4-FFF2-40B4-BE49-F238E27FC236}">
                <a16:creationId xmlns:a16="http://schemas.microsoft.com/office/drawing/2014/main" id="{82A0DD9D-0D61-48FB-9235-8B98B18102F5}"/>
              </a:ext>
            </a:extLst>
          </p:cNvPr>
          <p:cNvSpPr/>
          <p:nvPr/>
        </p:nvSpPr>
        <p:spPr>
          <a:xfrm>
            <a:off x="515938" y="2937136"/>
            <a:ext cx="2984644" cy="1448600"/>
          </a:xfrm>
          <a:prstGeom prst="rect">
            <a:avLst/>
          </a:prstGeom>
        </p:spPr>
        <p:txBody>
          <a:bodyPr vert="horz" lIns="91440" tIns="45720" rIns="91440" bIns="45720" rtlCol="0">
            <a:noAutofit/>
          </a:bodyPr>
          <a:lstStyle/>
          <a:p>
            <a:pPr algn="just">
              <a:lnSpc>
                <a:spcPct val="150000"/>
              </a:lnSpc>
              <a:spcBef>
                <a:spcPts val="600"/>
              </a:spcBef>
              <a:spcAft>
                <a:spcPts val="600"/>
              </a:spcAft>
              <a:defRPr/>
            </a:pPr>
            <a:endParaRPr lang="pt-BR" sz="1700" dirty="0">
              <a:solidFill>
                <a:schemeClr val="bg1"/>
              </a:solidFill>
              <a:ea typeface="Batang" panose="02030600000101010101" pitchFamily="18" charset="-127"/>
            </a:endParaRPr>
          </a:p>
        </p:txBody>
      </p:sp>
      <p:sp>
        <p:nvSpPr>
          <p:cNvPr id="8" name="Retângulo 7">
            <a:extLst>
              <a:ext uri="{FF2B5EF4-FFF2-40B4-BE49-F238E27FC236}">
                <a16:creationId xmlns:a16="http://schemas.microsoft.com/office/drawing/2014/main" id="{22DAB3DC-65BA-4D58-82AA-FC19F61C181D}"/>
              </a:ext>
            </a:extLst>
          </p:cNvPr>
          <p:cNvSpPr/>
          <p:nvPr/>
        </p:nvSpPr>
        <p:spPr>
          <a:xfrm>
            <a:off x="526473" y="1167256"/>
            <a:ext cx="2974109" cy="1557472"/>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a:extLst>
              <a:ext uri="{FF2B5EF4-FFF2-40B4-BE49-F238E27FC236}">
                <a16:creationId xmlns:a16="http://schemas.microsoft.com/office/drawing/2014/main" id="{8D77A55E-01B1-4DAD-8A6D-BD2F463AB10E}"/>
              </a:ext>
            </a:extLst>
          </p:cNvPr>
          <p:cNvSpPr/>
          <p:nvPr/>
        </p:nvSpPr>
        <p:spPr>
          <a:xfrm>
            <a:off x="484260" y="3034094"/>
            <a:ext cx="3048000" cy="1923604"/>
          </a:xfrm>
          <a:prstGeom prst="rect">
            <a:avLst/>
          </a:prstGeom>
        </p:spPr>
        <p:txBody>
          <a:bodyPr wrap="square">
            <a:spAutoFit/>
          </a:bodyPr>
          <a:lstStyle/>
          <a:p>
            <a:pPr algn="just">
              <a:defRPr/>
            </a:pPr>
            <a:r>
              <a:rPr lang="pt-BR" sz="1700" dirty="0">
                <a:solidFill>
                  <a:schemeClr val="bg1"/>
                </a:solidFill>
              </a:rPr>
              <a:t>A prestação de contas Financeira foi realizada através do Sistema de Gestão da Secretaria Estadual de Saúde. A Demonstração de Fluxo de Caixa de janeiro a setembro de 2023 está representada no quadro 3.</a:t>
            </a:r>
          </a:p>
        </p:txBody>
      </p:sp>
      <p:sp>
        <p:nvSpPr>
          <p:cNvPr id="12" name="Retângulo 11">
            <a:extLst>
              <a:ext uri="{FF2B5EF4-FFF2-40B4-BE49-F238E27FC236}">
                <a16:creationId xmlns:a16="http://schemas.microsoft.com/office/drawing/2014/main" id="{249A347E-426C-4A63-8968-F2E32A2EEDD4}"/>
              </a:ext>
            </a:extLst>
          </p:cNvPr>
          <p:cNvSpPr/>
          <p:nvPr/>
        </p:nvSpPr>
        <p:spPr>
          <a:xfrm>
            <a:off x="5763161" y="430747"/>
            <a:ext cx="4229966" cy="299313"/>
          </a:xfrm>
          <a:prstGeom prst="rect">
            <a:avLst/>
          </a:prstGeom>
        </p:spPr>
        <p:txBody>
          <a:bodyPr wrap="square">
            <a:spAutoFit/>
          </a:bodyPr>
          <a:lstStyle/>
          <a:p>
            <a:pPr algn="ctr">
              <a:lnSpc>
                <a:spcPct val="150000"/>
              </a:lnSpc>
              <a:spcAft>
                <a:spcPts val="0"/>
              </a:spcAft>
              <a:defRPr/>
            </a:pPr>
            <a:r>
              <a:rPr lang="pt-BR" sz="1000" dirty="0">
                <a:solidFill>
                  <a:srgbClr val="FF0000"/>
                </a:solidFill>
                <a:ea typeface="Arial Unicode MS"/>
              </a:rPr>
              <a:t> </a:t>
            </a:r>
            <a:r>
              <a:rPr lang="pt-BR" sz="900" i="1" dirty="0">
                <a:solidFill>
                  <a:srgbClr val="000000"/>
                </a:solidFill>
                <a:latin typeface="Arial" panose="020B0604020202020204" pitchFamily="34" charset="0"/>
                <a:ea typeface="Times New Roman" panose="02020603050405020304" pitchFamily="18" charset="0"/>
              </a:rPr>
              <a:t>Quadro 3 – Demonstrativo de Fluxo de Caixa CEAC Norte – 3° Trimestre 2023</a:t>
            </a:r>
          </a:p>
        </p:txBody>
      </p:sp>
      <p:pic>
        <p:nvPicPr>
          <p:cNvPr id="13" name="Imagem 12">
            <a:extLst>
              <a:ext uri="{FF2B5EF4-FFF2-40B4-BE49-F238E27FC236}">
                <a16:creationId xmlns:a16="http://schemas.microsoft.com/office/drawing/2014/main" id="{BCA8ACF4-DFB5-4318-BF4A-E4B8A5CE48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0146" y="6317674"/>
            <a:ext cx="1163664" cy="328990"/>
          </a:xfrm>
          <a:prstGeom prst="rect">
            <a:avLst/>
          </a:prstGeom>
        </p:spPr>
      </p:pic>
      <p:sp>
        <p:nvSpPr>
          <p:cNvPr id="7" name="Retângulo 6">
            <a:extLst>
              <a:ext uri="{FF2B5EF4-FFF2-40B4-BE49-F238E27FC236}">
                <a16:creationId xmlns:a16="http://schemas.microsoft.com/office/drawing/2014/main" id="{F4AFFF6F-937B-4F4F-93EF-C49E6B74D12C}"/>
              </a:ext>
            </a:extLst>
          </p:cNvPr>
          <p:cNvSpPr/>
          <p:nvPr/>
        </p:nvSpPr>
        <p:spPr>
          <a:xfrm>
            <a:off x="6224305" y="6482169"/>
            <a:ext cx="3580721" cy="230832"/>
          </a:xfrm>
          <a:prstGeom prst="rect">
            <a:avLst/>
          </a:prstGeom>
        </p:spPr>
        <p:txBody>
          <a:bodyPr wrap="square">
            <a:spAutoFit/>
          </a:bodyPr>
          <a:lstStyle/>
          <a:p>
            <a:r>
              <a:rPr lang="pt-BR" sz="900" i="1" u="sng" dirty="0">
                <a:solidFill>
                  <a:srgbClr val="0000FF"/>
                </a:solidFill>
                <a:latin typeface="Arial" panose="020B0604020202020204" pitchFamily="34" charset="0"/>
                <a:ea typeface="Arial Unicode MS" panose="020B0604020202020204"/>
                <a:hlinkClick r:id="rId4"/>
              </a:rPr>
              <a:t>www.gestao.saude.sp.gov.br</a:t>
            </a:r>
            <a:r>
              <a:rPr lang="pt-BR" sz="900" i="1" dirty="0">
                <a:latin typeface="Arial" panose="020B0604020202020204" pitchFamily="34" charset="0"/>
                <a:ea typeface="Arial Unicode MS" panose="020B0604020202020204"/>
              </a:rPr>
              <a:t> </a:t>
            </a:r>
            <a:r>
              <a:rPr lang="pt-BR" sz="900" i="1" dirty="0">
                <a:solidFill>
                  <a:srgbClr val="000000"/>
                </a:solidFill>
                <a:latin typeface="Arial" panose="020B0604020202020204" pitchFamily="34" charset="0"/>
                <a:ea typeface="Times New Roman" panose="02020603050405020304" pitchFamily="18" charset="0"/>
              </a:rPr>
              <a:t>Acesso em 16/10/2023 10h23min</a:t>
            </a:r>
            <a:endParaRPr lang="pt-BR" sz="900" dirty="0"/>
          </a:p>
        </p:txBody>
      </p:sp>
      <p:pic>
        <p:nvPicPr>
          <p:cNvPr id="3" name="Imagem 2">
            <a:extLst>
              <a:ext uri="{FF2B5EF4-FFF2-40B4-BE49-F238E27FC236}">
                <a16:creationId xmlns:a16="http://schemas.microsoft.com/office/drawing/2014/main" id="{37337DD4-B453-1F5D-B0A5-02A9FAA1F959}"/>
              </a:ext>
            </a:extLst>
          </p:cNvPr>
          <p:cNvPicPr>
            <a:picLocks noChangeAspect="1"/>
          </p:cNvPicPr>
          <p:nvPr/>
        </p:nvPicPr>
        <p:blipFill>
          <a:blip r:embed="rId5"/>
          <a:stretch>
            <a:fillRect/>
          </a:stretch>
        </p:blipFill>
        <p:spPr>
          <a:xfrm>
            <a:off x="4167480" y="1167256"/>
            <a:ext cx="7902571" cy="4768372"/>
          </a:xfrm>
          <a:prstGeom prst="rect">
            <a:avLst/>
          </a:prstGeom>
        </p:spPr>
      </p:pic>
    </p:spTree>
    <p:extLst>
      <p:ext uri="{BB962C8B-B14F-4D97-AF65-F5344CB8AC3E}">
        <p14:creationId xmlns:p14="http://schemas.microsoft.com/office/powerpoint/2010/main" val="72827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id="{049DBA98-5BE5-492E-82D9-D3611C860C26}"/>
              </a:ext>
            </a:extLst>
          </p:cNvPr>
          <p:cNvSpPr/>
          <p:nvPr/>
        </p:nvSpPr>
        <p:spPr>
          <a:xfrm>
            <a:off x="0" y="0"/>
            <a:ext cx="4073236"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a:extLst>
              <a:ext uri="{FF2B5EF4-FFF2-40B4-BE49-F238E27FC236}">
                <a16:creationId xmlns:a16="http://schemas.microsoft.com/office/drawing/2014/main" id="{ECB1C4B2-4DB2-4217-9216-F4470C78FAD8}"/>
              </a:ext>
            </a:extLst>
          </p:cNvPr>
          <p:cNvSpPr/>
          <p:nvPr/>
        </p:nvSpPr>
        <p:spPr>
          <a:xfrm>
            <a:off x="526473" y="1167256"/>
            <a:ext cx="2974109" cy="1557472"/>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a:extLst>
              <a:ext uri="{FF2B5EF4-FFF2-40B4-BE49-F238E27FC236}">
                <a16:creationId xmlns:a16="http://schemas.microsoft.com/office/drawing/2014/main" id="{F3833638-4A55-4380-97C4-5095093F8F70}"/>
              </a:ext>
            </a:extLst>
          </p:cNvPr>
          <p:cNvSpPr/>
          <p:nvPr/>
        </p:nvSpPr>
        <p:spPr>
          <a:xfrm>
            <a:off x="596889" y="1502770"/>
            <a:ext cx="2833276" cy="969496"/>
          </a:xfrm>
          <a:prstGeom prst="rect">
            <a:avLst/>
          </a:prstGeom>
        </p:spPr>
        <p:txBody>
          <a:bodyPr wrap="none">
            <a:spAutoFit/>
          </a:bodyPr>
          <a:lstStyle/>
          <a:p>
            <a:pPr algn="ctr">
              <a:spcAft>
                <a:spcPts val="600"/>
              </a:spcAft>
            </a:pPr>
            <a:r>
              <a:rPr lang="en-US" sz="2600" b="1" dirty="0" err="1">
                <a:solidFill>
                  <a:schemeClr val="bg1"/>
                </a:solidFill>
                <a:latin typeface="+mj-lt"/>
              </a:rPr>
              <a:t>Prestação</a:t>
            </a:r>
            <a:r>
              <a:rPr lang="en-US" sz="2600" b="1" dirty="0">
                <a:solidFill>
                  <a:schemeClr val="bg1"/>
                </a:solidFill>
                <a:latin typeface="+mj-lt"/>
              </a:rPr>
              <a:t> de </a:t>
            </a:r>
            <a:r>
              <a:rPr lang="en-US" sz="2600" b="1" dirty="0" err="1">
                <a:solidFill>
                  <a:schemeClr val="bg1"/>
                </a:solidFill>
                <a:latin typeface="+mj-lt"/>
              </a:rPr>
              <a:t>Contas</a:t>
            </a:r>
            <a:endParaRPr lang="en-US" sz="2600" b="1" dirty="0">
              <a:solidFill>
                <a:schemeClr val="bg1"/>
              </a:solidFill>
              <a:latin typeface="+mj-lt"/>
            </a:endParaRPr>
          </a:p>
          <a:p>
            <a:pPr algn="ctr">
              <a:spcAft>
                <a:spcPts val="600"/>
              </a:spcAft>
            </a:pPr>
            <a:r>
              <a:rPr lang="en-US" sz="2600" b="1" dirty="0" err="1">
                <a:solidFill>
                  <a:schemeClr val="bg1"/>
                </a:solidFill>
                <a:latin typeface="+mj-lt"/>
              </a:rPr>
              <a:t>Contábil</a:t>
            </a:r>
            <a:endParaRPr lang="en-US" sz="2600" b="1" dirty="0">
              <a:solidFill>
                <a:schemeClr val="bg1"/>
              </a:solidFill>
              <a:latin typeface="+mj-lt"/>
            </a:endParaRPr>
          </a:p>
        </p:txBody>
      </p:sp>
      <p:pic>
        <p:nvPicPr>
          <p:cNvPr id="12" name="Imagem 11">
            <a:extLst>
              <a:ext uri="{FF2B5EF4-FFF2-40B4-BE49-F238E27FC236}">
                <a16:creationId xmlns:a16="http://schemas.microsoft.com/office/drawing/2014/main" id="{1FD57EA6-C1D0-4AF0-893D-6C3998D12F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0146" y="6317674"/>
            <a:ext cx="1163664" cy="328990"/>
          </a:xfrm>
          <a:prstGeom prst="rect">
            <a:avLst/>
          </a:prstGeom>
        </p:spPr>
      </p:pic>
      <p:sp>
        <p:nvSpPr>
          <p:cNvPr id="13" name="Retângulo 12">
            <a:extLst>
              <a:ext uri="{FF2B5EF4-FFF2-40B4-BE49-F238E27FC236}">
                <a16:creationId xmlns:a16="http://schemas.microsoft.com/office/drawing/2014/main" id="{AEF8B7AF-BF1D-4B7C-B80C-A9EEB7EBC170}"/>
              </a:ext>
            </a:extLst>
          </p:cNvPr>
          <p:cNvSpPr/>
          <p:nvPr/>
        </p:nvSpPr>
        <p:spPr>
          <a:xfrm>
            <a:off x="6130426" y="277186"/>
            <a:ext cx="3909629" cy="299313"/>
          </a:xfrm>
          <a:prstGeom prst="rect">
            <a:avLst/>
          </a:prstGeom>
        </p:spPr>
        <p:txBody>
          <a:bodyPr wrap="square">
            <a:spAutoFit/>
          </a:bodyPr>
          <a:lstStyle/>
          <a:p>
            <a:pPr algn="ctr">
              <a:lnSpc>
                <a:spcPct val="150000"/>
              </a:lnSpc>
              <a:spcAft>
                <a:spcPts val="0"/>
              </a:spcAft>
              <a:defRPr/>
            </a:pPr>
            <a:r>
              <a:rPr lang="pt-BR" sz="1000" dirty="0">
                <a:ea typeface="Arial Unicode MS"/>
              </a:rPr>
              <a:t> </a:t>
            </a:r>
            <a:r>
              <a:rPr lang="pt-BR" sz="900" i="1" dirty="0">
                <a:solidFill>
                  <a:srgbClr val="000000"/>
                </a:solidFill>
                <a:latin typeface="Arial" panose="020B0604020202020204" pitchFamily="34" charset="0"/>
                <a:ea typeface="Times New Roman" panose="02020603050405020304" pitchFamily="18" charset="0"/>
              </a:rPr>
              <a:t>Quadro 4 – Demonstrativo Contábil  CEAC Norte – 3º Trimestre 2023</a:t>
            </a:r>
          </a:p>
        </p:txBody>
      </p:sp>
      <p:sp>
        <p:nvSpPr>
          <p:cNvPr id="11" name="Retângulo 10">
            <a:extLst>
              <a:ext uri="{FF2B5EF4-FFF2-40B4-BE49-F238E27FC236}">
                <a16:creationId xmlns:a16="http://schemas.microsoft.com/office/drawing/2014/main" id="{92E30EBD-E5BA-4F8B-8206-78528F3F9E81}"/>
              </a:ext>
            </a:extLst>
          </p:cNvPr>
          <p:cNvSpPr/>
          <p:nvPr/>
        </p:nvSpPr>
        <p:spPr>
          <a:xfrm>
            <a:off x="6626125" y="6361420"/>
            <a:ext cx="3494328" cy="275012"/>
          </a:xfrm>
          <a:prstGeom prst="rect">
            <a:avLst/>
          </a:prstGeom>
        </p:spPr>
        <p:txBody>
          <a:bodyPr wrap="square">
            <a:spAutoFit/>
          </a:bodyPr>
          <a:lstStyle/>
          <a:p>
            <a:pPr algn="just">
              <a:lnSpc>
                <a:spcPct val="150000"/>
              </a:lnSpc>
              <a:spcAft>
                <a:spcPts val="0"/>
              </a:spcAft>
            </a:pPr>
            <a:r>
              <a:rPr lang="pt-BR" sz="900" i="1" u="sng" dirty="0">
                <a:solidFill>
                  <a:srgbClr val="0000FF"/>
                </a:solidFill>
                <a:latin typeface="Arial" panose="020B0604020202020204" pitchFamily="34" charset="0"/>
                <a:ea typeface="Arial Unicode MS" panose="020B0604020202020204"/>
                <a:hlinkClick r:id="rId4"/>
              </a:rPr>
              <a:t>www.gestao.saude.sp.gov.br</a:t>
            </a:r>
            <a:r>
              <a:rPr lang="pt-BR" sz="900" i="1" dirty="0">
                <a:latin typeface="Arial" panose="020B0604020202020204" pitchFamily="34" charset="0"/>
                <a:ea typeface="Arial Unicode MS" panose="020B0604020202020204"/>
              </a:rPr>
              <a:t>  </a:t>
            </a:r>
            <a:r>
              <a:rPr lang="pt-BR" sz="900" i="1" dirty="0">
                <a:solidFill>
                  <a:srgbClr val="000000"/>
                </a:solidFill>
                <a:latin typeface="Arial" panose="020B0604020202020204" pitchFamily="34" charset="0"/>
                <a:ea typeface="Times New Roman" panose="02020603050405020304" pitchFamily="18" charset="0"/>
              </a:rPr>
              <a:t>Acesso em 06/11/2023 10h47min</a:t>
            </a:r>
            <a:endParaRPr lang="pt-BR" sz="900" dirty="0">
              <a:effectLst/>
              <a:latin typeface="Times New Roman" panose="02020603050405020304" pitchFamily="18" charset="0"/>
              <a:ea typeface="Batang" panose="02030600000101010101" pitchFamily="18" charset="-127"/>
            </a:endParaRPr>
          </a:p>
        </p:txBody>
      </p:sp>
      <p:sp>
        <p:nvSpPr>
          <p:cNvPr id="3" name="Retângulo 2">
            <a:extLst>
              <a:ext uri="{FF2B5EF4-FFF2-40B4-BE49-F238E27FC236}">
                <a16:creationId xmlns:a16="http://schemas.microsoft.com/office/drawing/2014/main" id="{90B9C926-BBC3-55D9-B282-D341B075281F}"/>
              </a:ext>
            </a:extLst>
          </p:cNvPr>
          <p:cNvSpPr/>
          <p:nvPr/>
        </p:nvSpPr>
        <p:spPr>
          <a:xfrm>
            <a:off x="488554" y="2972039"/>
            <a:ext cx="3048000" cy="1923604"/>
          </a:xfrm>
          <a:prstGeom prst="rect">
            <a:avLst/>
          </a:prstGeom>
        </p:spPr>
        <p:txBody>
          <a:bodyPr wrap="square">
            <a:spAutoFit/>
          </a:bodyPr>
          <a:lstStyle/>
          <a:p>
            <a:pPr algn="just">
              <a:defRPr/>
            </a:pPr>
            <a:r>
              <a:rPr lang="pt-BR" sz="1700" dirty="0">
                <a:solidFill>
                  <a:schemeClr val="bg1"/>
                </a:solidFill>
              </a:rPr>
              <a:t>A prestação de Contas foi realizada por meio do Sistema de Gestão da Secretaria Estadual de Saúde e Demonstrativo Contábil Operacional de janeiro a setembro de 2023 está representado no quadro 4. </a:t>
            </a:r>
          </a:p>
        </p:txBody>
      </p:sp>
      <p:pic>
        <p:nvPicPr>
          <p:cNvPr id="2" name="Imagem 1">
            <a:extLst>
              <a:ext uri="{FF2B5EF4-FFF2-40B4-BE49-F238E27FC236}">
                <a16:creationId xmlns:a16="http://schemas.microsoft.com/office/drawing/2014/main" id="{3D525A7F-0E81-977A-2637-8D91BC64AA7A}"/>
              </a:ext>
            </a:extLst>
          </p:cNvPr>
          <p:cNvPicPr>
            <a:picLocks noChangeAspect="1"/>
          </p:cNvPicPr>
          <p:nvPr/>
        </p:nvPicPr>
        <p:blipFill>
          <a:blip r:embed="rId5"/>
          <a:stretch>
            <a:fillRect/>
          </a:stretch>
        </p:blipFill>
        <p:spPr>
          <a:xfrm>
            <a:off x="4167189" y="557761"/>
            <a:ext cx="7903154" cy="5690744"/>
          </a:xfrm>
          <a:prstGeom prst="rect">
            <a:avLst/>
          </a:prstGeom>
        </p:spPr>
      </p:pic>
    </p:spTree>
    <p:extLst>
      <p:ext uri="{BB962C8B-B14F-4D97-AF65-F5344CB8AC3E}">
        <p14:creationId xmlns:p14="http://schemas.microsoft.com/office/powerpoint/2010/main" val="1430174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02D7B19E-59F4-401B-8236-5ABB51FCA5B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102" r="44" b="91"/>
          <a:stretch/>
        </p:blipFill>
        <p:spPr>
          <a:xfrm>
            <a:off x="832758" y="1505528"/>
            <a:ext cx="7187972" cy="3796146"/>
          </a:xfrm>
          <a:prstGeom prst="rect">
            <a:avLst/>
          </a:prstGeom>
        </p:spPr>
      </p:pic>
      <p:sp>
        <p:nvSpPr>
          <p:cNvPr id="5" name="Retângulo 4">
            <a:extLst>
              <a:ext uri="{FF2B5EF4-FFF2-40B4-BE49-F238E27FC236}">
                <a16:creationId xmlns:a16="http://schemas.microsoft.com/office/drawing/2014/main" id="{44F9ABEF-34B4-4C63-849D-E0D2144659C0}"/>
              </a:ext>
            </a:extLst>
          </p:cNvPr>
          <p:cNvSpPr/>
          <p:nvPr/>
        </p:nvSpPr>
        <p:spPr>
          <a:xfrm flipV="1">
            <a:off x="7608888" y="2142836"/>
            <a:ext cx="4583112" cy="2530763"/>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Título 1">
            <a:extLst>
              <a:ext uri="{FF2B5EF4-FFF2-40B4-BE49-F238E27FC236}">
                <a16:creationId xmlns:a16="http://schemas.microsoft.com/office/drawing/2014/main" id="{9B30DA4A-785C-4F4F-BDF9-355B486929C0}"/>
              </a:ext>
            </a:extLst>
          </p:cNvPr>
          <p:cNvSpPr txBox="1">
            <a:spLocks/>
          </p:cNvSpPr>
          <p:nvPr/>
        </p:nvSpPr>
        <p:spPr>
          <a:xfrm>
            <a:off x="7824931" y="2728379"/>
            <a:ext cx="4109749" cy="172720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rgbClr val="C21725"/>
                </a:solidFill>
                <a:latin typeface="Calibri (Títulos)"/>
                <a:ea typeface="+mj-ea"/>
                <a:cs typeface="+mj-cs"/>
              </a:defRPr>
            </a:lvl1pPr>
          </a:lstStyle>
          <a:p>
            <a:pPr algn="ctr"/>
            <a:r>
              <a:rPr lang="pt-BR" altLang="pt-BR" sz="6000" dirty="0">
                <a:solidFill>
                  <a:schemeClr val="bg1"/>
                </a:solidFill>
                <a:latin typeface="+mj-lt"/>
                <a:cs typeface="Arial" panose="020B0604020202020204" pitchFamily="34" charset="0"/>
              </a:rPr>
              <a:t>Obrigado!</a:t>
            </a:r>
          </a:p>
          <a:p>
            <a:pPr algn="ctr"/>
            <a:endParaRPr lang="pt-BR" altLang="pt-BR" sz="3000" dirty="0">
              <a:solidFill>
                <a:schemeClr val="bg1"/>
              </a:solidFill>
              <a:latin typeface="+mj-lt"/>
              <a:cs typeface="Arial" panose="020B0604020202020204" pitchFamily="34" charset="0"/>
            </a:endParaRPr>
          </a:p>
        </p:txBody>
      </p:sp>
      <p:sp>
        <p:nvSpPr>
          <p:cNvPr id="7" name="Retângulo 6">
            <a:extLst>
              <a:ext uri="{FF2B5EF4-FFF2-40B4-BE49-F238E27FC236}">
                <a16:creationId xmlns:a16="http://schemas.microsoft.com/office/drawing/2014/main" id="{950DBEE6-65E7-40A0-969C-3E5B7F3F3C56}"/>
              </a:ext>
            </a:extLst>
          </p:cNvPr>
          <p:cNvSpPr/>
          <p:nvPr/>
        </p:nvSpPr>
        <p:spPr>
          <a:xfrm>
            <a:off x="279399" y="1732756"/>
            <a:ext cx="7086601" cy="339090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8" name="Retângulo 7">
            <a:extLst>
              <a:ext uri="{FF2B5EF4-FFF2-40B4-BE49-F238E27FC236}">
                <a16:creationId xmlns:a16="http://schemas.microsoft.com/office/drawing/2014/main" id="{F3852B3C-28D1-45DD-A963-87B7EF75D418}"/>
              </a:ext>
            </a:extLst>
          </p:cNvPr>
          <p:cNvSpPr/>
          <p:nvPr/>
        </p:nvSpPr>
        <p:spPr>
          <a:xfrm flipV="1">
            <a:off x="0" y="2565400"/>
            <a:ext cx="1246909" cy="1727200"/>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4146147627"/>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a:extLst>
              <a:ext uri="{FF2B5EF4-FFF2-40B4-BE49-F238E27FC236}">
                <a16:creationId xmlns:a16="http://schemas.microsoft.com/office/drawing/2014/main" id="{4525BDCF-1F2D-437A-9539-BD4E487E3F16}"/>
              </a:ext>
            </a:extLst>
          </p:cNvPr>
          <p:cNvCxnSpPr>
            <a:cxnSpLocks/>
            <a:stCxn id="9" idx="2"/>
            <a:endCxn id="36" idx="0"/>
          </p:cNvCxnSpPr>
          <p:nvPr/>
        </p:nvCxnSpPr>
        <p:spPr>
          <a:xfrm>
            <a:off x="1312286" y="1801009"/>
            <a:ext cx="206" cy="3747336"/>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5" name="Elipse 4">
            <a:extLst>
              <a:ext uri="{FF2B5EF4-FFF2-40B4-BE49-F238E27FC236}">
                <a16:creationId xmlns:a16="http://schemas.microsoft.com/office/drawing/2014/main" id="{E95597D1-1D08-480B-8347-712776C57977}"/>
              </a:ext>
            </a:extLst>
          </p:cNvPr>
          <p:cNvSpPr/>
          <p:nvPr/>
        </p:nvSpPr>
        <p:spPr>
          <a:xfrm>
            <a:off x="1115436" y="1405721"/>
            <a:ext cx="376237" cy="376238"/>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6" name="Elipse 5">
            <a:extLst>
              <a:ext uri="{FF2B5EF4-FFF2-40B4-BE49-F238E27FC236}">
                <a16:creationId xmlns:a16="http://schemas.microsoft.com/office/drawing/2014/main" id="{D9850342-BC69-41E2-9CED-37B02338D152}"/>
              </a:ext>
            </a:extLst>
          </p:cNvPr>
          <p:cNvSpPr/>
          <p:nvPr/>
        </p:nvSpPr>
        <p:spPr>
          <a:xfrm>
            <a:off x="1109342" y="1876759"/>
            <a:ext cx="376237" cy="376237"/>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7" name="Elipse 6">
            <a:extLst>
              <a:ext uri="{FF2B5EF4-FFF2-40B4-BE49-F238E27FC236}">
                <a16:creationId xmlns:a16="http://schemas.microsoft.com/office/drawing/2014/main" id="{573B62B2-17E7-4127-A637-6DD871654E8C}"/>
              </a:ext>
            </a:extLst>
          </p:cNvPr>
          <p:cNvSpPr/>
          <p:nvPr/>
        </p:nvSpPr>
        <p:spPr>
          <a:xfrm>
            <a:off x="1102734" y="2403211"/>
            <a:ext cx="376237" cy="376237"/>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8" name="Elipse 7">
            <a:extLst>
              <a:ext uri="{FF2B5EF4-FFF2-40B4-BE49-F238E27FC236}">
                <a16:creationId xmlns:a16="http://schemas.microsoft.com/office/drawing/2014/main" id="{36A42CC7-CA01-4A0E-963D-5071968EF14A}"/>
              </a:ext>
            </a:extLst>
          </p:cNvPr>
          <p:cNvSpPr/>
          <p:nvPr/>
        </p:nvSpPr>
        <p:spPr>
          <a:xfrm>
            <a:off x="1109556" y="3009716"/>
            <a:ext cx="376237" cy="376238"/>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9" name="Espaço Reservado para Conteúdo 2">
            <a:extLst>
              <a:ext uri="{FF2B5EF4-FFF2-40B4-BE49-F238E27FC236}">
                <a16:creationId xmlns:a16="http://schemas.microsoft.com/office/drawing/2014/main" id="{1B1E7958-0803-4158-99F8-4B87D8B9A3E2}"/>
              </a:ext>
            </a:extLst>
          </p:cNvPr>
          <p:cNvSpPr txBox="1">
            <a:spLocks/>
          </p:cNvSpPr>
          <p:nvPr/>
        </p:nvSpPr>
        <p:spPr bwMode="auto">
          <a:xfrm>
            <a:off x="1144011" y="1139021"/>
            <a:ext cx="336550"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200000"/>
              </a:lnSpc>
              <a:spcBef>
                <a:spcPts val="1000"/>
              </a:spcBef>
              <a:buFont typeface="Arial" panose="020B0604020202020204" pitchFamily="34" charset="0"/>
              <a:buNone/>
            </a:pPr>
            <a:r>
              <a:rPr lang="pt-BR" altLang="pt-BR" sz="2100" b="1">
                <a:solidFill>
                  <a:srgbClr val="990000"/>
                </a:solidFill>
                <a:latin typeface="Calibri" panose="020F0502020204030204" pitchFamily="34" charset="0"/>
                <a:ea typeface="ＭＳ Ｐゴシック" panose="020B0600070205080204" pitchFamily="34" charset="-128"/>
              </a:rPr>
              <a:t>1</a:t>
            </a:r>
            <a:endParaRPr lang="pt-BR" altLang="pt-BR" sz="2400" b="1">
              <a:solidFill>
                <a:srgbClr val="990000"/>
              </a:solidFill>
              <a:latin typeface="Calibri" panose="020F0502020204030204" pitchFamily="34" charset="0"/>
              <a:ea typeface="ＭＳ Ｐゴシック" panose="020B0600070205080204" pitchFamily="34" charset="-128"/>
            </a:endParaRPr>
          </a:p>
        </p:txBody>
      </p:sp>
      <p:sp>
        <p:nvSpPr>
          <p:cNvPr id="10" name="Espaço Reservado para Conteúdo 2">
            <a:extLst>
              <a:ext uri="{FF2B5EF4-FFF2-40B4-BE49-F238E27FC236}">
                <a16:creationId xmlns:a16="http://schemas.microsoft.com/office/drawing/2014/main" id="{F0E12A34-9BEA-415A-9820-5F7402AC75D1}"/>
              </a:ext>
            </a:extLst>
          </p:cNvPr>
          <p:cNvSpPr txBox="1">
            <a:spLocks/>
          </p:cNvSpPr>
          <p:nvPr/>
        </p:nvSpPr>
        <p:spPr bwMode="auto">
          <a:xfrm>
            <a:off x="1140834" y="1636886"/>
            <a:ext cx="338137"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200000"/>
              </a:lnSpc>
              <a:spcBef>
                <a:spcPts val="1000"/>
              </a:spcBef>
              <a:buFont typeface="Arial" panose="020B0604020202020204" pitchFamily="34" charset="0"/>
              <a:buNone/>
            </a:pPr>
            <a:r>
              <a:rPr lang="pt-BR" altLang="pt-BR" sz="2100" b="1" dirty="0">
                <a:solidFill>
                  <a:srgbClr val="990000"/>
                </a:solidFill>
                <a:latin typeface="Calibri" panose="020F0502020204030204" pitchFamily="34" charset="0"/>
                <a:ea typeface="ＭＳ Ｐゴシック" panose="020B0600070205080204" pitchFamily="34" charset="-128"/>
              </a:rPr>
              <a:t>2</a:t>
            </a:r>
            <a:endParaRPr lang="pt-BR" altLang="pt-BR" sz="2400" b="1" dirty="0">
              <a:solidFill>
                <a:srgbClr val="990000"/>
              </a:solidFill>
              <a:latin typeface="Calibri" panose="020F0502020204030204" pitchFamily="34" charset="0"/>
              <a:ea typeface="ＭＳ Ｐゴシック" panose="020B0600070205080204" pitchFamily="34" charset="-128"/>
            </a:endParaRPr>
          </a:p>
        </p:txBody>
      </p:sp>
      <p:sp>
        <p:nvSpPr>
          <p:cNvPr id="11" name="Espaço Reservado para Conteúdo 2">
            <a:extLst>
              <a:ext uri="{FF2B5EF4-FFF2-40B4-BE49-F238E27FC236}">
                <a16:creationId xmlns:a16="http://schemas.microsoft.com/office/drawing/2014/main" id="{508DE6D4-3A55-4C4C-B708-1ADE0663EF8A}"/>
              </a:ext>
            </a:extLst>
          </p:cNvPr>
          <p:cNvSpPr txBox="1">
            <a:spLocks/>
          </p:cNvSpPr>
          <p:nvPr/>
        </p:nvSpPr>
        <p:spPr bwMode="auto">
          <a:xfrm>
            <a:off x="1144011" y="2161016"/>
            <a:ext cx="33655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200000"/>
              </a:lnSpc>
              <a:spcBef>
                <a:spcPts val="1000"/>
              </a:spcBef>
              <a:buFont typeface="Arial" panose="020B0604020202020204" pitchFamily="34" charset="0"/>
              <a:buNone/>
            </a:pPr>
            <a:r>
              <a:rPr lang="pt-BR" altLang="pt-BR" sz="2100" b="1" dirty="0">
                <a:solidFill>
                  <a:srgbClr val="990000"/>
                </a:solidFill>
                <a:latin typeface="Calibri" panose="020F0502020204030204" pitchFamily="34" charset="0"/>
                <a:ea typeface="ＭＳ Ｐゴシック" panose="020B0600070205080204" pitchFamily="34" charset="-128"/>
              </a:rPr>
              <a:t>3</a:t>
            </a:r>
            <a:endParaRPr lang="pt-BR" altLang="pt-BR" sz="2400" b="1" dirty="0">
              <a:solidFill>
                <a:srgbClr val="990000"/>
              </a:solidFill>
              <a:latin typeface="Calibri" panose="020F0502020204030204" pitchFamily="34" charset="0"/>
              <a:ea typeface="ＭＳ Ｐゴシック" panose="020B0600070205080204" pitchFamily="34" charset="-128"/>
            </a:endParaRPr>
          </a:p>
        </p:txBody>
      </p:sp>
      <p:sp>
        <p:nvSpPr>
          <p:cNvPr id="12" name="Espaço Reservado para Conteúdo 2">
            <a:extLst>
              <a:ext uri="{FF2B5EF4-FFF2-40B4-BE49-F238E27FC236}">
                <a16:creationId xmlns:a16="http://schemas.microsoft.com/office/drawing/2014/main" id="{F07E957D-EB8F-4F98-95CE-B42E52D59546}"/>
              </a:ext>
            </a:extLst>
          </p:cNvPr>
          <p:cNvSpPr txBox="1">
            <a:spLocks/>
          </p:cNvSpPr>
          <p:nvPr/>
        </p:nvSpPr>
        <p:spPr bwMode="auto">
          <a:xfrm>
            <a:off x="1137136" y="2754643"/>
            <a:ext cx="336550"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200000"/>
              </a:lnSpc>
              <a:spcBef>
                <a:spcPts val="1000"/>
              </a:spcBef>
              <a:buFont typeface="Arial" panose="020B0604020202020204" pitchFamily="34" charset="0"/>
              <a:buNone/>
            </a:pPr>
            <a:r>
              <a:rPr lang="pt-BR" altLang="pt-BR" sz="2100" b="1" dirty="0">
                <a:solidFill>
                  <a:srgbClr val="990000"/>
                </a:solidFill>
                <a:latin typeface="Calibri" panose="020F0502020204030204" pitchFamily="34" charset="0"/>
                <a:ea typeface="ＭＳ Ｐゴシック" panose="020B0600070205080204" pitchFamily="34" charset="-128"/>
              </a:rPr>
              <a:t>4</a:t>
            </a:r>
            <a:endParaRPr lang="pt-BR" altLang="pt-BR" sz="2400" b="1" dirty="0">
              <a:solidFill>
                <a:srgbClr val="990000"/>
              </a:solidFill>
              <a:latin typeface="Calibri" panose="020F0502020204030204" pitchFamily="34" charset="0"/>
              <a:ea typeface="ＭＳ Ｐゴシック" panose="020B0600070205080204" pitchFamily="34" charset="-128"/>
            </a:endParaRPr>
          </a:p>
        </p:txBody>
      </p:sp>
      <p:sp>
        <p:nvSpPr>
          <p:cNvPr id="21" name="Título 1">
            <a:extLst>
              <a:ext uri="{FF2B5EF4-FFF2-40B4-BE49-F238E27FC236}">
                <a16:creationId xmlns:a16="http://schemas.microsoft.com/office/drawing/2014/main" id="{91E93F73-8E79-4223-AA68-C5115072C477}"/>
              </a:ext>
            </a:extLst>
          </p:cNvPr>
          <p:cNvSpPr txBox="1">
            <a:spLocks/>
          </p:cNvSpPr>
          <p:nvPr/>
        </p:nvSpPr>
        <p:spPr>
          <a:xfrm>
            <a:off x="1071824" y="365823"/>
            <a:ext cx="4992688" cy="7731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3600" b="1" dirty="0">
                <a:solidFill>
                  <a:srgbClr val="C00000"/>
                </a:solidFill>
                <a:latin typeface="+mn-lt"/>
              </a:rPr>
              <a:t>Sumário</a:t>
            </a:r>
          </a:p>
        </p:txBody>
      </p:sp>
      <p:sp>
        <p:nvSpPr>
          <p:cNvPr id="22" name="Elipse 21">
            <a:extLst>
              <a:ext uri="{FF2B5EF4-FFF2-40B4-BE49-F238E27FC236}">
                <a16:creationId xmlns:a16="http://schemas.microsoft.com/office/drawing/2014/main" id="{E3F84184-D252-4B53-A3C6-73968B30339E}"/>
              </a:ext>
            </a:extLst>
          </p:cNvPr>
          <p:cNvSpPr/>
          <p:nvPr/>
        </p:nvSpPr>
        <p:spPr>
          <a:xfrm>
            <a:off x="1109625" y="4525111"/>
            <a:ext cx="376237" cy="376238"/>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23" name="Espaço Reservado para Conteúdo 2">
            <a:extLst>
              <a:ext uri="{FF2B5EF4-FFF2-40B4-BE49-F238E27FC236}">
                <a16:creationId xmlns:a16="http://schemas.microsoft.com/office/drawing/2014/main" id="{2F2BBF7A-728E-42DB-9503-E93BAB68E618}"/>
              </a:ext>
            </a:extLst>
          </p:cNvPr>
          <p:cNvSpPr txBox="1">
            <a:spLocks/>
          </p:cNvSpPr>
          <p:nvPr/>
        </p:nvSpPr>
        <p:spPr bwMode="auto">
          <a:xfrm>
            <a:off x="1142421" y="4275996"/>
            <a:ext cx="336550"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200000"/>
              </a:lnSpc>
              <a:spcBef>
                <a:spcPts val="1000"/>
              </a:spcBef>
              <a:buFont typeface="Arial" panose="020B0604020202020204" pitchFamily="34" charset="0"/>
              <a:buNone/>
            </a:pPr>
            <a:r>
              <a:rPr lang="pt-BR" altLang="pt-BR" sz="2100" b="1" dirty="0">
                <a:solidFill>
                  <a:srgbClr val="990000"/>
                </a:solidFill>
                <a:latin typeface="Calibri" panose="020F0502020204030204" pitchFamily="34" charset="0"/>
                <a:ea typeface="ＭＳ Ｐゴシック" panose="020B0600070205080204" pitchFamily="34" charset="-128"/>
              </a:rPr>
              <a:t>5</a:t>
            </a:r>
            <a:endParaRPr lang="pt-BR" altLang="pt-BR" sz="2400" b="1" dirty="0">
              <a:solidFill>
                <a:srgbClr val="990000"/>
              </a:solidFill>
              <a:latin typeface="Calibri" panose="020F0502020204030204" pitchFamily="34" charset="0"/>
              <a:ea typeface="ＭＳ Ｐゴシック" panose="020B0600070205080204" pitchFamily="34" charset="-128"/>
            </a:endParaRPr>
          </a:p>
        </p:txBody>
      </p:sp>
      <p:sp>
        <p:nvSpPr>
          <p:cNvPr id="32" name="Elipse 31">
            <a:extLst>
              <a:ext uri="{FF2B5EF4-FFF2-40B4-BE49-F238E27FC236}">
                <a16:creationId xmlns:a16="http://schemas.microsoft.com/office/drawing/2014/main" id="{0D672968-DD94-4BE5-A6EA-84ADE7A9961F}"/>
              </a:ext>
            </a:extLst>
          </p:cNvPr>
          <p:cNvSpPr/>
          <p:nvPr/>
        </p:nvSpPr>
        <p:spPr>
          <a:xfrm>
            <a:off x="1252761" y="5096138"/>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5" name="Retângulo 34">
            <a:extLst>
              <a:ext uri="{FF2B5EF4-FFF2-40B4-BE49-F238E27FC236}">
                <a16:creationId xmlns:a16="http://schemas.microsoft.com/office/drawing/2014/main" id="{DD685E77-8EDE-4FE0-AED8-65C03EC15263}"/>
              </a:ext>
            </a:extLst>
          </p:cNvPr>
          <p:cNvSpPr/>
          <p:nvPr/>
        </p:nvSpPr>
        <p:spPr>
          <a:xfrm>
            <a:off x="148238" y="150118"/>
            <a:ext cx="11895980"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37" name="Imagem 36">
            <a:extLst>
              <a:ext uri="{FF2B5EF4-FFF2-40B4-BE49-F238E27FC236}">
                <a16:creationId xmlns:a16="http://schemas.microsoft.com/office/drawing/2014/main" id="{E34C7893-E2F8-406E-A31A-92966C4639A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26"/>
          <a:stretch/>
        </p:blipFill>
        <p:spPr>
          <a:xfrm flipH="1">
            <a:off x="3727757" y="-54466"/>
            <a:ext cx="8818330" cy="6960189"/>
          </a:xfrm>
          <a:prstGeom prst="rect">
            <a:avLst/>
          </a:prstGeom>
          <a:effectLst>
            <a:softEdge rad="635000"/>
          </a:effectLst>
        </p:spPr>
      </p:pic>
      <p:sp>
        <p:nvSpPr>
          <p:cNvPr id="14" name="Retângulo 13">
            <a:extLst>
              <a:ext uri="{FF2B5EF4-FFF2-40B4-BE49-F238E27FC236}">
                <a16:creationId xmlns:a16="http://schemas.microsoft.com/office/drawing/2014/main" id="{9A797C08-2E05-4D74-87A7-AD2AC2503B03}"/>
              </a:ext>
            </a:extLst>
          </p:cNvPr>
          <p:cNvSpPr/>
          <p:nvPr/>
        </p:nvSpPr>
        <p:spPr>
          <a:xfrm>
            <a:off x="1529332" y="1405721"/>
            <a:ext cx="1107996" cy="338554"/>
          </a:xfrm>
          <a:prstGeom prst="rect">
            <a:avLst/>
          </a:prstGeom>
        </p:spPr>
        <p:txBody>
          <a:bodyPr wrap="none">
            <a:spAutoFit/>
          </a:bodyPr>
          <a:lstStyle/>
          <a:p>
            <a:r>
              <a:rPr lang="pt-BR" sz="1600" dirty="0">
                <a:solidFill>
                  <a:schemeClr val="tx1">
                    <a:lumMod val="75000"/>
                    <a:lumOff val="25000"/>
                  </a:schemeClr>
                </a:solidFill>
                <a:ea typeface="Arial Unicode MS"/>
              </a:rPr>
              <a:t>Introdução	</a:t>
            </a:r>
            <a:endParaRPr lang="pt-BR" sz="1600" dirty="0">
              <a:solidFill>
                <a:schemeClr val="tx1">
                  <a:lumMod val="75000"/>
                  <a:lumOff val="25000"/>
                </a:schemeClr>
              </a:solidFill>
            </a:endParaRPr>
          </a:p>
        </p:txBody>
      </p:sp>
      <p:sp>
        <p:nvSpPr>
          <p:cNvPr id="15" name="Retângulo 14">
            <a:extLst>
              <a:ext uri="{FF2B5EF4-FFF2-40B4-BE49-F238E27FC236}">
                <a16:creationId xmlns:a16="http://schemas.microsoft.com/office/drawing/2014/main" id="{33850E72-F193-4CB0-86A5-ED48FB8BE593}"/>
              </a:ext>
            </a:extLst>
          </p:cNvPr>
          <p:cNvSpPr/>
          <p:nvPr/>
        </p:nvSpPr>
        <p:spPr>
          <a:xfrm>
            <a:off x="1491673" y="1896006"/>
            <a:ext cx="3047694" cy="338554"/>
          </a:xfrm>
          <a:prstGeom prst="rect">
            <a:avLst/>
          </a:prstGeom>
        </p:spPr>
        <p:txBody>
          <a:bodyPr wrap="none">
            <a:spAutoFit/>
          </a:bodyPr>
          <a:lstStyle/>
          <a:p>
            <a:r>
              <a:rPr lang="pt-BR" sz="1600" dirty="0">
                <a:solidFill>
                  <a:schemeClr val="tx1">
                    <a:lumMod val="75000"/>
                    <a:lumOff val="25000"/>
                  </a:schemeClr>
                </a:solidFill>
                <a:ea typeface="Arial Unicode MS"/>
              </a:rPr>
              <a:t>Relação das Unidades CEAC Norte </a:t>
            </a:r>
            <a:endParaRPr lang="pt-BR" sz="1600" dirty="0">
              <a:solidFill>
                <a:schemeClr val="tx1">
                  <a:lumMod val="75000"/>
                  <a:lumOff val="25000"/>
                </a:schemeClr>
              </a:solidFill>
            </a:endParaRPr>
          </a:p>
        </p:txBody>
      </p:sp>
      <p:sp>
        <p:nvSpPr>
          <p:cNvPr id="16" name="Retângulo 15">
            <a:extLst>
              <a:ext uri="{FF2B5EF4-FFF2-40B4-BE49-F238E27FC236}">
                <a16:creationId xmlns:a16="http://schemas.microsoft.com/office/drawing/2014/main" id="{5A01085E-1527-49D7-BE4A-DBDCCFCAD7D8}"/>
              </a:ext>
            </a:extLst>
          </p:cNvPr>
          <p:cNvSpPr/>
          <p:nvPr/>
        </p:nvSpPr>
        <p:spPr>
          <a:xfrm>
            <a:off x="1483739" y="2455412"/>
            <a:ext cx="3198633" cy="338554"/>
          </a:xfrm>
          <a:prstGeom prst="rect">
            <a:avLst/>
          </a:prstGeom>
        </p:spPr>
        <p:txBody>
          <a:bodyPr wrap="none">
            <a:spAutoFit/>
          </a:bodyPr>
          <a:lstStyle/>
          <a:p>
            <a:r>
              <a:rPr lang="pt-BR" sz="1600" dirty="0">
                <a:solidFill>
                  <a:schemeClr val="tx1">
                    <a:lumMod val="75000"/>
                    <a:lumOff val="25000"/>
                  </a:schemeClr>
                </a:solidFill>
                <a:ea typeface="Arial Unicode MS"/>
              </a:rPr>
              <a:t>Resultados – Produção Quantitativa </a:t>
            </a:r>
            <a:endParaRPr lang="pt-BR" sz="1600" dirty="0">
              <a:solidFill>
                <a:schemeClr val="tx1">
                  <a:lumMod val="75000"/>
                  <a:lumOff val="25000"/>
                </a:schemeClr>
              </a:solidFill>
            </a:endParaRPr>
          </a:p>
        </p:txBody>
      </p:sp>
      <p:sp>
        <p:nvSpPr>
          <p:cNvPr id="17" name="Retângulo 16">
            <a:extLst>
              <a:ext uri="{FF2B5EF4-FFF2-40B4-BE49-F238E27FC236}">
                <a16:creationId xmlns:a16="http://schemas.microsoft.com/office/drawing/2014/main" id="{EC097FBB-76D4-4AD4-9F7A-1CF7905C30FE}"/>
              </a:ext>
            </a:extLst>
          </p:cNvPr>
          <p:cNvSpPr/>
          <p:nvPr/>
        </p:nvSpPr>
        <p:spPr>
          <a:xfrm>
            <a:off x="1512439" y="3009436"/>
            <a:ext cx="2349105" cy="338554"/>
          </a:xfrm>
          <a:prstGeom prst="rect">
            <a:avLst/>
          </a:prstGeom>
        </p:spPr>
        <p:txBody>
          <a:bodyPr wrap="none">
            <a:spAutoFit/>
          </a:bodyPr>
          <a:lstStyle/>
          <a:p>
            <a:r>
              <a:rPr lang="pt-BR" sz="1600" dirty="0">
                <a:solidFill>
                  <a:schemeClr val="tx1">
                    <a:lumMod val="75000"/>
                    <a:lumOff val="25000"/>
                  </a:schemeClr>
                </a:solidFill>
                <a:ea typeface="Arial Unicode MS"/>
              </a:rPr>
              <a:t>Indicadores de Qualidade </a:t>
            </a:r>
            <a:endParaRPr lang="pt-BR" sz="1600" dirty="0">
              <a:solidFill>
                <a:schemeClr val="tx1">
                  <a:lumMod val="75000"/>
                  <a:lumOff val="25000"/>
                </a:schemeClr>
              </a:solidFill>
            </a:endParaRPr>
          </a:p>
        </p:txBody>
      </p:sp>
      <p:sp>
        <p:nvSpPr>
          <p:cNvPr id="18" name="Retângulo 17">
            <a:extLst>
              <a:ext uri="{FF2B5EF4-FFF2-40B4-BE49-F238E27FC236}">
                <a16:creationId xmlns:a16="http://schemas.microsoft.com/office/drawing/2014/main" id="{B9CA24C1-BE59-4BD1-9F29-086C7BD01E88}"/>
              </a:ext>
            </a:extLst>
          </p:cNvPr>
          <p:cNvSpPr/>
          <p:nvPr/>
        </p:nvSpPr>
        <p:spPr>
          <a:xfrm>
            <a:off x="1371710" y="4043025"/>
            <a:ext cx="2817759" cy="338554"/>
          </a:xfrm>
          <a:prstGeom prst="rect">
            <a:avLst/>
          </a:prstGeom>
        </p:spPr>
        <p:txBody>
          <a:bodyPr wrap="none">
            <a:spAutoFit/>
          </a:bodyPr>
          <a:lstStyle/>
          <a:p>
            <a:r>
              <a:rPr lang="pt-BR" sz="1600" dirty="0">
                <a:solidFill>
                  <a:schemeClr val="tx1">
                    <a:lumMod val="75000"/>
                    <a:lumOff val="25000"/>
                  </a:schemeClr>
                </a:solidFill>
                <a:ea typeface="Arial Unicode MS"/>
              </a:rPr>
              <a:t>Tempo de Entrega de Resultado</a:t>
            </a:r>
            <a:endParaRPr lang="pt-BR" sz="1600" dirty="0">
              <a:solidFill>
                <a:schemeClr val="tx1">
                  <a:lumMod val="75000"/>
                  <a:lumOff val="25000"/>
                </a:schemeClr>
              </a:solidFill>
            </a:endParaRPr>
          </a:p>
        </p:txBody>
      </p:sp>
      <p:sp>
        <p:nvSpPr>
          <p:cNvPr id="19" name="Retângulo 18">
            <a:extLst>
              <a:ext uri="{FF2B5EF4-FFF2-40B4-BE49-F238E27FC236}">
                <a16:creationId xmlns:a16="http://schemas.microsoft.com/office/drawing/2014/main" id="{B3CF7E96-BB50-4C5C-9FE2-0311870FAE98}"/>
              </a:ext>
            </a:extLst>
          </p:cNvPr>
          <p:cNvSpPr/>
          <p:nvPr/>
        </p:nvSpPr>
        <p:spPr>
          <a:xfrm>
            <a:off x="1485579" y="4532397"/>
            <a:ext cx="2014462" cy="338554"/>
          </a:xfrm>
          <a:prstGeom prst="rect">
            <a:avLst/>
          </a:prstGeom>
        </p:spPr>
        <p:txBody>
          <a:bodyPr wrap="none">
            <a:spAutoFit/>
          </a:bodyPr>
          <a:lstStyle/>
          <a:p>
            <a:r>
              <a:rPr lang="pt-BR" sz="1600" dirty="0">
                <a:solidFill>
                  <a:schemeClr val="tx1">
                    <a:lumMod val="75000"/>
                    <a:lumOff val="25000"/>
                  </a:schemeClr>
                </a:solidFill>
                <a:ea typeface="Arial Unicode MS"/>
              </a:rPr>
              <a:t> Recursos Financeiros </a:t>
            </a:r>
            <a:endParaRPr lang="pt-BR" sz="1600" dirty="0">
              <a:solidFill>
                <a:schemeClr val="tx1">
                  <a:lumMod val="75000"/>
                  <a:lumOff val="25000"/>
                </a:schemeClr>
              </a:solidFill>
            </a:endParaRPr>
          </a:p>
        </p:txBody>
      </p:sp>
      <p:sp>
        <p:nvSpPr>
          <p:cNvPr id="20" name="Retângulo 19">
            <a:extLst>
              <a:ext uri="{FF2B5EF4-FFF2-40B4-BE49-F238E27FC236}">
                <a16:creationId xmlns:a16="http://schemas.microsoft.com/office/drawing/2014/main" id="{51C0B68F-7DE1-40F6-B721-0E8A6F2E6C29}"/>
              </a:ext>
            </a:extLst>
          </p:cNvPr>
          <p:cNvSpPr/>
          <p:nvPr/>
        </p:nvSpPr>
        <p:spPr>
          <a:xfrm>
            <a:off x="829687" y="4889806"/>
            <a:ext cx="2009630" cy="423449"/>
          </a:xfrm>
          <a:prstGeom prst="rect">
            <a:avLst/>
          </a:prstGeom>
        </p:spPr>
        <p:txBody>
          <a:bodyPr wrap="square">
            <a:spAutoFit/>
          </a:bodyPr>
          <a:lstStyle/>
          <a:p>
            <a:pPr marL="540385">
              <a:lnSpc>
                <a:spcPct val="150000"/>
              </a:lnSpc>
              <a:spcBef>
                <a:spcPts val="600"/>
              </a:spcBef>
              <a:spcAft>
                <a:spcPts val="600"/>
              </a:spcAft>
              <a:defRPr/>
            </a:pPr>
            <a:r>
              <a:rPr lang="pt-BR" sz="1600" dirty="0">
                <a:solidFill>
                  <a:schemeClr val="tx1">
                    <a:lumMod val="75000"/>
                    <a:lumOff val="25000"/>
                  </a:schemeClr>
                </a:solidFill>
                <a:ea typeface="Arial Unicode MS"/>
              </a:rPr>
              <a:t>Fluxo de Caixa                                                               </a:t>
            </a:r>
          </a:p>
        </p:txBody>
      </p:sp>
      <p:sp>
        <p:nvSpPr>
          <p:cNvPr id="26" name="Retângulo 25">
            <a:extLst>
              <a:ext uri="{FF2B5EF4-FFF2-40B4-BE49-F238E27FC236}">
                <a16:creationId xmlns:a16="http://schemas.microsoft.com/office/drawing/2014/main" id="{34F97DB1-9584-48D5-8A8A-022B6D32E185}"/>
              </a:ext>
            </a:extLst>
          </p:cNvPr>
          <p:cNvSpPr/>
          <p:nvPr/>
        </p:nvSpPr>
        <p:spPr>
          <a:xfrm>
            <a:off x="829687" y="5335403"/>
            <a:ext cx="2746521" cy="423449"/>
          </a:xfrm>
          <a:prstGeom prst="rect">
            <a:avLst/>
          </a:prstGeom>
        </p:spPr>
        <p:txBody>
          <a:bodyPr wrap="square">
            <a:spAutoFit/>
          </a:bodyPr>
          <a:lstStyle/>
          <a:p>
            <a:pPr marL="540385">
              <a:lnSpc>
                <a:spcPct val="150000"/>
              </a:lnSpc>
              <a:spcBef>
                <a:spcPts val="600"/>
              </a:spcBef>
              <a:spcAft>
                <a:spcPts val="600"/>
              </a:spcAft>
              <a:defRPr/>
            </a:pPr>
            <a:r>
              <a:rPr lang="pt-BR" sz="1600" dirty="0">
                <a:solidFill>
                  <a:schemeClr val="tx1">
                    <a:lumMod val="75000"/>
                    <a:lumOff val="25000"/>
                  </a:schemeClr>
                </a:solidFill>
                <a:ea typeface="Arial Unicode MS"/>
              </a:rPr>
              <a:t>Demonstrativo Contábil </a:t>
            </a:r>
            <a:endParaRPr lang="pt-BR" sz="1600" dirty="0">
              <a:solidFill>
                <a:schemeClr val="tx1">
                  <a:lumMod val="75000"/>
                  <a:lumOff val="25000"/>
                </a:schemeClr>
              </a:solidFill>
            </a:endParaRPr>
          </a:p>
        </p:txBody>
      </p:sp>
      <p:sp>
        <p:nvSpPr>
          <p:cNvPr id="28" name="Retângulo 27">
            <a:extLst>
              <a:ext uri="{FF2B5EF4-FFF2-40B4-BE49-F238E27FC236}">
                <a16:creationId xmlns:a16="http://schemas.microsoft.com/office/drawing/2014/main" id="{7D463610-F7D8-49BA-915B-289ADEAEF85A}"/>
              </a:ext>
            </a:extLst>
          </p:cNvPr>
          <p:cNvSpPr/>
          <p:nvPr/>
        </p:nvSpPr>
        <p:spPr>
          <a:xfrm>
            <a:off x="1371710" y="3553763"/>
            <a:ext cx="3203826" cy="338554"/>
          </a:xfrm>
          <a:prstGeom prst="rect">
            <a:avLst/>
          </a:prstGeom>
        </p:spPr>
        <p:txBody>
          <a:bodyPr wrap="none">
            <a:spAutoFit/>
          </a:bodyPr>
          <a:lstStyle/>
          <a:p>
            <a:r>
              <a:rPr lang="pt-BR" sz="1600" dirty="0">
                <a:solidFill>
                  <a:schemeClr val="tx1">
                    <a:lumMod val="75000"/>
                    <a:lumOff val="25000"/>
                  </a:schemeClr>
                </a:solidFill>
                <a:ea typeface="Arial Unicode MS"/>
              </a:rPr>
              <a:t>Pesquisa de Satisfação dos Usuários </a:t>
            </a:r>
            <a:endParaRPr lang="pt-BR" sz="1600" dirty="0">
              <a:solidFill>
                <a:schemeClr val="tx1">
                  <a:lumMod val="75000"/>
                  <a:lumOff val="25000"/>
                </a:schemeClr>
              </a:solidFill>
            </a:endParaRPr>
          </a:p>
        </p:txBody>
      </p:sp>
      <p:sp>
        <p:nvSpPr>
          <p:cNvPr id="31" name="Elipse 30">
            <a:extLst>
              <a:ext uri="{FF2B5EF4-FFF2-40B4-BE49-F238E27FC236}">
                <a16:creationId xmlns:a16="http://schemas.microsoft.com/office/drawing/2014/main" id="{7123D5BD-273A-4810-888B-ED001B14CC31}"/>
              </a:ext>
            </a:extLst>
          </p:cNvPr>
          <p:cNvSpPr/>
          <p:nvPr/>
        </p:nvSpPr>
        <p:spPr>
          <a:xfrm>
            <a:off x="1250479" y="3668255"/>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6" name="Elipse 35">
            <a:extLst>
              <a:ext uri="{FF2B5EF4-FFF2-40B4-BE49-F238E27FC236}">
                <a16:creationId xmlns:a16="http://schemas.microsoft.com/office/drawing/2014/main" id="{EEBED454-AF40-419C-BBBE-F08134221FAA}"/>
              </a:ext>
            </a:extLst>
          </p:cNvPr>
          <p:cNvSpPr/>
          <p:nvPr/>
        </p:nvSpPr>
        <p:spPr>
          <a:xfrm>
            <a:off x="1251876" y="5548345"/>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9" name="Elipse 28">
            <a:extLst>
              <a:ext uri="{FF2B5EF4-FFF2-40B4-BE49-F238E27FC236}">
                <a16:creationId xmlns:a16="http://schemas.microsoft.com/office/drawing/2014/main" id="{7123D5BD-273A-4810-888B-ED001B14CC31}"/>
              </a:ext>
            </a:extLst>
          </p:cNvPr>
          <p:cNvSpPr/>
          <p:nvPr/>
        </p:nvSpPr>
        <p:spPr>
          <a:xfrm>
            <a:off x="1250479" y="4175821"/>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4010941960"/>
      </p:ext>
    </p:extLst>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8" name="Imagem 7">
            <a:extLst>
              <a:ext uri="{FF2B5EF4-FFF2-40B4-BE49-F238E27FC236}">
                <a16:creationId xmlns:a16="http://schemas.microsoft.com/office/drawing/2014/main" id="{51C5E639-E9A3-4A8B-B936-EE0ABB566B07}"/>
              </a:ext>
            </a:extLst>
          </p:cNvPr>
          <p:cNvPicPr>
            <a:picLocks noChangeAspect="1"/>
          </p:cNvPicPr>
          <p:nvPr/>
        </p:nvPicPr>
        <p:blipFill rotWithShape="1">
          <a:blip cstate="print" r:embed="rId2">
            <a:extLst>
              <a:ext uri="{BEBA8EAE-BF5A-486C-A8C5-ECC9F3942E4B}">
                <a14:imgProps xmlns:a14="http://schemas.microsoft.com/office/drawing/2010/main">
                  <a14:imgLayer r:embed="rId3">
                    <a14:imgEffect>
                      <a14:saturation sat="66000"/>
                    </a14:imgEffect>
                  </a14:imgLayer>
                </a14:imgProps>
              </a:ext>
              <a:ext uri="{28A0092B-C50C-407E-A947-70E740481C1C}">
                <a14:useLocalDpi xmlns:a14="http://schemas.microsoft.com/office/drawing/2010/main" val="0"/>
              </a:ext>
            </a:extLst>
          </a:blip>
          <a:srcRect r="5"/>
          <a:stretch/>
        </p:blipFill>
        <p:spPr>
          <a:xfrm flipH="1">
            <a:off x="-1" y="0"/>
            <a:ext cx="8405647" cy="6858000"/>
          </a:xfrm>
          <a:prstGeom prst="rect">
            <a:avLst/>
          </a:prstGeom>
          <a:effectLst>
            <a:softEdge rad="635000"/>
          </a:effectLst>
        </p:spPr>
      </p:pic>
      <p:sp>
        <p:nvSpPr>
          <p:cNvPr id="4" name="Retângulo 3">
            <a:extLst>
              <a:ext uri="{FF2B5EF4-FFF2-40B4-BE49-F238E27FC236}">
                <a16:creationId xmlns:a16="http://schemas.microsoft.com/office/drawing/2014/main" id="{D9E4883A-DF90-47F2-BB96-C4483A40E7E6}"/>
              </a:ext>
            </a:extLst>
          </p:cNvPr>
          <p:cNvSpPr/>
          <p:nvPr/>
        </p:nvSpPr>
        <p:spPr>
          <a:xfrm>
            <a:off x="7407563" y="814502"/>
            <a:ext cx="4363954" cy="4824398"/>
          </a:xfrm>
          <a:prstGeom prst="rect">
            <a:avLst/>
          </a:prstGeom>
        </p:spPr>
        <p:txBody>
          <a:bodyPr wrap="square">
            <a:spAutoFit/>
          </a:bodyPr>
          <a:lstStyle>
            <a:lvl1pPr marL="539750">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ctr">
              <a:lnSpc>
                <a:spcPct val="150000"/>
              </a:lnSpc>
            </a:pPr>
            <a:r>
              <a:rPr altLang="pt-BR" b="1" dirty="0" i="1"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 </a:t>
            </a:r>
            <a:endParaRPr altLang="pt-BR" dirty="0" lang="pt-BR" sz="1300">
              <a:solidFill>
                <a:schemeClr val="tx1">
                  <a:lumMod val="75000"/>
                  <a:lumOff val="25000"/>
                </a:schemeClr>
              </a:solidFill>
              <a:latin typeface="+mn-lt"/>
              <a:ea charset="-127" panose="02030600000101010101" pitchFamily="18" typeface="Batang"/>
            </a:endParaRPr>
          </a:p>
          <a:p>
            <a:pPr>
              <a:lnSpc>
                <a:spcPct val="150000"/>
              </a:lnSpc>
              <a:spcBef>
                <a:spcPts val="600"/>
              </a:spcBef>
              <a:spcAft>
                <a:spcPts val="600"/>
              </a:spcAft>
            </a:pPr>
            <a:r>
              <a:rPr altLang="pt-BR" b="1" dirty="0"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INTRODUÇÃO</a:t>
            </a:r>
            <a:endParaRPr altLang="pt-BR" dirty="0" lang="pt-BR" sz="1300">
              <a:solidFill>
                <a:schemeClr val="tx1">
                  <a:lumMod val="75000"/>
                  <a:lumOff val="25000"/>
                </a:schemeClr>
              </a:solidFill>
              <a:latin typeface="+mn-lt"/>
            </a:endParaRPr>
          </a:p>
          <a:p>
            <a:pPr algn="just">
              <a:lnSpc>
                <a:spcPct val="150000"/>
              </a:lnSpc>
              <a:spcBef>
                <a:spcPts val="600"/>
              </a:spcBef>
              <a:spcAft>
                <a:spcPts val="1200"/>
              </a:spcAft>
            </a:pPr>
            <a:r>
              <a:rPr altLang="pt-BR" dirty="0" lang="pt-BR" sz="1300">
                <a:solidFill>
                  <a:schemeClr val="tx1">
                    <a:lumMod val="75000"/>
                    <a:lumOff val="25000"/>
                  </a:schemeClr>
                </a:solidFill>
                <a:latin typeface="+mn-lt"/>
                <a:cs charset="0" panose="02020603050405020304" pitchFamily="18" typeface="Times New Roman"/>
              </a:rPr>
              <a:t>O presente relatório apresenta os resultados obtidos com a execução do Contrato de Gestão n° 988088/2020 de Serviços Laboratoriais celebrado em 01/08/2020 entre o Estado de São Paulo, por intermédio da SECRETARIA DE ESTADO DA SAÚDE, e a ASSOCIAÇÃO FUNDO DE INCENTIVO À PESQUISA - AFIP, qualificada como Organização Social de Saúde, para gerenciamento e operacionalização da gestão e realização de exames laboratoriais no CENTRO ESTADUAL DE ANÁLISES CLÍNICAS DA ZONA NORTE - CEAC ZONA NORTE </a:t>
            </a:r>
            <a:r>
              <a:rPr altLang="pt-BR" dirty="0"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no período de janeiro a março de 2023, em conformidade com a Lei Complementar n°846, de 04 de Junho de 1998. </a:t>
            </a:r>
            <a:endParaRPr altLang="pt-BR" dirty="0" lang="pt-BR" sz="1300">
              <a:solidFill>
                <a:schemeClr val="tx1">
                  <a:lumMod val="75000"/>
                  <a:lumOff val="25000"/>
                </a:schemeClr>
              </a:solidFill>
              <a:latin typeface="+mn-lt"/>
              <a:ea charset="-127" panose="02030600000101010101" pitchFamily="18" typeface="Batang"/>
            </a:endParaRPr>
          </a:p>
        </p:txBody>
      </p:sp>
      <p:sp>
        <p:nvSpPr>
          <p:cNvPr id="6" name="Retângulo 5">
            <a:extLst>
              <a:ext uri="{FF2B5EF4-FFF2-40B4-BE49-F238E27FC236}">
                <a16:creationId xmlns:a16="http://schemas.microsoft.com/office/drawing/2014/main" id="{7DC21201-F9C2-4FC9-839C-13A6A72A3842}"/>
              </a:ext>
            </a:extLst>
          </p:cNvPr>
          <p:cNvSpPr/>
          <p:nvPr/>
        </p:nvSpPr>
        <p:spPr>
          <a:xfrm>
            <a:off x="7555346" y="310270"/>
            <a:ext cx="4480709" cy="880369"/>
          </a:xfrm>
          <a:prstGeom prst="rect">
            <a:avLst/>
          </a:prstGeom>
        </p:spPr>
        <p:txBody>
          <a:bodyPr wrap="square">
            <a:spAutoFit/>
          </a:bodyPr>
          <a:lstStyle/>
          <a:p>
            <a:pPr>
              <a:lnSpc>
                <a:spcPct val="150000"/>
              </a:lnSpc>
            </a:pPr>
            <a:r>
              <a:rPr altLang="pt-BR" b="1" dirty="0" lang="pt-BR">
                <a:solidFill>
                  <a:srgbClr val="C00000"/>
                </a:solidFill>
                <a:ea charset="-128" panose="020B0604020202020204" pitchFamily="34" typeface="Arial Unicode MS"/>
                <a:cs charset="-128" panose="020B0604020202020204" pitchFamily="34" typeface="Arial Unicode MS"/>
              </a:rPr>
              <a:t>Centro Estadual de Análises Clínicas da Zona Norte – AFIP/ OSS</a:t>
            </a:r>
            <a:endParaRPr altLang="pt-BR" b="1" dirty="0" lang="pt-BR">
              <a:solidFill>
                <a:srgbClr val="C00000"/>
              </a:solidFill>
              <a:ea charset="-127" panose="02030600000101010101" pitchFamily="18" typeface="Batang"/>
            </a:endParaRPr>
          </a:p>
        </p:txBody>
      </p:sp>
      <p:sp>
        <p:nvSpPr>
          <p:cNvPr id="5" name="Retângulo 4">
            <a:extLst>
              <a:ext uri="{FF2B5EF4-FFF2-40B4-BE49-F238E27FC236}">
                <a16:creationId xmlns:a16="http://schemas.microsoft.com/office/drawing/2014/main" id="{24CCD7AB-615D-4AD4-8F11-957B9691E594}"/>
              </a:ext>
            </a:extLst>
          </p:cNvPr>
          <p:cNvSpPr/>
          <p:nvPr/>
        </p:nvSpPr>
        <p:spPr>
          <a:xfrm>
            <a:off x="7407563" y="150118"/>
            <a:ext cx="4557425" cy="57888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Tree>
    <p:extLst>
      <p:ext uri="{BB962C8B-B14F-4D97-AF65-F5344CB8AC3E}">
        <p14:creationId xmlns:p14="http://schemas.microsoft.com/office/powerpoint/2010/main" val="3241705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273818CC-C465-4289-96EE-DC49778C7E60}"/>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13" b="57"/>
          <a:stretch/>
        </p:blipFill>
        <p:spPr>
          <a:xfrm>
            <a:off x="-1" y="10"/>
            <a:ext cx="12192000" cy="6857990"/>
          </a:xfrm>
          <a:prstGeom prst="rect">
            <a:avLst/>
          </a:prstGeom>
        </p:spPr>
      </p:pic>
      <p:sp>
        <p:nvSpPr>
          <p:cNvPr id="7" name="Retângulo 6">
            <a:extLst>
              <a:ext uri="{FF2B5EF4-FFF2-40B4-BE49-F238E27FC236}">
                <a16:creationId xmlns:a16="http://schemas.microsoft.com/office/drawing/2014/main" id="{6B9762B7-8048-4554-ABEA-63A7A575E175}"/>
              </a:ext>
            </a:extLst>
          </p:cNvPr>
          <p:cNvSpPr/>
          <p:nvPr/>
        </p:nvSpPr>
        <p:spPr>
          <a:xfrm>
            <a:off x="20" y="0"/>
            <a:ext cx="12191980" cy="685799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Retângulo 5">
            <a:extLst>
              <a:ext uri="{FF2B5EF4-FFF2-40B4-BE49-F238E27FC236}">
                <a16:creationId xmlns:a16="http://schemas.microsoft.com/office/drawing/2014/main" id="{60242646-6E33-4592-B81D-0A81709589FB}"/>
              </a:ext>
            </a:extLst>
          </p:cNvPr>
          <p:cNvSpPr/>
          <p:nvPr/>
        </p:nvSpPr>
        <p:spPr>
          <a:xfrm>
            <a:off x="184729" y="1243392"/>
            <a:ext cx="5551510" cy="4957383"/>
          </a:xfrm>
          <a:prstGeom prst="rect">
            <a:avLst/>
          </a:prstGeom>
        </p:spPr>
        <p:txBody>
          <a:bodyPr wrap="square">
            <a:spAutoFit/>
          </a:bodyPr>
          <a:lstStyle/>
          <a:p>
            <a:pPr marL="285750" indent="-285750" algn="just">
              <a:lnSpc>
                <a:spcPct val="150000"/>
              </a:lnSpc>
              <a:spcBef>
                <a:spcPts val="600"/>
              </a:spcBef>
              <a:spcAft>
                <a:spcPts val="1200"/>
              </a:spcAft>
              <a:buClr>
                <a:srgbClr val="C00000"/>
              </a:buClr>
              <a:buFont typeface="Wingdings" panose="05000000000000000000" pitchFamily="2" charset="2"/>
              <a:buChar char="§"/>
              <a:defRPr/>
            </a:pPr>
            <a:r>
              <a:rPr lang="x-none" sz="1200" dirty="0">
                <a:solidFill>
                  <a:schemeClr val="tx1">
                    <a:lumMod val="75000"/>
                    <a:lumOff val="25000"/>
                  </a:schemeClr>
                </a:solidFill>
                <a:cs typeface="Times New Roman" panose="02020603050405020304" pitchFamily="18" charset="0"/>
              </a:rPr>
              <a:t>Os Centros Estaduais de Análises Clínicas foram criados pela Secretaria Estadual de Saúde com a finalidade de realizar exames laboratoriais em alta escala, com resultados mais ágeis e menor custo</a:t>
            </a:r>
            <a:r>
              <a:rPr lang="pt-BR" sz="1200" dirty="0">
                <a:solidFill>
                  <a:schemeClr val="tx1">
                    <a:lumMod val="75000"/>
                    <a:lumOff val="25000"/>
                  </a:schemeClr>
                </a:solidFill>
                <a:cs typeface="Times New Roman" panose="02020603050405020304" pitchFamily="18" charset="0"/>
              </a:rPr>
              <a:t>,</a:t>
            </a:r>
            <a:r>
              <a:rPr lang="x-none" sz="1200" dirty="0">
                <a:solidFill>
                  <a:schemeClr val="tx1">
                    <a:lumMod val="75000"/>
                    <a:lumOff val="25000"/>
                  </a:schemeClr>
                </a:solidFill>
                <a:cs typeface="Times New Roman" panose="02020603050405020304" pitchFamily="18" charset="0"/>
              </a:rPr>
              <a:t> visando à melhoria da qualidade dos serviços desta natureza prestados a pacientes de Unidades de Saúde do Sistema Único de Saúde – SUS/SP no âmbito de suas áreas de abrangência. </a:t>
            </a:r>
            <a:endParaRPr lang="pt-BR" sz="1200" dirty="0">
              <a:solidFill>
                <a:schemeClr val="tx1">
                  <a:lumMod val="75000"/>
                  <a:lumOff val="25000"/>
                </a:schemeClr>
              </a:solidFill>
              <a:cs typeface="Times New Roman" panose="02020603050405020304" pitchFamily="18" charset="0"/>
            </a:endParaRPr>
          </a:p>
          <a:p>
            <a:pPr marL="285750" indent="-285750" algn="just">
              <a:lnSpc>
                <a:spcPct val="150000"/>
              </a:lnSpc>
              <a:spcBef>
                <a:spcPts val="600"/>
              </a:spcBef>
              <a:spcAft>
                <a:spcPts val="1200"/>
              </a:spcAft>
              <a:buClr>
                <a:srgbClr val="C00000"/>
              </a:buClr>
              <a:buFont typeface="Wingdings" panose="05000000000000000000" pitchFamily="2" charset="2"/>
              <a:buChar char="§"/>
              <a:defRPr/>
            </a:pPr>
            <a:r>
              <a:rPr lang="pt-BR" sz="1200" dirty="0">
                <a:solidFill>
                  <a:schemeClr val="tx1">
                    <a:lumMod val="75000"/>
                    <a:lumOff val="25000"/>
                  </a:schemeClr>
                </a:solidFill>
                <a:cs typeface="Times New Roman" panose="02020603050405020304" pitchFamily="18" charset="0"/>
              </a:rPr>
              <a:t> </a:t>
            </a:r>
            <a:r>
              <a:rPr lang="x-none" sz="1200" dirty="0">
                <a:solidFill>
                  <a:schemeClr val="tx1">
                    <a:lumMod val="75000"/>
                    <a:lumOff val="25000"/>
                  </a:schemeClr>
                </a:solidFill>
                <a:cs typeface="Times New Roman" panose="02020603050405020304" pitchFamily="18" charset="0"/>
              </a:rPr>
              <a:t>O objetivo principal deste contrato é oferecer prestação de serviços auxiliares de diagnóstico laboratorial de rotina com elevado padrão de qualidade com execução destes serviços por Organização Social de Saúde, estruturada para atender a toda a demanda de exames de rotina de Patologia Clínica, Análises Clínicas e Anatomia Patológica, gerados em </a:t>
            </a:r>
            <a:r>
              <a:rPr lang="pt-BR" sz="1200" dirty="0">
                <a:solidFill>
                  <a:schemeClr val="tx1">
                    <a:lumMod val="75000"/>
                    <a:lumOff val="25000"/>
                  </a:schemeClr>
                </a:solidFill>
                <a:cs typeface="Times New Roman" panose="02020603050405020304" pitchFamily="18" charset="0"/>
              </a:rPr>
              <a:t>30 </a:t>
            </a:r>
            <a:r>
              <a:rPr lang="x-none" sz="1200" dirty="0">
                <a:solidFill>
                  <a:schemeClr val="tx1">
                    <a:lumMod val="75000"/>
                    <a:lumOff val="25000"/>
                  </a:schemeClr>
                </a:solidFill>
                <a:cs typeface="Times New Roman" panose="02020603050405020304" pitchFamily="18" charset="0"/>
              </a:rPr>
              <a:t>unidades de saúde estaduais (hospitais e ambulatórios de especialidades médicas).</a:t>
            </a:r>
            <a:endParaRPr lang="pt-BR" sz="1200" dirty="0">
              <a:solidFill>
                <a:schemeClr val="tx1">
                  <a:lumMod val="75000"/>
                  <a:lumOff val="25000"/>
                </a:schemeClr>
              </a:solidFill>
              <a:cs typeface="Times New Roman" panose="02020603050405020304" pitchFamily="18" charset="0"/>
            </a:endParaRPr>
          </a:p>
          <a:p>
            <a:pPr marL="285750" indent="-285750" algn="just">
              <a:lnSpc>
                <a:spcPct val="150000"/>
              </a:lnSpc>
              <a:spcBef>
                <a:spcPts val="600"/>
              </a:spcBef>
              <a:spcAft>
                <a:spcPts val="1200"/>
              </a:spcAft>
              <a:buClr>
                <a:srgbClr val="C00000"/>
              </a:buClr>
              <a:buFont typeface="Wingdings" panose="05000000000000000000" pitchFamily="2" charset="2"/>
              <a:buChar char="§"/>
              <a:defRPr/>
            </a:pPr>
            <a:r>
              <a:rPr lang="pt-BR" sz="1200" dirty="0">
                <a:solidFill>
                  <a:schemeClr val="tx1">
                    <a:lumMod val="75000"/>
                    <a:lumOff val="25000"/>
                  </a:schemeClr>
                </a:solidFill>
                <a:cs typeface="Times New Roman" panose="02020603050405020304" pitchFamily="18" charset="0"/>
              </a:rPr>
              <a:t> As unidades hospitalares encaminhadoras para o CEAC Norte mantêm laboratórios próprios, denominados laboratórios satélites, estruturados pela AFIP em cada hospital, para a realização de exames de urgência (considerados aqueles gerados pelo Pronto-Socorro e unidades de internação) </a:t>
            </a:r>
            <a:r>
              <a:rPr lang="pt-BR" altLang="pt-BR" sz="1200" dirty="0">
                <a:solidFill>
                  <a:schemeClr val="tx1">
                    <a:lumMod val="75000"/>
                    <a:lumOff val="25000"/>
                  </a:schemeClr>
                </a:solidFill>
                <a:ea typeface="Arial Unicode MS" panose="020B0604020202020204" pitchFamily="34" charset="-128"/>
                <a:cs typeface="Arial Unicode MS" panose="020B0604020202020204" pitchFamily="34" charset="-128"/>
              </a:rPr>
              <a:t>e para todos os programas de controle de infecção hospitalar e vigilância epidemiológica. </a:t>
            </a:r>
            <a:endParaRPr lang="pt-BR" altLang="pt-BR" sz="1200" dirty="0">
              <a:solidFill>
                <a:schemeClr val="tx1">
                  <a:lumMod val="75000"/>
                  <a:lumOff val="25000"/>
                </a:schemeClr>
              </a:solidFill>
              <a:ea typeface="Batang" panose="02030600000101010101" pitchFamily="18" charset="-127"/>
            </a:endParaRPr>
          </a:p>
        </p:txBody>
      </p:sp>
      <p:sp>
        <p:nvSpPr>
          <p:cNvPr id="8" name="Retângulo 7">
            <a:extLst>
              <a:ext uri="{FF2B5EF4-FFF2-40B4-BE49-F238E27FC236}">
                <a16:creationId xmlns:a16="http://schemas.microsoft.com/office/drawing/2014/main" id="{B6442546-DCC8-42E1-9779-EDA8F44704F0}"/>
              </a:ext>
            </a:extLst>
          </p:cNvPr>
          <p:cNvSpPr/>
          <p:nvPr/>
        </p:nvSpPr>
        <p:spPr>
          <a:xfrm>
            <a:off x="6225536" y="3700371"/>
            <a:ext cx="5430982" cy="2816156"/>
          </a:xfrm>
          <a:prstGeom prst="rect">
            <a:avLst/>
          </a:prstGeom>
        </p:spPr>
        <p:txBody>
          <a:bodyPr wrap="square">
            <a:spAutoFit/>
          </a:bodyPr>
          <a:lstStyle/>
          <a:p>
            <a:pPr algn="just">
              <a:lnSpc>
                <a:spcPct val="150000"/>
              </a:lnSpc>
              <a:spcBef>
                <a:spcPts val="600"/>
              </a:spcBef>
              <a:spcAft>
                <a:spcPts val="1200"/>
              </a:spcAft>
            </a:pPr>
            <a:r>
              <a:rPr lang="pt-BR" altLang="pt-BR" sz="1200" dirty="0">
                <a:solidFill>
                  <a:schemeClr val="tx1">
                    <a:lumMod val="75000"/>
                    <a:lumOff val="25000"/>
                  </a:schemeClr>
                </a:solidFill>
                <a:ea typeface="Arial Unicode MS" panose="020B0604020202020204" pitchFamily="34" charset="-128"/>
                <a:cs typeface="Arial Unicode MS" panose="020B0604020202020204" pitchFamily="34" charset="-128"/>
              </a:rPr>
              <a:t>São encaminhados para o laboratório central do CEAC Norte exames considerados de rotina, gerados tanto em atendimentos ambulatoriais quanto das unidades de internação, com resultados previstos para tempos mínimos previamente definidos. </a:t>
            </a:r>
            <a:endParaRPr lang="pt-BR" altLang="pt-BR" sz="1200" dirty="0">
              <a:solidFill>
                <a:schemeClr val="tx1">
                  <a:lumMod val="75000"/>
                  <a:lumOff val="25000"/>
                </a:schemeClr>
              </a:solidFill>
              <a:ea typeface="Batang" panose="02030600000101010101" pitchFamily="18" charset="-127"/>
            </a:endParaRPr>
          </a:p>
          <a:p>
            <a:pPr algn="just">
              <a:lnSpc>
                <a:spcPct val="150000"/>
              </a:lnSpc>
              <a:spcBef>
                <a:spcPts val="600"/>
              </a:spcBef>
              <a:spcAft>
                <a:spcPts val="1200"/>
              </a:spcAft>
            </a:pPr>
            <a:r>
              <a:rPr lang="pt-BR" altLang="pt-BR" sz="1200" dirty="0">
                <a:solidFill>
                  <a:schemeClr val="tx1">
                    <a:lumMod val="75000"/>
                    <a:lumOff val="25000"/>
                  </a:schemeClr>
                </a:solidFill>
                <a:ea typeface="Arial Unicode MS" panose="020B0604020202020204" pitchFamily="34" charset="-128"/>
                <a:cs typeface="Arial Unicode MS" panose="020B0604020202020204" pitchFamily="34" charset="-128"/>
              </a:rPr>
              <a:t>Os resultados são disponibilizados por plataforma web (via Internet), com utilização de sistema informatizado de código de barras. Os processos atendem a todos os protocolos para coleta, realização do exame, devolução de resultados e normas de qualidade vigentes no país. Em resumo, toda a atividade laboratorial é desenvolvida nos mesmos moldes e com a mesma agilidade e qualidade de qualquer grande laboratório privado </a:t>
            </a:r>
            <a:r>
              <a:rPr lang="pt-BR" altLang="pt-BR" sz="1200" b="1" u="sng" dirty="0">
                <a:solidFill>
                  <a:schemeClr val="tx1">
                    <a:lumMod val="75000"/>
                    <a:lumOff val="25000"/>
                  </a:schemeClr>
                </a:solidFill>
                <a:ea typeface="Arial Unicode MS" panose="020B0604020202020204" pitchFamily="34" charset="-128"/>
                <a:cs typeface="Arial Unicode MS" panose="020B0604020202020204" pitchFamily="34" charset="-128"/>
              </a:rPr>
              <a:t>ao custo da Tabela SES</a:t>
            </a:r>
            <a:r>
              <a:rPr lang="pt-BR" altLang="pt-BR" sz="1200" dirty="0">
                <a:solidFill>
                  <a:schemeClr val="tx1">
                    <a:lumMod val="75000"/>
                    <a:lumOff val="25000"/>
                  </a:schemeClr>
                </a:solidFill>
                <a:ea typeface="Arial Unicode MS" panose="020B0604020202020204" pitchFamily="34" charset="-128"/>
                <a:cs typeface="Arial Unicode MS" panose="020B0604020202020204" pitchFamily="34" charset="-128"/>
              </a:rPr>
              <a:t>, especifica para esta atividade.  </a:t>
            </a:r>
            <a:endParaRPr lang="pt-BR" altLang="pt-BR" sz="1200" dirty="0">
              <a:solidFill>
                <a:schemeClr val="tx1">
                  <a:lumMod val="75000"/>
                  <a:lumOff val="25000"/>
                </a:schemeClr>
              </a:solidFill>
              <a:ea typeface="Batang" panose="02030600000101010101" pitchFamily="18" charset="-127"/>
            </a:endParaRPr>
          </a:p>
        </p:txBody>
      </p:sp>
      <p:sp>
        <p:nvSpPr>
          <p:cNvPr id="10" name="Retângulo 9">
            <a:extLst>
              <a:ext uri="{FF2B5EF4-FFF2-40B4-BE49-F238E27FC236}">
                <a16:creationId xmlns:a16="http://schemas.microsoft.com/office/drawing/2014/main" id="{A80A1FCE-DF23-4C7F-93CC-345F0E39D077}"/>
              </a:ext>
            </a:extLst>
          </p:cNvPr>
          <p:cNvSpPr/>
          <p:nvPr/>
        </p:nvSpPr>
        <p:spPr>
          <a:xfrm>
            <a:off x="5967146" y="3573181"/>
            <a:ext cx="5947762" cy="3041939"/>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5" name="Retângulo 14">
            <a:extLst>
              <a:ext uri="{FF2B5EF4-FFF2-40B4-BE49-F238E27FC236}">
                <a16:creationId xmlns:a16="http://schemas.microsoft.com/office/drawing/2014/main" id="{93A133C1-055E-4708-8F9F-9070F7520CB9}"/>
              </a:ext>
            </a:extLst>
          </p:cNvPr>
          <p:cNvSpPr/>
          <p:nvPr/>
        </p:nvSpPr>
        <p:spPr>
          <a:xfrm>
            <a:off x="469756" y="118817"/>
            <a:ext cx="5947762" cy="1055545"/>
          </a:xfrm>
          <a:prstGeom prst="rect">
            <a:avLst/>
          </a:prstGeom>
        </p:spPr>
        <p:txBody>
          <a:bodyPr wrap="square">
            <a:spAutoFit/>
          </a:bodyPr>
          <a:lstStyle/>
          <a:p>
            <a:pPr>
              <a:lnSpc>
                <a:spcPct val="150000"/>
              </a:lnSpc>
            </a:pPr>
            <a:r>
              <a:rPr lang="pt-BR" altLang="pt-BR" sz="2200" b="1" dirty="0">
                <a:solidFill>
                  <a:srgbClr val="C00000"/>
                </a:solidFill>
                <a:ea typeface="Arial Unicode MS" panose="020B0604020202020204" pitchFamily="34" charset="-128"/>
                <a:cs typeface="Arial Unicode MS" panose="020B0604020202020204" pitchFamily="34" charset="-128"/>
              </a:rPr>
              <a:t>Centro Estadual </a:t>
            </a:r>
          </a:p>
          <a:p>
            <a:pPr>
              <a:lnSpc>
                <a:spcPct val="150000"/>
              </a:lnSpc>
            </a:pPr>
            <a:r>
              <a:rPr lang="pt-BR" altLang="pt-BR" sz="2200" b="1" dirty="0">
                <a:solidFill>
                  <a:srgbClr val="C00000"/>
                </a:solidFill>
                <a:ea typeface="Arial Unicode MS" panose="020B0604020202020204" pitchFamily="34" charset="-128"/>
                <a:cs typeface="Arial Unicode MS" panose="020B0604020202020204" pitchFamily="34" charset="-128"/>
              </a:rPr>
              <a:t>de Análises Clínicas da Zona Norte – AFIP/ OSS</a:t>
            </a:r>
            <a:endParaRPr lang="pt-BR" altLang="pt-BR" sz="2200" b="1" dirty="0">
              <a:solidFill>
                <a:srgbClr val="C00000"/>
              </a:solidFill>
              <a:ea typeface="Batang" panose="02030600000101010101" pitchFamily="18" charset="-127"/>
            </a:endParaRPr>
          </a:p>
        </p:txBody>
      </p:sp>
      <p:pic>
        <p:nvPicPr>
          <p:cNvPr id="16" name="Imagem 15">
            <a:extLst>
              <a:ext uri="{FF2B5EF4-FFF2-40B4-BE49-F238E27FC236}">
                <a16:creationId xmlns:a16="http://schemas.microsoft.com/office/drawing/2014/main" id="{24374F28-4AE8-4260-B142-C55E10AB53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spTree>
    <p:extLst>
      <p:ext uri="{BB962C8B-B14F-4D97-AF65-F5344CB8AC3E}">
        <p14:creationId xmlns:p14="http://schemas.microsoft.com/office/powerpoint/2010/main" val="3481128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EB82AD56-A4AC-4E93-8986-B5891C1949A4}"/>
              </a:ext>
            </a:extLst>
          </p:cNvPr>
          <p:cNvSpPr txBox="1">
            <a:spLocks/>
          </p:cNvSpPr>
          <p:nvPr/>
        </p:nvSpPr>
        <p:spPr>
          <a:xfrm>
            <a:off x="872022" y="945319"/>
            <a:ext cx="3163076"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t-BR" sz="3000" b="1" dirty="0">
              <a:solidFill>
                <a:srgbClr val="C00000"/>
              </a:solidFill>
              <a:latin typeface="+mn-lt"/>
            </a:endParaRPr>
          </a:p>
        </p:txBody>
      </p:sp>
      <p:sp>
        <p:nvSpPr>
          <p:cNvPr id="5" name="Retângulo 4">
            <a:extLst>
              <a:ext uri="{FF2B5EF4-FFF2-40B4-BE49-F238E27FC236}">
                <a16:creationId xmlns:a16="http://schemas.microsoft.com/office/drawing/2014/main" id="{B443AD18-A8F1-435B-BF0E-9B1BA2D9AD2A}"/>
              </a:ext>
            </a:extLst>
          </p:cNvPr>
          <p:cNvSpPr/>
          <p:nvPr/>
        </p:nvSpPr>
        <p:spPr>
          <a:xfrm>
            <a:off x="0" y="0"/>
            <a:ext cx="1743740" cy="6858000"/>
          </a:xfrm>
          <a:prstGeom prst="rect">
            <a:avLst/>
          </a:prstGeom>
          <a:solidFill>
            <a:schemeClr val="bg1">
              <a:lumMod val="6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pt-BR"/>
          </a:p>
        </p:txBody>
      </p:sp>
      <p:sp>
        <p:nvSpPr>
          <p:cNvPr id="6" name="Retângulo 5">
            <a:extLst>
              <a:ext uri="{FF2B5EF4-FFF2-40B4-BE49-F238E27FC236}">
                <a16:creationId xmlns:a16="http://schemas.microsoft.com/office/drawing/2014/main" id="{E7C3AF98-FC3A-4690-B02E-B76B8FAF3DD3}"/>
              </a:ext>
            </a:extLst>
          </p:cNvPr>
          <p:cNvSpPr/>
          <p:nvPr/>
        </p:nvSpPr>
        <p:spPr>
          <a:xfrm>
            <a:off x="2987749" y="1400385"/>
            <a:ext cx="8470604" cy="792781"/>
          </a:xfrm>
          <a:prstGeom prst="rect">
            <a:avLst/>
          </a:prstGeom>
        </p:spPr>
        <p:txBody>
          <a:bodyPr wrap="square">
            <a:spAutoFit/>
          </a:bodyPr>
          <a:lstStyle/>
          <a:p>
            <a:pPr algn="just">
              <a:lnSpc>
                <a:spcPct val="150000"/>
              </a:lnSpc>
              <a:spcBef>
                <a:spcPts val="600"/>
              </a:spcBef>
              <a:spcAft>
                <a:spcPts val="1200"/>
              </a:spcAft>
            </a:pPr>
            <a:r>
              <a:rPr lang="pt-BR" altLang="pt-BR" sz="1600" dirty="0">
                <a:ea typeface="Arial Unicode MS" panose="020B0604020202020204" pitchFamily="34" charset="-128"/>
                <a:cs typeface="Arial Unicode MS" panose="020B0604020202020204" pitchFamily="34" charset="-128"/>
              </a:rPr>
              <a:t>A AFIP/OSS cumpriu satisfatoriamente todos os requisitos exigidos pelo Contrato de Gestão no Terceiro Trimestre de 2023. </a:t>
            </a:r>
            <a:endParaRPr lang="pt-BR" altLang="pt-BR" sz="1600" dirty="0">
              <a:ea typeface="Batang" panose="02030600000101010101" pitchFamily="18" charset="-127"/>
            </a:endParaRPr>
          </a:p>
        </p:txBody>
      </p:sp>
      <p:sp>
        <p:nvSpPr>
          <p:cNvPr id="8" name="Título 1">
            <a:extLst>
              <a:ext uri="{FF2B5EF4-FFF2-40B4-BE49-F238E27FC236}">
                <a16:creationId xmlns:a16="http://schemas.microsoft.com/office/drawing/2014/main" id="{E8378426-09E6-4408-B5A6-1D21B44CB03F}"/>
              </a:ext>
            </a:extLst>
          </p:cNvPr>
          <p:cNvSpPr txBox="1">
            <a:spLocks/>
          </p:cNvSpPr>
          <p:nvPr/>
        </p:nvSpPr>
        <p:spPr>
          <a:xfrm>
            <a:off x="2987749" y="815713"/>
            <a:ext cx="1477925"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2000" b="1" dirty="0">
                <a:solidFill>
                  <a:srgbClr val="C00000"/>
                </a:solidFill>
                <a:latin typeface="+mn-lt"/>
              </a:rPr>
              <a:t>Demanda </a:t>
            </a:r>
          </a:p>
        </p:txBody>
      </p:sp>
      <p:pic>
        <p:nvPicPr>
          <p:cNvPr id="10" name="Imagem 9">
            <a:extLst>
              <a:ext uri="{FF2B5EF4-FFF2-40B4-BE49-F238E27FC236}">
                <a16:creationId xmlns:a16="http://schemas.microsoft.com/office/drawing/2014/main" id="{956B0D1C-F6E3-4BF4-A5D5-DC7326B75B02}"/>
              </a:ext>
            </a:extLst>
          </p:cNvPr>
          <p:cNvPicPr>
            <a:picLocks noChangeAspect="1"/>
          </p:cNvPicPr>
          <p:nvPr/>
        </p:nvPicPr>
        <p:blipFill>
          <a:blip r:embed="rId2">
            <a:duotone>
              <a:prstClr val="black"/>
              <a:schemeClr val="accent3">
                <a:tint val="45000"/>
                <a:satMod val="400000"/>
              </a:schemeClr>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4242499" flipH="1">
            <a:off x="3629661" y="2735769"/>
            <a:ext cx="810874" cy="515196"/>
          </a:xfrm>
          <a:prstGeom prst="rect">
            <a:avLst/>
          </a:prstGeom>
        </p:spPr>
      </p:pic>
      <p:pic>
        <p:nvPicPr>
          <p:cNvPr id="16" name="Imagem 15">
            <a:extLst>
              <a:ext uri="{FF2B5EF4-FFF2-40B4-BE49-F238E27FC236}">
                <a16:creationId xmlns:a16="http://schemas.microsoft.com/office/drawing/2014/main" id="{E5C8EC5C-692A-4132-AB6C-E4FA7F8B176D}"/>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635034" flipH="1">
            <a:off x="4814949" y="3563503"/>
            <a:ext cx="444467" cy="282396"/>
          </a:xfrm>
          <a:prstGeom prst="rect">
            <a:avLst/>
          </a:prstGeom>
        </p:spPr>
      </p:pic>
      <p:pic>
        <p:nvPicPr>
          <p:cNvPr id="17" name="Imagem 16">
            <a:extLst>
              <a:ext uri="{FF2B5EF4-FFF2-40B4-BE49-F238E27FC236}">
                <a16:creationId xmlns:a16="http://schemas.microsoft.com/office/drawing/2014/main" id="{B3696B9C-3B43-42BC-875D-FAEEBD63331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sp>
        <p:nvSpPr>
          <p:cNvPr id="18" name="Elipse 17">
            <a:extLst>
              <a:ext uri="{FF2B5EF4-FFF2-40B4-BE49-F238E27FC236}">
                <a16:creationId xmlns:a16="http://schemas.microsoft.com/office/drawing/2014/main" id="{E7CFAB53-E11A-4B75-8DE0-6AB6A213EF93}"/>
              </a:ext>
            </a:extLst>
          </p:cNvPr>
          <p:cNvSpPr/>
          <p:nvPr/>
        </p:nvSpPr>
        <p:spPr>
          <a:xfrm>
            <a:off x="733647" y="2105247"/>
            <a:ext cx="2020186" cy="2020186"/>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Título 1">
            <a:extLst>
              <a:ext uri="{FF2B5EF4-FFF2-40B4-BE49-F238E27FC236}">
                <a16:creationId xmlns:a16="http://schemas.microsoft.com/office/drawing/2014/main" id="{54E108D8-43CF-4C4C-B163-599C823CE219}"/>
              </a:ext>
            </a:extLst>
          </p:cNvPr>
          <p:cNvSpPr txBox="1">
            <a:spLocks/>
          </p:cNvSpPr>
          <p:nvPr/>
        </p:nvSpPr>
        <p:spPr>
          <a:xfrm>
            <a:off x="955929" y="2700601"/>
            <a:ext cx="1723693"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2800" b="1" dirty="0">
                <a:solidFill>
                  <a:srgbClr val="C00000"/>
                </a:solidFill>
                <a:latin typeface="+mn-lt"/>
              </a:rPr>
              <a:t>Unidades</a:t>
            </a:r>
          </a:p>
        </p:txBody>
      </p:sp>
      <p:sp>
        <p:nvSpPr>
          <p:cNvPr id="20" name="Retângulo 19">
            <a:extLst>
              <a:ext uri="{FF2B5EF4-FFF2-40B4-BE49-F238E27FC236}">
                <a16:creationId xmlns:a16="http://schemas.microsoft.com/office/drawing/2014/main" id="{47A37E45-05C8-4757-8B91-F1546555CDDE}"/>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1" name="Retângulo 20">
            <a:extLst>
              <a:ext uri="{FF2B5EF4-FFF2-40B4-BE49-F238E27FC236}">
                <a16:creationId xmlns:a16="http://schemas.microsoft.com/office/drawing/2014/main" id="{73BD8936-84A8-45D3-8E24-006F4CBF0AA5}"/>
              </a:ext>
            </a:extLst>
          </p:cNvPr>
          <p:cNvSpPr/>
          <p:nvPr/>
        </p:nvSpPr>
        <p:spPr>
          <a:xfrm>
            <a:off x="3135611" y="2177348"/>
            <a:ext cx="4957255" cy="423449"/>
          </a:xfrm>
          <a:prstGeom prst="rect">
            <a:avLst/>
          </a:prstGeom>
        </p:spPr>
        <p:txBody>
          <a:bodyPr wrap="none">
            <a:spAutoFit/>
          </a:bodyPr>
          <a:lstStyle/>
          <a:p>
            <a:pPr algn="just">
              <a:lnSpc>
                <a:spcPct val="150000"/>
              </a:lnSpc>
              <a:spcBef>
                <a:spcPts val="600"/>
              </a:spcBef>
              <a:spcAft>
                <a:spcPts val="1200"/>
              </a:spcAft>
            </a:pPr>
            <a:r>
              <a:rPr lang="pt-BR" altLang="pt-BR" sz="1600" dirty="0">
                <a:ea typeface="Arial Unicode MS" panose="020B0604020202020204" pitchFamily="34" charset="-128"/>
                <a:cs typeface="Arial Unicode MS" panose="020B0604020202020204" pitchFamily="34" charset="-128"/>
              </a:rPr>
              <a:t>Atualmente o CEAC Norte atende à demanda gerada em:</a:t>
            </a:r>
          </a:p>
        </p:txBody>
      </p:sp>
      <p:sp>
        <p:nvSpPr>
          <p:cNvPr id="22" name="Retângulo 21">
            <a:extLst>
              <a:ext uri="{FF2B5EF4-FFF2-40B4-BE49-F238E27FC236}">
                <a16:creationId xmlns:a16="http://schemas.microsoft.com/office/drawing/2014/main" id="{65AE70D4-CB90-4F71-9409-D0C6248AC820}"/>
              </a:ext>
            </a:extLst>
          </p:cNvPr>
          <p:cNvSpPr/>
          <p:nvPr/>
        </p:nvSpPr>
        <p:spPr>
          <a:xfrm>
            <a:off x="5362353" y="5055542"/>
            <a:ext cx="6096000" cy="423449"/>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12 unidades de captação de exames previamente coletados. </a:t>
            </a:r>
            <a:endParaRPr lang="pt-BR" altLang="pt-BR" sz="1600" dirty="0">
              <a:ea typeface="Batang" panose="02030600000101010101" pitchFamily="18" charset="-127"/>
            </a:endParaRPr>
          </a:p>
        </p:txBody>
      </p:sp>
      <p:sp>
        <p:nvSpPr>
          <p:cNvPr id="23" name="Retângulo 22">
            <a:extLst>
              <a:ext uri="{FF2B5EF4-FFF2-40B4-BE49-F238E27FC236}">
                <a16:creationId xmlns:a16="http://schemas.microsoft.com/office/drawing/2014/main" id="{1039D6EA-B492-4110-B37D-34DCE66B9BCE}"/>
              </a:ext>
            </a:extLst>
          </p:cNvPr>
          <p:cNvSpPr/>
          <p:nvPr/>
        </p:nvSpPr>
        <p:spPr>
          <a:xfrm>
            <a:off x="4526111" y="2912889"/>
            <a:ext cx="3911071" cy="464871"/>
          </a:xfrm>
          <a:prstGeom prst="rect">
            <a:avLst/>
          </a:prstGeom>
        </p:spPr>
        <p:txBody>
          <a:bodyPr wrap="none">
            <a:spAutoFit/>
          </a:bodyPr>
          <a:lstStyle/>
          <a:p>
            <a:pPr algn="just">
              <a:lnSpc>
                <a:spcPct val="150000"/>
              </a:lnSpc>
              <a:spcBef>
                <a:spcPts val="600"/>
              </a:spcBef>
              <a:spcAft>
                <a:spcPts val="1200"/>
              </a:spcAft>
              <a:buClr>
                <a:srgbClr val="C00000"/>
              </a:buClr>
            </a:pPr>
            <a:r>
              <a:rPr lang="pt-BR" altLang="pt-BR" dirty="0">
                <a:ea typeface="Arial Unicode MS" panose="020B0604020202020204" pitchFamily="34" charset="-128"/>
                <a:cs typeface="Arial Unicode MS" panose="020B0604020202020204" pitchFamily="34" charset="-128"/>
              </a:rPr>
              <a:t>31 unidades estaduais de saúde, sendo:</a:t>
            </a:r>
          </a:p>
        </p:txBody>
      </p:sp>
      <p:sp>
        <p:nvSpPr>
          <p:cNvPr id="24" name="Retângulo 23">
            <a:extLst>
              <a:ext uri="{FF2B5EF4-FFF2-40B4-BE49-F238E27FC236}">
                <a16:creationId xmlns:a16="http://schemas.microsoft.com/office/drawing/2014/main" id="{0FCBAD21-CCA7-40B0-A02E-AA9F576A0F34}"/>
              </a:ext>
            </a:extLst>
          </p:cNvPr>
          <p:cNvSpPr/>
          <p:nvPr/>
        </p:nvSpPr>
        <p:spPr>
          <a:xfrm>
            <a:off x="5354466" y="3303654"/>
            <a:ext cx="6096000" cy="792781"/>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12 hospitais com instalação local de laboratório de urgência e emergência.</a:t>
            </a:r>
          </a:p>
        </p:txBody>
      </p:sp>
      <p:sp>
        <p:nvSpPr>
          <p:cNvPr id="25" name="Retângulo 24">
            <a:extLst>
              <a:ext uri="{FF2B5EF4-FFF2-40B4-BE49-F238E27FC236}">
                <a16:creationId xmlns:a16="http://schemas.microsoft.com/office/drawing/2014/main" id="{9DE16814-B77D-4725-BB46-54EE0B13C94D}"/>
              </a:ext>
            </a:extLst>
          </p:cNvPr>
          <p:cNvSpPr/>
          <p:nvPr/>
        </p:nvSpPr>
        <p:spPr>
          <a:xfrm>
            <a:off x="5389181" y="4147927"/>
            <a:ext cx="6096000" cy="830997"/>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7 Ambulatórios Médicos de Especialidades – AME com estrutura laboratorial básica para atendimento aos protocolos específicos.</a:t>
            </a:r>
          </a:p>
        </p:txBody>
      </p:sp>
      <p:pic>
        <p:nvPicPr>
          <p:cNvPr id="26" name="Imagem 25">
            <a:extLst>
              <a:ext uri="{FF2B5EF4-FFF2-40B4-BE49-F238E27FC236}">
                <a16:creationId xmlns:a16="http://schemas.microsoft.com/office/drawing/2014/main" id="{22C48057-6BAA-415F-AF3E-6EAC1C44C430}"/>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552051" flipH="1">
            <a:off x="4816501" y="4388498"/>
            <a:ext cx="444467" cy="282396"/>
          </a:xfrm>
          <a:prstGeom prst="rect">
            <a:avLst/>
          </a:prstGeom>
        </p:spPr>
      </p:pic>
      <p:pic>
        <p:nvPicPr>
          <p:cNvPr id="27" name="Imagem 26">
            <a:extLst>
              <a:ext uri="{FF2B5EF4-FFF2-40B4-BE49-F238E27FC236}">
                <a16:creationId xmlns:a16="http://schemas.microsoft.com/office/drawing/2014/main" id="{0C6CF640-C94D-4563-90E4-777C0D8CA5D4}"/>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309462" flipH="1">
            <a:off x="4809720" y="5111638"/>
            <a:ext cx="444467" cy="282396"/>
          </a:xfrm>
          <a:prstGeom prst="rect">
            <a:avLst/>
          </a:prstGeom>
        </p:spPr>
      </p:pic>
    </p:spTree>
    <p:extLst>
      <p:ext uri="{BB962C8B-B14F-4D97-AF65-F5344CB8AC3E}">
        <p14:creationId xmlns:p14="http://schemas.microsoft.com/office/powerpoint/2010/main" val="1390926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7529DC66-C75C-40A6-A940-BB18E7BAD00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5"/>
          <a:stretch/>
        </p:blipFill>
        <p:spPr>
          <a:xfrm>
            <a:off x="20" y="10"/>
            <a:ext cx="12191980" cy="6857990"/>
          </a:xfrm>
          <a:prstGeom prst="rect">
            <a:avLst/>
          </a:prstGeom>
        </p:spPr>
      </p:pic>
      <p:sp>
        <p:nvSpPr>
          <p:cNvPr id="6" name="Retângulo 5">
            <a:extLst>
              <a:ext uri="{FF2B5EF4-FFF2-40B4-BE49-F238E27FC236}">
                <a16:creationId xmlns:a16="http://schemas.microsoft.com/office/drawing/2014/main" id="{3C2AC784-C839-456D-B8D3-A8FCDC094EB2}"/>
              </a:ext>
            </a:extLst>
          </p:cNvPr>
          <p:cNvSpPr/>
          <p:nvPr/>
        </p:nvSpPr>
        <p:spPr>
          <a:xfrm>
            <a:off x="193233" y="585154"/>
            <a:ext cx="7601953" cy="713272"/>
          </a:xfrm>
          <a:prstGeom prst="rect">
            <a:avLst/>
          </a:prstGeom>
        </p:spPr>
        <p:txBody>
          <a:bodyPr wrap="none">
            <a:spAutoFit/>
          </a:bodyPr>
          <a:lstStyle/>
          <a:p>
            <a:pPr algn="just">
              <a:lnSpc>
                <a:spcPct val="150000"/>
              </a:lnSpc>
              <a:spcBef>
                <a:spcPts val="600"/>
              </a:spcBef>
              <a:spcAft>
                <a:spcPts val="1200"/>
              </a:spcAft>
            </a:pPr>
            <a:r>
              <a:rPr lang="pt-BR" altLang="pt-BR" sz="3000" b="1" dirty="0">
                <a:solidFill>
                  <a:srgbClr val="C00000"/>
                </a:solidFill>
                <a:ea typeface="Arial Unicode MS" panose="020B0604020202020204" pitchFamily="34" charset="-128"/>
                <a:cs typeface="Arial Unicode MS" panose="020B0604020202020204" pitchFamily="34" charset="-128"/>
              </a:rPr>
              <a:t>Relação de Unidades Atendidas no CEAC Norte</a:t>
            </a:r>
            <a:endParaRPr lang="pt-BR" altLang="pt-BR" sz="3000" dirty="0">
              <a:solidFill>
                <a:srgbClr val="C00000"/>
              </a:solidFill>
              <a:ea typeface="Batang" panose="02030600000101010101" pitchFamily="18" charset="-127"/>
            </a:endParaRPr>
          </a:p>
        </p:txBody>
      </p:sp>
      <p:sp>
        <p:nvSpPr>
          <p:cNvPr id="2" name="Retângulo 1">
            <a:extLst>
              <a:ext uri="{FF2B5EF4-FFF2-40B4-BE49-F238E27FC236}">
                <a16:creationId xmlns:a16="http://schemas.microsoft.com/office/drawing/2014/main" id="{939F565F-AA55-461E-81DA-AC91482D9B03}"/>
              </a:ext>
            </a:extLst>
          </p:cNvPr>
          <p:cNvSpPr/>
          <p:nvPr/>
        </p:nvSpPr>
        <p:spPr>
          <a:xfrm>
            <a:off x="384009" y="1481455"/>
            <a:ext cx="8270877" cy="4617531"/>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lumMod val="50000"/>
                  <a:lumOff val="50000"/>
                </a:schemeClr>
              </a:solidFill>
            </a:endParaRPr>
          </a:p>
        </p:txBody>
      </p:sp>
      <p:sp>
        <p:nvSpPr>
          <p:cNvPr id="4" name="Retângulo 1">
            <a:extLst>
              <a:ext uri="{FF2B5EF4-FFF2-40B4-BE49-F238E27FC236}">
                <a16:creationId xmlns:a16="http://schemas.microsoft.com/office/drawing/2014/main" id="{2F08F417-8F01-457F-8D70-FACE7FDFFC44}"/>
              </a:ext>
            </a:extLst>
          </p:cNvPr>
          <p:cNvSpPr>
            <a:spLocks noChangeArrowheads="1"/>
          </p:cNvSpPr>
          <p:nvPr/>
        </p:nvSpPr>
        <p:spPr bwMode="auto">
          <a:xfrm>
            <a:off x="490841" y="1582340"/>
            <a:ext cx="5580062"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228600" indent="-228600" algn="just">
              <a:lnSpc>
                <a:spcPct val="150000"/>
              </a:lnSpc>
              <a:buAutoNum type="alphaUcParenR"/>
            </a:pPr>
            <a:r>
              <a:rPr lang="pt-BR" altLang="pt-BR" sz="1200" b="1" dirty="0">
                <a:solidFill>
                  <a:schemeClr val="tx1">
                    <a:lumMod val="65000"/>
                    <a:lumOff val="35000"/>
                  </a:schemeClr>
                </a:solidFill>
                <a:latin typeface="+mn-lt"/>
                <a:ea typeface="Arial Unicode MS" panose="020B0604020202020204" pitchFamily="34" charset="-128"/>
                <a:cs typeface="Arial Unicode MS" panose="020B0604020202020204" pitchFamily="34" charset="-128"/>
              </a:rPr>
              <a:t>HOSPITAIS - Unidades com Laboratório de Urgência / Emergência (12)</a:t>
            </a:r>
          </a:p>
          <a:p>
            <a:pPr algn="just">
              <a:lnSpc>
                <a:spcPct val="150000"/>
              </a:lnSpc>
            </a:pPr>
            <a:r>
              <a:rPr lang="x-none" sz="1200" dirty="0">
                <a:solidFill>
                  <a:schemeClr val="tx1">
                    <a:lumMod val="65000"/>
                    <a:lumOff val="35000"/>
                  </a:schemeClr>
                </a:solidFill>
                <a:latin typeface="+mn-lt"/>
                <a:ea typeface="Batang" panose="02030600000101010101" pitchFamily="18" charset="-127"/>
              </a:rPr>
              <a:t>Hospital Mandaqui </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Ipiranga</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Instituto Dante Pazzanese de Cardiologia</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Vila Alpina</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Mario Covas </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Sapopemba </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a:t>
            </a:r>
            <a:r>
              <a:rPr lang="pt-BR" sz="1200" dirty="0">
                <a:solidFill>
                  <a:schemeClr val="tx1">
                    <a:lumMod val="65000"/>
                    <a:lumOff val="35000"/>
                  </a:schemeClr>
                </a:solidFill>
                <a:latin typeface="+mn-lt"/>
                <a:ea typeface="Batang" panose="02030600000101010101" pitchFamily="18" charset="-127"/>
              </a:rPr>
              <a:t>Da Mulher</a:t>
            </a:r>
            <a:r>
              <a:rPr lang="x-none" sz="1200" dirty="0">
                <a:solidFill>
                  <a:schemeClr val="tx1">
                    <a:lumMod val="65000"/>
                    <a:lumOff val="35000"/>
                  </a:schemeClr>
                </a:solidFill>
                <a:latin typeface="+mn-lt"/>
                <a:ea typeface="Batang" panose="02030600000101010101" pitchFamily="18" charset="-127"/>
              </a:rPr>
              <a:t> </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Santa Marcelina de Itaim Paulista </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Santa Marcelina de Itaquaquecetuba </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Regional de Osasco</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Geral de Taipas</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Geral de Guaianazes </a:t>
            </a:r>
            <a:endParaRPr lang="pt-BR" sz="1200" dirty="0">
              <a:solidFill>
                <a:schemeClr val="tx1">
                  <a:lumMod val="65000"/>
                  <a:lumOff val="35000"/>
                </a:schemeClr>
              </a:solidFill>
              <a:latin typeface="+mn-lt"/>
              <a:ea typeface="Batang" panose="02030600000101010101" pitchFamily="18" charset="-127"/>
            </a:endParaRPr>
          </a:p>
          <a:p>
            <a:pPr>
              <a:lnSpc>
                <a:spcPct val="150000"/>
              </a:lnSpc>
            </a:pPr>
            <a:endParaRPr lang="pt-BR" altLang="pt-BR" sz="1200" dirty="0">
              <a:solidFill>
                <a:schemeClr val="tx1">
                  <a:lumMod val="65000"/>
                  <a:lumOff val="35000"/>
                </a:schemeClr>
              </a:solidFill>
              <a:latin typeface="+mn-lt"/>
              <a:ea typeface="Batang" panose="02030600000101010101" pitchFamily="18" charset="-127"/>
            </a:endParaRPr>
          </a:p>
          <a:p>
            <a:pPr>
              <a:lnSpc>
                <a:spcPct val="150000"/>
              </a:lnSpc>
            </a:pPr>
            <a:endParaRPr lang="pt-BR" sz="1200" dirty="0">
              <a:solidFill>
                <a:schemeClr val="tx1">
                  <a:lumMod val="65000"/>
                  <a:lumOff val="35000"/>
                </a:schemeClr>
              </a:solidFill>
              <a:latin typeface="+mn-lt"/>
              <a:ea typeface="Batang" panose="02030600000101010101" pitchFamily="18" charset="-127"/>
            </a:endParaRPr>
          </a:p>
        </p:txBody>
      </p:sp>
      <p:sp>
        <p:nvSpPr>
          <p:cNvPr id="5" name="Retângulo 4">
            <a:extLst>
              <a:ext uri="{FF2B5EF4-FFF2-40B4-BE49-F238E27FC236}">
                <a16:creationId xmlns:a16="http://schemas.microsoft.com/office/drawing/2014/main" id="{5C885DBB-1E75-4680-9A9C-2C4C25BC36E7}"/>
              </a:ext>
            </a:extLst>
          </p:cNvPr>
          <p:cNvSpPr/>
          <p:nvPr/>
        </p:nvSpPr>
        <p:spPr>
          <a:xfrm>
            <a:off x="5588849" y="1582340"/>
            <a:ext cx="3214255" cy="4316566"/>
          </a:xfrm>
          <a:prstGeom prst="rect">
            <a:avLst/>
          </a:prstGeom>
        </p:spPr>
        <p:txBody>
          <a:bodyPr wrap="square">
            <a:spAutoFit/>
          </a:bodyPr>
          <a:lstStyle/>
          <a:p>
            <a:pPr algn="just">
              <a:lnSpc>
                <a:spcPts val="1500"/>
              </a:lnSpc>
            </a:pPr>
            <a:r>
              <a:rPr lang="pt-BR" altLang="pt-BR" sz="1200" b="1" dirty="0">
                <a:solidFill>
                  <a:schemeClr val="tx1">
                    <a:lumMod val="65000"/>
                    <a:lumOff val="35000"/>
                  </a:schemeClr>
                </a:solidFill>
                <a:ea typeface="Arial Unicode MS" panose="020B0604020202020204" pitchFamily="34" charset="-128"/>
                <a:cs typeface="Arial" panose="020B0604020202020204" pitchFamily="34" charset="0"/>
              </a:rPr>
              <a:t>B) AMBULATORIOS MÉDICOS - AME (7)</a:t>
            </a:r>
            <a:endParaRPr lang="pt-BR" alt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AME Santos </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AME Heliópolis</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AME Jundiaí</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AME Pariquera-Açu</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AME Lorena</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AME Caraguatatuba</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CRI Zona Norte</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pt-BR" altLang="pt-BR" sz="1200" dirty="0">
                <a:solidFill>
                  <a:schemeClr val="tx1">
                    <a:lumMod val="65000"/>
                    <a:lumOff val="35000"/>
                  </a:schemeClr>
                </a:solidFill>
                <a:ea typeface="Batang" panose="02030600000101010101" pitchFamily="18" charset="-127"/>
                <a:cs typeface="Arial" panose="020B0604020202020204" pitchFamily="34" charset="0"/>
              </a:rPr>
              <a:t> </a:t>
            </a:r>
          </a:p>
          <a:p>
            <a:pPr algn="just">
              <a:lnSpc>
                <a:spcPts val="1500"/>
              </a:lnSpc>
            </a:pPr>
            <a:r>
              <a:rPr lang="pt-BR" altLang="pt-BR" sz="1200" b="1" dirty="0">
                <a:solidFill>
                  <a:schemeClr val="tx1">
                    <a:lumMod val="65000"/>
                    <a:lumOff val="35000"/>
                  </a:schemeClr>
                </a:solidFill>
                <a:ea typeface="Arial Unicode MS" panose="020B0604020202020204" pitchFamily="34" charset="-128"/>
                <a:cs typeface="Arial" panose="020B0604020202020204" pitchFamily="34" charset="0"/>
              </a:rPr>
              <a:t>C) UNIDADES DE CAPTAÇÃO (12)</a:t>
            </a:r>
            <a:endParaRPr lang="pt-BR" altLang="pt-BR" sz="1200" dirty="0">
              <a:solidFill>
                <a:schemeClr val="tx1">
                  <a:lumMod val="65000"/>
                  <a:lumOff val="35000"/>
                </a:schemeClr>
              </a:solidFill>
              <a:ea typeface="Batang" panose="02030600000101010101" pitchFamily="18" charset="-127"/>
              <a:cs typeface="Arial" panose="020B0604020202020204" pitchFamily="34" charset="0"/>
            </a:endParaRPr>
          </a:p>
          <a:p>
            <a:pPr algn="just">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Hospital Heliópolis </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Hospital Darcy Vargas </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Hospital Vila Penteado </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CAIS –Santa Rita</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Hospital Vila Nova Cachoeirinha </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Hospital Geral de São Mateus </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Hospital Leonor Mendes de Barros</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Hospital Infantil Candido Fontoura </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Hospital Guilherme Álvaro</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pt-BR" sz="1200" dirty="0">
                <a:solidFill>
                  <a:schemeClr val="tx1">
                    <a:lumMod val="65000"/>
                    <a:lumOff val="35000"/>
                  </a:schemeClr>
                </a:solidFill>
                <a:ea typeface="Batang" panose="02030600000101010101" pitchFamily="18" charset="-127"/>
                <a:cs typeface="Arial" panose="020B0604020202020204" pitchFamily="34" charset="0"/>
              </a:rPr>
              <a:t>Hospital Regional do Alto Tietê</a:t>
            </a: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CRI Zona Leste / CRATOD  </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spcAft>
                <a:spcPts val="600"/>
              </a:spcAft>
            </a:pPr>
            <a:endParaRPr lang="pt-BR" sz="1200" dirty="0">
              <a:solidFill>
                <a:schemeClr val="tx1">
                  <a:lumMod val="65000"/>
                  <a:lumOff val="35000"/>
                </a:schemeClr>
              </a:solidFill>
              <a:cs typeface="Arial" panose="020B0604020202020204" pitchFamily="34" charset="0"/>
            </a:endParaRPr>
          </a:p>
        </p:txBody>
      </p:sp>
      <p:sp>
        <p:nvSpPr>
          <p:cNvPr id="8" name="Retângulo 7">
            <a:extLst>
              <a:ext uri="{FF2B5EF4-FFF2-40B4-BE49-F238E27FC236}">
                <a16:creationId xmlns:a16="http://schemas.microsoft.com/office/drawing/2014/main" id="{59538E66-121A-4ACC-9B9C-CF028C6E9BC4}"/>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9" name="Imagem 8">
            <a:extLst>
              <a:ext uri="{FF2B5EF4-FFF2-40B4-BE49-F238E27FC236}">
                <a16:creationId xmlns:a16="http://schemas.microsoft.com/office/drawing/2014/main" id="{8586A955-38A4-4D25-B2FC-E912AB0AC85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pic>
        <p:nvPicPr>
          <p:cNvPr id="11" name="Imagem 10">
            <a:extLst>
              <a:ext uri="{FF2B5EF4-FFF2-40B4-BE49-F238E27FC236}">
                <a16:creationId xmlns:a16="http://schemas.microsoft.com/office/drawing/2014/main" id="{A497D260-9DC3-4D75-A316-47B6FF0A02F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89" y="6399439"/>
            <a:ext cx="1206621" cy="291909"/>
          </a:xfrm>
          <a:prstGeom prst="rect">
            <a:avLst/>
          </a:prstGeom>
        </p:spPr>
      </p:pic>
    </p:spTree>
    <p:extLst>
      <p:ext uri="{BB962C8B-B14F-4D97-AF65-F5344CB8AC3E}">
        <p14:creationId xmlns:p14="http://schemas.microsoft.com/office/powerpoint/2010/main" val="4180690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m 10">
            <a:extLst>
              <a:ext uri="{FF2B5EF4-FFF2-40B4-BE49-F238E27FC236}">
                <a16:creationId xmlns:a16="http://schemas.microsoft.com/office/drawing/2014/main" id="{370219E1-0D3C-4FA8-8214-1DC77DE40E5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2" b="48"/>
          <a:stretch/>
        </p:blipFill>
        <p:spPr>
          <a:xfrm>
            <a:off x="20" y="10"/>
            <a:ext cx="12191980" cy="6857990"/>
          </a:xfrm>
          <a:prstGeom prst="rect">
            <a:avLst/>
          </a:prstGeom>
        </p:spPr>
      </p:pic>
      <p:sp>
        <p:nvSpPr>
          <p:cNvPr id="12" name="Retângulo 11">
            <a:extLst>
              <a:ext uri="{FF2B5EF4-FFF2-40B4-BE49-F238E27FC236}">
                <a16:creationId xmlns:a16="http://schemas.microsoft.com/office/drawing/2014/main" id="{47E24BAE-3529-491F-B3C6-5F02F48D677A}"/>
              </a:ext>
            </a:extLst>
          </p:cNvPr>
          <p:cNvSpPr/>
          <p:nvPr/>
        </p:nvSpPr>
        <p:spPr>
          <a:xfrm>
            <a:off x="0" y="0"/>
            <a:ext cx="12191980"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5" name="Rectangle 8">
            <a:extLst>
              <a:ext uri="{FF2B5EF4-FFF2-40B4-BE49-F238E27FC236}">
                <a16:creationId xmlns:a16="http://schemas.microsoft.com/office/drawing/2014/main" id="{088C3330-AD1F-465A-8E38-0414D18251DB}"/>
              </a:ext>
            </a:extLst>
          </p:cNvPr>
          <p:cNvSpPr>
            <a:spLocks noChangeArrowheads="1"/>
          </p:cNvSpPr>
          <p:nvPr/>
        </p:nvSpPr>
        <p:spPr bwMode="auto">
          <a:xfrm>
            <a:off x="872850" y="1457400"/>
            <a:ext cx="1044630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altLang="ko-KR" dirty="0">
                <a:solidFill>
                  <a:schemeClr val="tx1">
                    <a:lumMod val="75000"/>
                    <a:lumOff val="25000"/>
                  </a:schemeClr>
                </a:solidFill>
                <a:latin typeface="+mn-lt"/>
              </a:rPr>
              <a:t>A tabela 1 apresenta a produção trimestral  de acordo com o planejado no Termo Aditivo 01/2023 - 02/2023 e no Contrato de Gestão n°988088/2020, </a:t>
            </a:r>
            <a:r>
              <a:rPr lang="pt-BR" dirty="0">
                <a:solidFill>
                  <a:schemeClr val="tx1">
                    <a:lumMod val="75000"/>
                    <a:lumOff val="25000"/>
                  </a:schemeClr>
                </a:solidFill>
                <a:latin typeface="+mn-lt"/>
              </a:rPr>
              <a:t>que estimaram um volume para o Terceiro Trimestre de </a:t>
            </a:r>
            <a:r>
              <a:rPr lang="pt-BR" b="1" dirty="0">
                <a:solidFill>
                  <a:schemeClr val="tx1">
                    <a:lumMod val="75000"/>
                    <a:lumOff val="25000"/>
                  </a:schemeClr>
                </a:solidFill>
                <a:latin typeface="+mn-lt"/>
              </a:rPr>
              <a:t>3.326.285</a:t>
            </a:r>
            <a:r>
              <a:rPr lang="pt-BR" b="1" dirty="0">
                <a:latin typeface="+mn-lt"/>
              </a:rPr>
              <a:t> </a:t>
            </a:r>
            <a:r>
              <a:rPr lang="pt-BR" dirty="0">
                <a:solidFill>
                  <a:schemeClr val="tx1">
                    <a:lumMod val="75000"/>
                    <a:lumOff val="25000"/>
                  </a:schemeClr>
                </a:solidFill>
                <a:latin typeface="+mn-lt"/>
              </a:rPr>
              <a:t>exames</a:t>
            </a:r>
            <a:r>
              <a:rPr lang="pt-BR" altLang="ko-KR" dirty="0">
                <a:solidFill>
                  <a:schemeClr val="tx1">
                    <a:lumMod val="75000"/>
                    <a:lumOff val="25000"/>
                  </a:schemeClr>
                </a:solidFill>
                <a:latin typeface="+mn-lt"/>
              </a:rPr>
              <a:t>. </a:t>
            </a:r>
            <a:r>
              <a:rPr lang="pt-BR" dirty="0">
                <a:solidFill>
                  <a:schemeClr val="tx1">
                    <a:lumMod val="75000"/>
                    <a:lumOff val="25000"/>
                  </a:schemeClr>
                </a:solidFill>
                <a:latin typeface="+mn-lt"/>
              </a:rPr>
              <a:t>A produção realizada foi de </a:t>
            </a:r>
            <a:r>
              <a:rPr lang="pt-BR" b="1" dirty="0">
                <a:solidFill>
                  <a:schemeClr val="tx1">
                    <a:lumMod val="75000"/>
                    <a:lumOff val="25000"/>
                  </a:schemeClr>
                </a:solidFill>
                <a:latin typeface="+mn-lt"/>
              </a:rPr>
              <a:t>7,84%</a:t>
            </a:r>
            <a:r>
              <a:rPr lang="pt-BR" dirty="0">
                <a:solidFill>
                  <a:schemeClr val="tx1">
                    <a:lumMod val="75000"/>
                    <a:lumOff val="25000"/>
                  </a:schemeClr>
                </a:solidFill>
                <a:latin typeface="+mn-lt"/>
              </a:rPr>
              <a:t> menor que o estimado</a:t>
            </a:r>
            <a:r>
              <a:rPr lang="pt-BR" altLang="ko-KR" dirty="0">
                <a:solidFill>
                  <a:schemeClr val="tx1">
                    <a:lumMod val="75000"/>
                    <a:lumOff val="25000"/>
                  </a:schemeClr>
                </a:solidFill>
                <a:latin typeface="+mn-lt"/>
              </a:rPr>
              <a:t>. </a:t>
            </a:r>
          </a:p>
        </p:txBody>
      </p:sp>
      <p:sp>
        <p:nvSpPr>
          <p:cNvPr id="7" name="Rectangle 9">
            <a:extLst>
              <a:ext uri="{FF2B5EF4-FFF2-40B4-BE49-F238E27FC236}">
                <a16:creationId xmlns:a16="http://schemas.microsoft.com/office/drawing/2014/main" id="{1933EAC2-1607-4F78-A8F3-2E79F672F459}"/>
              </a:ext>
            </a:extLst>
          </p:cNvPr>
          <p:cNvSpPr>
            <a:spLocks noChangeArrowheads="1"/>
          </p:cNvSpPr>
          <p:nvPr/>
        </p:nvSpPr>
        <p:spPr bwMode="auto">
          <a:xfrm>
            <a:off x="3942849" y="5479985"/>
            <a:ext cx="430630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altLang="ko-KR" sz="1050" dirty="0">
                <a:latin typeface="+mn-lt"/>
                <a:ea typeface="Arial Unicode MS" panose="020B0604020202020204" pitchFamily="34" charset="-128"/>
                <a:cs typeface="Arial Unicode MS" panose="020B0604020202020204" pitchFamily="34" charset="-128"/>
              </a:rPr>
              <a:t>Fonte: Secretaria de Estado da Saúde de São Paulo – </a:t>
            </a:r>
            <a:r>
              <a:rPr lang="pt-BR" altLang="ko-KR" sz="1100" dirty="0">
                <a:latin typeface="+mn-lt"/>
                <a:ea typeface="Arial Unicode MS" panose="020B0604020202020204" pitchFamily="34" charset="-128"/>
                <a:cs typeface="Arial Unicode MS" panose="020B0604020202020204" pitchFamily="34" charset="-128"/>
              </a:rPr>
              <a:t>Sistema</a:t>
            </a:r>
            <a:r>
              <a:rPr lang="pt-BR" altLang="ko-KR" sz="1050" dirty="0">
                <a:latin typeface="+mn-lt"/>
                <a:ea typeface="Arial Unicode MS" panose="020B0604020202020204" pitchFamily="34" charset="-128"/>
                <a:cs typeface="Arial Unicode MS" panose="020B0604020202020204" pitchFamily="34" charset="-128"/>
              </a:rPr>
              <a:t> Reglab ® 2023</a:t>
            </a:r>
            <a:endParaRPr lang="pt-BR" altLang="ko-KR" sz="1050" dirty="0">
              <a:latin typeface="+mn-lt"/>
            </a:endParaRPr>
          </a:p>
        </p:txBody>
      </p:sp>
      <p:sp>
        <p:nvSpPr>
          <p:cNvPr id="4" name="Retângulo 3">
            <a:extLst>
              <a:ext uri="{FF2B5EF4-FFF2-40B4-BE49-F238E27FC236}">
                <a16:creationId xmlns:a16="http://schemas.microsoft.com/office/drawing/2014/main" id="{0AE71F80-A4E4-4826-8649-DE0D69F17FDF}"/>
              </a:ext>
            </a:extLst>
          </p:cNvPr>
          <p:cNvSpPr/>
          <p:nvPr/>
        </p:nvSpPr>
        <p:spPr>
          <a:xfrm>
            <a:off x="3722348" y="2678593"/>
            <a:ext cx="4915753" cy="261610"/>
          </a:xfrm>
          <a:prstGeom prst="rect">
            <a:avLst/>
          </a:prstGeom>
        </p:spPr>
        <p:txBody>
          <a:bodyPr wrap="square">
            <a:spAutoFit/>
          </a:bodyPr>
          <a:lstStyle/>
          <a:p>
            <a:pPr lvl="0"/>
            <a:r>
              <a:rPr lang="pt-BR" altLang="ko-KR" sz="1050" dirty="0">
                <a:solidFill>
                  <a:prstClr val="black">
                    <a:lumMod val="75000"/>
                    <a:lumOff val="25000"/>
                  </a:prstClr>
                </a:solidFill>
              </a:rPr>
              <a:t>Tabela 1 – Produção Estimada e Realizada no CEAC Norte, julho a setembro de 2023.</a:t>
            </a:r>
          </a:p>
        </p:txBody>
      </p:sp>
      <p:sp>
        <p:nvSpPr>
          <p:cNvPr id="13" name="Título 1">
            <a:extLst>
              <a:ext uri="{FF2B5EF4-FFF2-40B4-BE49-F238E27FC236}">
                <a16:creationId xmlns:a16="http://schemas.microsoft.com/office/drawing/2014/main" id="{8692297A-5E0E-4836-B69D-841E4D949974}"/>
              </a:ext>
            </a:extLst>
          </p:cNvPr>
          <p:cNvSpPr txBox="1">
            <a:spLocks/>
          </p:cNvSpPr>
          <p:nvPr/>
        </p:nvSpPr>
        <p:spPr>
          <a:xfrm>
            <a:off x="483599" y="291716"/>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3200" b="1" dirty="0">
                <a:solidFill>
                  <a:srgbClr val="C00000"/>
                </a:solidFill>
                <a:latin typeface="+mn-lt"/>
              </a:rPr>
              <a:t>Resultados</a:t>
            </a:r>
          </a:p>
          <a:p>
            <a:r>
              <a:rPr lang="pt-BR" sz="2600" b="1" dirty="0">
                <a:solidFill>
                  <a:srgbClr val="C00000"/>
                </a:solidFill>
                <a:latin typeface="+mn-lt"/>
              </a:rPr>
              <a:t>Produção Quantitativa</a:t>
            </a:r>
          </a:p>
        </p:txBody>
      </p:sp>
      <p:pic>
        <p:nvPicPr>
          <p:cNvPr id="14" name="Imagem 13">
            <a:extLst>
              <a:ext uri="{FF2B5EF4-FFF2-40B4-BE49-F238E27FC236}">
                <a16:creationId xmlns:a16="http://schemas.microsoft.com/office/drawing/2014/main" id="{635E1879-700C-41A9-BF1B-54DC4FA4DFF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pic>
        <p:nvPicPr>
          <p:cNvPr id="17" name="Imagem 16">
            <a:extLst>
              <a:ext uri="{FF2B5EF4-FFF2-40B4-BE49-F238E27FC236}">
                <a16:creationId xmlns:a16="http://schemas.microsoft.com/office/drawing/2014/main" id="{A497D260-9DC3-4D75-A316-47B6FF0A02F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23193" y="6478395"/>
            <a:ext cx="1206621" cy="291909"/>
          </a:xfrm>
          <a:prstGeom prst="rect">
            <a:avLst/>
          </a:prstGeom>
        </p:spPr>
      </p:pic>
      <p:pic>
        <p:nvPicPr>
          <p:cNvPr id="2" name="Imagem 1">
            <a:extLst>
              <a:ext uri="{FF2B5EF4-FFF2-40B4-BE49-F238E27FC236}">
                <a16:creationId xmlns:a16="http://schemas.microsoft.com/office/drawing/2014/main" id="{DB674C7C-D04D-FDD5-DF2D-3113855D18D0}"/>
              </a:ext>
            </a:extLst>
          </p:cNvPr>
          <p:cNvPicPr>
            <a:picLocks noChangeAspect="1"/>
          </p:cNvPicPr>
          <p:nvPr/>
        </p:nvPicPr>
        <p:blipFill>
          <a:blip r:embed="rId5"/>
          <a:stretch>
            <a:fillRect/>
          </a:stretch>
        </p:blipFill>
        <p:spPr>
          <a:xfrm>
            <a:off x="2913237" y="3093950"/>
            <a:ext cx="6365506" cy="2232287"/>
          </a:xfrm>
          <a:prstGeom prst="rect">
            <a:avLst/>
          </a:prstGeom>
        </p:spPr>
      </p:pic>
    </p:spTree>
    <p:extLst>
      <p:ext uri="{BB962C8B-B14F-4D97-AF65-F5344CB8AC3E}">
        <p14:creationId xmlns:p14="http://schemas.microsoft.com/office/powerpoint/2010/main" val="1429359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2">
            <a:extLst>
              <a:ext uri="{FF2B5EF4-FFF2-40B4-BE49-F238E27FC236}">
                <a16:creationId xmlns:a16="http://schemas.microsoft.com/office/drawing/2014/main" id="{97D9D910-D313-4FD8-B86D-27DC7C2FECD1}"/>
              </a:ext>
            </a:extLst>
          </p:cNvPr>
          <p:cNvSpPr>
            <a:spLocks noChangeArrowheads="1"/>
          </p:cNvSpPr>
          <p:nvPr/>
        </p:nvSpPr>
        <p:spPr bwMode="auto">
          <a:xfrm>
            <a:off x="6168270" y="1220491"/>
            <a:ext cx="5454233" cy="237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700" dirty="0">
                <a:latin typeface="+mn-lt"/>
                <a:ea typeface="Arial Unicode MS" panose="020B0604020202020204" pitchFamily="34" charset="-128"/>
                <a:cs typeface="Arial Unicode MS" panose="020B0604020202020204" pitchFamily="34" charset="-128"/>
              </a:rPr>
              <a:t>Quadro 1 – Produção Estimada (Meta) e realizada no CEAC Norte, discriminada por unidade assistencial no período de julho a setembro de 2023.</a:t>
            </a:r>
            <a:endParaRPr lang="pt-BR" altLang="pt-BR" sz="700" dirty="0">
              <a:latin typeface="+mn-lt"/>
              <a:ea typeface="Batang" panose="02030600000101010101" pitchFamily="18" charset="-127"/>
            </a:endParaRPr>
          </a:p>
        </p:txBody>
      </p:sp>
      <p:sp>
        <p:nvSpPr>
          <p:cNvPr id="7" name="Retângulo 5">
            <a:extLst>
              <a:ext uri="{FF2B5EF4-FFF2-40B4-BE49-F238E27FC236}">
                <a16:creationId xmlns:a16="http://schemas.microsoft.com/office/drawing/2014/main" id="{67BFC103-A349-4995-ADEB-34CED48B58A5}"/>
              </a:ext>
            </a:extLst>
          </p:cNvPr>
          <p:cNvSpPr>
            <a:spLocks noChangeArrowheads="1"/>
          </p:cNvSpPr>
          <p:nvPr/>
        </p:nvSpPr>
        <p:spPr bwMode="auto">
          <a:xfrm>
            <a:off x="7237457" y="5483398"/>
            <a:ext cx="3302213" cy="257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800" dirty="0">
                <a:latin typeface="+mn-lt"/>
                <a:ea typeface="Arial Unicode MS" panose="020B0604020202020204" pitchFamily="34" charset="-128"/>
                <a:cs typeface="Arial Unicode MS" panose="020B0604020202020204" pitchFamily="34" charset="-128"/>
              </a:rPr>
              <a:t>Fonte: Secretaria de Estado da Saúde de São Paulo – Sistema Reglab ® 2023</a:t>
            </a:r>
            <a:endParaRPr lang="pt-BR" altLang="pt-BR" sz="800" dirty="0">
              <a:latin typeface="+mn-lt"/>
              <a:ea typeface="Batang" panose="02030600000101010101" pitchFamily="18" charset="-127"/>
            </a:endParaRPr>
          </a:p>
        </p:txBody>
      </p:sp>
      <p:sp>
        <p:nvSpPr>
          <p:cNvPr id="8" name="Retângulo 1">
            <a:extLst>
              <a:ext uri="{FF2B5EF4-FFF2-40B4-BE49-F238E27FC236}">
                <a16:creationId xmlns:a16="http://schemas.microsoft.com/office/drawing/2014/main" id="{75ADE29D-1135-4418-B85C-C1560220A4EC}"/>
              </a:ext>
            </a:extLst>
          </p:cNvPr>
          <p:cNvSpPr>
            <a:spLocks noChangeArrowheads="1"/>
          </p:cNvSpPr>
          <p:nvPr/>
        </p:nvSpPr>
        <p:spPr bwMode="auto">
          <a:xfrm>
            <a:off x="577436" y="1653152"/>
            <a:ext cx="5024582" cy="366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Os resultados obtidos no período de julho a setembro de 2023 sugerem a oportunidade de ajustar as metas para a produção estimada para cada unidade assistencial. </a:t>
            </a:r>
            <a:endParaRPr lang="pt-BR" altLang="pt-BR" sz="1200" dirty="0">
              <a:solidFill>
                <a:schemeClr val="tx1">
                  <a:lumMod val="85000"/>
                  <a:lumOff val="15000"/>
                </a:schemeClr>
              </a:solidFill>
              <a:latin typeface="+mn-lt"/>
              <a:ea typeface="Batang" panose="02030600000101010101" pitchFamily="18" charset="-127"/>
            </a:endParaRPr>
          </a:p>
          <a:p>
            <a:pPr algn="just">
              <a:lnSpc>
                <a:spcPct val="150000"/>
              </a:lnSpc>
            </a:pPr>
            <a:endPar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O quadro 1 discrimina a produção do CEAC Norte em cada unidade pública incluída no escopo assistencial e conforme apresentado  apresenta variações percentuais superiores a meta em cada serviço. </a:t>
            </a:r>
          </a:p>
          <a:p>
            <a:pPr algn="just">
              <a:lnSpc>
                <a:spcPct val="150000"/>
              </a:lnSpc>
            </a:pPr>
            <a:endParaRPr lang="pt-BR" altLang="pt-BR" sz="1200" dirty="0">
              <a:solidFill>
                <a:schemeClr val="tx1">
                  <a:lumMod val="85000"/>
                  <a:lumOff val="15000"/>
                </a:schemeClr>
              </a:solidFill>
              <a:latin typeface="+mn-lt"/>
              <a:ea typeface="Batang" panose="02030600000101010101" pitchFamily="18" charset="-127"/>
            </a:endParaRPr>
          </a:p>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Cumpre salientar que a AFIP/ CEAC NORTE não tem qualquer interferência e governabilidade sobre a demanda de exames laboratoriais e apenas recebe o material coletado dos pacientes, ou colhe material de pacientes com exames solicitados pelas unidades hospitalares, sendo os hospitais e ambulatórios estaduais os responsáveis pelo controle da demanda desses exames.</a:t>
            </a:r>
            <a:endParaRPr lang="pt-BR" altLang="pt-BR" sz="1200" dirty="0">
              <a:solidFill>
                <a:schemeClr val="tx1">
                  <a:lumMod val="85000"/>
                  <a:lumOff val="15000"/>
                </a:schemeClr>
              </a:solidFill>
              <a:latin typeface="+mn-lt"/>
              <a:ea typeface="Batang" panose="02030600000101010101" pitchFamily="18" charset="-127"/>
            </a:endParaRPr>
          </a:p>
        </p:txBody>
      </p:sp>
      <p:cxnSp>
        <p:nvCxnSpPr>
          <p:cNvPr id="3" name="Conector reto 2">
            <a:extLst>
              <a:ext uri="{FF2B5EF4-FFF2-40B4-BE49-F238E27FC236}">
                <a16:creationId xmlns:a16="http://schemas.microsoft.com/office/drawing/2014/main" id="{0980C0D5-772C-4FE7-A751-EAB199B4D4A2}"/>
              </a:ext>
            </a:extLst>
          </p:cNvPr>
          <p:cNvCxnSpPr>
            <a:cxnSpLocks/>
          </p:cNvCxnSpPr>
          <p:nvPr/>
        </p:nvCxnSpPr>
        <p:spPr>
          <a:xfrm>
            <a:off x="5837382" y="1596421"/>
            <a:ext cx="0" cy="3721451"/>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Título 1">
            <a:extLst>
              <a:ext uri="{FF2B5EF4-FFF2-40B4-BE49-F238E27FC236}">
                <a16:creationId xmlns:a16="http://schemas.microsoft.com/office/drawing/2014/main" id="{8525CD15-49F2-43E3-8A1E-4135399DE701}"/>
              </a:ext>
            </a:extLst>
          </p:cNvPr>
          <p:cNvSpPr txBox="1">
            <a:spLocks/>
          </p:cNvSpPr>
          <p:nvPr/>
        </p:nvSpPr>
        <p:spPr>
          <a:xfrm>
            <a:off x="483599" y="291716"/>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3200" b="1" dirty="0">
                <a:solidFill>
                  <a:srgbClr val="C00000"/>
                </a:solidFill>
                <a:latin typeface="+mn-lt"/>
              </a:rPr>
              <a:t>Resultados</a:t>
            </a:r>
          </a:p>
          <a:p>
            <a:r>
              <a:rPr lang="pt-BR" sz="2600" b="1" dirty="0">
                <a:solidFill>
                  <a:srgbClr val="C00000"/>
                </a:solidFill>
                <a:latin typeface="+mn-lt"/>
              </a:rPr>
              <a:t>Produção Quantitativa</a:t>
            </a:r>
          </a:p>
        </p:txBody>
      </p:sp>
      <p:pic>
        <p:nvPicPr>
          <p:cNvPr id="2" name="Imagem 1">
            <a:extLst>
              <a:ext uri="{FF2B5EF4-FFF2-40B4-BE49-F238E27FC236}">
                <a16:creationId xmlns:a16="http://schemas.microsoft.com/office/drawing/2014/main" id="{35C1F2DC-A79D-203D-CE08-8841FEDE45FD}"/>
              </a:ext>
            </a:extLst>
          </p:cNvPr>
          <p:cNvPicPr>
            <a:picLocks noChangeAspect="1"/>
          </p:cNvPicPr>
          <p:nvPr/>
        </p:nvPicPr>
        <p:blipFill>
          <a:blip r:embed="rId3"/>
          <a:stretch>
            <a:fillRect/>
          </a:stretch>
        </p:blipFill>
        <p:spPr>
          <a:xfrm>
            <a:off x="6053889" y="1457735"/>
            <a:ext cx="5682993" cy="4056075"/>
          </a:xfrm>
          <a:prstGeom prst="rect">
            <a:avLst/>
          </a:prstGeom>
        </p:spPr>
      </p:pic>
    </p:spTree>
    <p:extLst>
      <p:ext uri="{BB962C8B-B14F-4D97-AF65-F5344CB8AC3E}">
        <p14:creationId xmlns:p14="http://schemas.microsoft.com/office/powerpoint/2010/main" val="2086314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03E3F3E2-6EC3-4BFE-9CC6-518B17595D05}"/>
              </a:ext>
            </a:extLst>
          </p:cNvPr>
          <p:cNvSpPr txBox="1">
            <a:spLocks/>
          </p:cNvSpPr>
          <p:nvPr/>
        </p:nvSpPr>
        <p:spPr>
          <a:xfrm>
            <a:off x="3822805" y="378093"/>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pt-BR" sz="3200" b="1" dirty="0">
                <a:solidFill>
                  <a:srgbClr val="C00000"/>
                </a:solidFill>
                <a:latin typeface="+mn-lt"/>
              </a:rPr>
              <a:t>Indicadores – Pesquisa de Satisfação</a:t>
            </a:r>
          </a:p>
        </p:txBody>
      </p:sp>
      <p:pic>
        <p:nvPicPr>
          <p:cNvPr id="12" name="Imagem 11">
            <a:extLst>
              <a:ext uri="{FF2B5EF4-FFF2-40B4-BE49-F238E27FC236}">
                <a16:creationId xmlns:a16="http://schemas.microsoft.com/office/drawing/2014/main" id="{F4385B10-88DB-4808-8AC4-97A4C773BD22}"/>
              </a:ext>
            </a:extLst>
          </p:cNvPr>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87246" y="2411687"/>
            <a:ext cx="947017" cy="947017"/>
          </a:xfrm>
          <a:prstGeom prst="rect">
            <a:avLst/>
          </a:prstGeom>
        </p:spPr>
      </p:pic>
      <p:pic>
        <p:nvPicPr>
          <p:cNvPr id="13" name="Imagem 12">
            <a:extLst>
              <a:ext uri="{FF2B5EF4-FFF2-40B4-BE49-F238E27FC236}">
                <a16:creationId xmlns:a16="http://schemas.microsoft.com/office/drawing/2014/main" id="{6A169475-FD4A-4B80-A014-6BC121B52612}"/>
              </a:ext>
            </a:extLst>
          </p:cNvPr>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952520" y="1742187"/>
            <a:ext cx="947017" cy="947017"/>
          </a:xfrm>
          <a:prstGeom prst="rect">
            <a:avLst/>
          </a:prstGeom>
        </p:spPr>
      </p:pic>
      <p:pic>
        <p:nvPicPr>
          <p:cNvPr id="14" name="Imagem 13">
            <a:extLst>
              <a:ext uri="{FF2B5EF4-FFF2-40B4-BE49-F238E27FC236}">
                <a16:creationId xmlns:a16="http://schemas.microsoft.com/office/drawing/2014/main" id="{B6DCF7C3-2532-44A3-8322-9442621D09CC}"/>
              </a:ext>
            </a:extLst>
          </p:cNvPr>
          <p:cNvPicPr>
            <a:picLocks noChangeAspect="1"/>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2059420" y="3652716"/>
            <a:ext cx="788729" cy="788729"/>
          </a:xfrm>
          <a:prstGeom prst="rect">
            <a:avLst/>
          </a:prstGeom>
        </p:spPr>
      </p:pic>
      <p:sp>
        <p:nvSpPr>
          <p:cNvPr id="15" name="CaixaDeTexto 14">
            <a:extLst>
              <a:ext uri="{FF2B5EF4-FFF2-40B4-BE49-F238E27FC236}">
                <a16:creationId xmlns:a16="http://schemas.microsoft.com/office/drawing/2014/main" id="{F10E90F2-F974-4062-BBB4-4CD0E4D591B3}"/>
              </a:ext>
            </a:extLst>
          </p:cNvPr>
          <p:cNvSpPr txBox="1"/>
          <p:nvPr/>
        </p:nvSpPr>
        <p:spPr>
          <a:xfrm>
            <a:off x="811389" y="3358704"/>
            <a:ext cx="934423" cy="523220"/>
          </a:xfrm>
          <a:prstGeom prst="rect">
            <a:avLst/>
          </a:prstGeom>
          <a:noFill/>
        </p:spPr>
        <p:txBody>
          <a:bodyPr wrap="none" rtlCol="0">
            <a:spAutoFit/>
          </a:bodyPr>
          <a:lstStyle/>
          <a:p>
            <a:r>
              <a:rPr lang="pt-BR" sz="1400" b="1" dirty="0">
                <a:solidFill>
                  <a:srgbClr val="C00000"/>
                </a:solidFill>
              </a:rPr>
              <a:t>UNIDADE</a:t>
            </a:r>
          </a:p>
          <a:p>
            <a:r>
              <a:rPr lang="pt-BR" sz="1400" b="1" dirty="0">
                <a:solidFill>
                  <a:srgbClr val="C00000"/>
                </a:solidFill>
              </a:rPr>
              <a:t>DE SAÚDE</a:t>
            </a:r>
          </a:p>
        </p:txBody>
      </p:sp>
      <p:sp>
        <p:nvSpPr>
          <p:cNvPr id="16" name="CaixaDeTexto 15">
            <a:extLst>
              <a:ext uri="{FF2B5EF4-FFF2-40B4-BE49-F238E27FC236}">
                <a16:creationId xmlns:a16="http://schemas.microsoft.com/office/drawing/2014/main" id="{524B0909-4DB8-4B8B-91CE-85E258D155FD}"/>
              </a:ext>
            </a:extLst>
          </p:cNvPr>
          <p:cNvSpPr txBox="1"/>
          <p:nvPr/>
        </p:nvSpPr>
        <p:spPr>
          <a:xfrm>
            <a:off x="1799187" y="4456834"/>
            <a:ext cx="1372363" cy="523220"/>
          </a:xfrm>
          <a:prstGeom prst="rect">
            <a:avLst/>
          </a:prstGeom>
          <a:noFill/>
        </p:spPr>
        <p:txBody>
          <a:bodyPr wrap="none" rtlCol="0">
            <a:spAutoFit/>
          </a:bodyPr>
          <a:lstStyle/>
          <a:p>
            <a:pPr algn="ctr"/>
            <a:r>
              <a:rPr lang="pt-BR" sz="1400" b="1" dirty="0">
                <a:solidFill>
                  <a:srgbClr val="C00000"/>
                </a:solidFill>
              </a:rPr>
              <a:t>PROFISSIONAIS </a:t>
            </a:r>
          </a:p>
          <a:p>
            <a:pPr algn="ctr"/>
            <a:r>
              <a:rPr lang="pt-BR" sz="1400" b="1" dirty="0">
                <a:solidFill>
                  <a:srgbClr val="C00000"/>
                </a:solidFill>
              </a:rPr>
              <a:t>DE SAÚDE</a:t>
            </a:r>
          </a:p>
        </p:txBody>
      </p:sp>
      <p:sp>
        <p:nvSpPr>
          <p:cNvPr id="17" name="CaixaDeTexto 16">
            <a:extLst>
              <a:ext uri="{FF2B5EF4-FFF2-40B4-BE49-F238E27FC236}">
                <a16:creationId xmlns:a16="http://schemas.microsoft.com/office/drawing/2014/main" id="{278A4B9A-C51C-4A7C-8BDA-6080475C42A8}"/>
              </a:ext>
            </a:extLst>
          </p:cNvPr>
          <p:cNvSpPr txBox="1"/>
          <p:nvPr/>
        </p:nvSpPr>
        <p:spPr>
          <a:xfrm>
            <a:off x="3952520" y="2800862"/>
            <a:ext cx="1042978" cy="307777"/>
          </a:xfrm>
          <a:prstGeom prst="rect">
            <a:avLst/>
          </a:prstGeom>
          <a:noFill/>
        </p:spPr>
        <p:txBody>
          <a:bodyPr wrap="none" rtlCol="0">
            <a:spAutoFit/>
          </a:bodyPr>
          <a:lstStyle/>
          <a:p>
            <a:pPr algn="ctr"/>
            <a:r>
              <a:rPr lang="pt-BR" sz="1400" b="1" dirty="0">
                <a:solidFill>
                  <a:srgbClr val="C00000"/>
                </a:solidFill>
              </a:rPr>
              <a:t>AVALIAÇÃO</a:t>
            </a:r>
          </a:p>
        </p:txBody>
      </p:sp>
      <p:sp>
        <p:nvSpPr>
          <p:cNvPr id="18" name="Elipse 17">
            <a:extLst>
              <a:ext uri="{FF2B5EF4-FFF2-40B4-BE49-F238E27FC236}">
                <a16:creationId xmlns:a16="http://schemas.microsoft.com/office/drawing/2014/main" id="{E7E2CA1D-3EA9-432A-BD02-D3B9AFA9EF2C}"/>
              </a:ext>
            </a:extLst>
          </p:cNvPr>
          <p:cNvSpPr/>
          <p:nvPr/>
        </p:nvSpPr>
        <p:spPr>
          <a:xfrm>
            <a:off x="515938" y="1939636"/>
            <a:ext cx="3163390" cy="3223491"/>
          </a:xfrm>
          <a:prstGeom prst="ellipse">
            <a:avLst/>
          </a:prstGeom>
          <a:no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19" name="Imagem 18">
            <a:extLst>
              <a:ext uri="{FF2B5EF4-FFF2-40B4-BE49-F238E27FC236}">
                <a16:creationId xmlns:a16="http://schemas.microsoft.com/office/drawing/2014/main" id="{54FF455E-0D6E-4D21-AB71-D941781D8828}"/>
              </a:ext>
            </a:extLst>
          </p:cNvPr>
          <p:cNvPicPr>
            <a:picLocks noChangeAspect="1"/>
          </p:cNvPicPr>
          <p:nvPr/>
        </p:nvPicPr>
        <p:blipFill>
          <a:blip r:embed="rId5">
            <a:duotone>
              <a:prstClr val="black"/>
              <a:schemeClr val="accent3">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9769181">
            <a:off x="2726505" y="1351187"/>
            <a:ext cx="1022442" cy="860518"/>
          </a:xfrm>
          <a:prstGeom prst="rect">
            <a:avLst/>
          </a:prstGeom>
        </p:spPr>
      </p:pic>
      <p:pic>
        <p:nvPicPr>
          <p:cNvPr id="20" name="Imagem 19">
            <a:extLst>
              <a:ext uri="{FF2B5EF4-FFF2-40B4-BE49-F238E27FC236}">
                <a16:creationId xmlns:a16="http://schemas.microsoft.com/office/drawing/2014/main" id="{D5BF8E83-10EB-4C88-9E10-E8CCCAFAF1C8}"/>
              </a:ext>
            </a:extLst>
          </p:cNvPr>
          <p:cNvPicPr>
            <a:picLocks noChangeAspect="1"/>
          </p:cNvPicPr>
          <p:nvPr/>
        </p:nvPicPr>
        <p:blipFill>
          <a:blip r:embed="rId5">
            <a:duotone>
              <a:prstClr val="black"/>
              <a:schemeClr val="accent3">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2330079" flipH="1">
            <a:off x="1783133" y="2262033"/>
            <a:ext cx="552574" cy="375454"/>
          </a:xfrm>
          <a:prstGeom prst="rect">
            <a:avLst/>
          </a:prstGeom>
        </p:spPr>
      </p:pic>
      <p:sp>
        <p:nvSpPr>
          <p:cNvPr id="21" name="CaixaDeTexto 20">
            <a:extLst>
              <a:ext uri="{FF2B5EF4-FFF2-40B4-BE49-F238E27FC236}">
                <a16:creationId xmlns:a16="http://schemas.microsoft.com/office/drawing/2014/main" id="{4BA24D74-DB66-478B-92A3-23AB6CE0932F}"/>
              </a:ext>
            </a:extLst>
          </p:cNvPr>
          <p:cNvSpPr txBox="1"/>
          <p:nvPr/>
        </p:nvSpPr>
        <p:spPr>
          <a:xfrm>
            <a:off x="1920283" y="2631584"/>
            <a:ext cx="1739561" cy="646331"/>
          </a:xfrm>
          <a:prstGeom prst="rect">
            <a:avLst/>
          </a:prstGeom>
          <a:noFill/>
        </p:spPr>
        <p:txBody>
          <a:bodyPr wrap="square" rtlCol="0">
            <a:spAutoFit/>
          </a:bodyPr>
          <a:lstStyle/>
          <a:p>
            <a:r>
              <a:rPr lang="pt-BR" sz="1200" i="1" dirty="0">
                <a:solidFill>
                  <a:schemeClr val="tx1">
                    <a:lumMod val="65000"/>
                    <a:lumOff val="35000"/>
                  </a:schemeClr>
                </a:solidFill>
              </a:rPr>
              <a:t>qualidade do serviço</a:t>
            </a:r>
          </a:p>
          <a:p>
            <a:r>
              <a:rPr lang="pt-BR" sz="1200" i="1" dirty="0">
                <a:solidFill>
                  <a:schemeClr val="tx1">
                    <a:lumMod val="65000"/>
                    <a:lumOff val="35000"/>
                  </a:schemeClr>
                </a:solidFill>
              </a:rPr>
              <a:t>satisfação dos usuários</a:t>
            </a:r>
          </a:p>
          <a:p>
            <a:endParaRPr lang="pt-BR" sz="1200" dirty="0">
              <a:solidFill>
                <a:schemeClr val="tx1">
                  <a:lumMod val="65000"/>
                  <a:lumOff val="35000"/>
                </a:schemeClr>
              </a:solidFill>
            </a:endParaRPr>
          </a:p>
        </p:txBody>
      </p:sp>
      <p:sp>
        <p:nvSpPr>
          <p:cNvPr id="22" name="CaixaDeTexto 21">
            <a:extLst>
              <a:ext uri="{FF2B5EF4-FFF2-40B4-BE49-F238E27FC236}">
                <a16:creationId xmlns:a16="http://schemas.microsoft.com/office/drawing/2014/main" id="{63F14DF3-0924-44EB-B9ED-5B57C4B95D88}"/>
              </a:ext>
            </a:extLst>
          </p:cNvPr>
          <p:cNvSpPr txBox="1"/>
          <p:nvPr/>
        </p:nvSpPr>
        <p:spPr>
          <a:xfrm>
            <a:off x="2038369" y="3862414"/>
            <a:ext cx="300082" cy="369332"/>
          </a:xfrm>
          <a:prstGeom prst="rect">
            <a:avLst/>
          </a:prstGeom>
          <a:noFill/>
        </p:spPr>
        <p:txBody>
          <a:bodyPr wrap="none" rtlCol="0">
            <a:spAutoFit/>
          </a:bodyPr>
          <a:lstStyle/>
          <a:p>
            <a:r>
              <a:rPr lang="pt-BR" b="1" dirty="0">
                <a:solidFill>
                  <a:schemeClr val="bg1"/>
                </a:solidFill>
              </a:rPr>
              <a:t>+</a:t>
            </a:r>
          </a:p>
        </p:txBody>
      </p:sp>
      <p:sp>
        <p:nvSpPr>
          <p:cNvPr id="23" name="CaixaDeTexto 22">
            <a:extLst>
              <a:ext uri="{FF2B5EF4-FFF2-40B4-BE49-F238E27FC236}">
                <a16:creationId xmlns:a16="http://schemas.microsoft.com/office/drawing/2014/main" id="{8138FCE4-5C63-4244-A1F8-B75646C649BF}"/>
              </a:ext>
            </a:extLst>
          </p:cNvPr>
          <p:cNvSpPr txBox="1"/>
          <p:nvPr/>
        </p:nvSpPr>
        <p:spPr>
          <a:xfrm>
            <a:off x="2303917" y="3860300"/>
            <a:ext cx="300082" cy="369332"/>
          </a:xfrm>
          <a:prstGeom prst="rect">
            <a:avLst/>
          </a:prstGeom>
          <a:noFill/>
        </p:spPr>
        <p:txBody>
          <a:bodyPr wrap="none" rtlCol="0">
            <a:spAutoFit/>
          </a:bodyPr>
          <a:lstStyle/>
          <a:p>
            <a:r>
              <a:rPr lang="pt-BR" b="1" dirty="0">
                <a:solidFill>
                  <a:schemeClr val="bg1"/>
                </a:solidFill>
              </a:rPr>
              <a:t>+</a:t>
            </a:r>
          </a:p>
        </p:txBody>
      </p:sp>
      <p:sp>
        <p:nvSpPr>
          <p:cNvPr id="24" name="CaixaDeTexto 23">
            <a:extLst>
              <a:ext uri="{FF2B5EF4-FFF2-40B4-BE49-F238E27FC236}">
                <a16:creationId xmlns:a16="http://schemas.microsoft.com/office/drawing/2014/main" id="{DD92732F-3904-4FBD-81F8-7F2E13D0D9DE}"/>
              </a:ext>
            </a:extLst>
          </p:cNvPr>
          <p:cNvSpPr txBox="1"/>
          <p:nvPr/>
        </p:nvSpPr>
        <p:spPr>
          <a:xfrm>
            <a:off x="2592296" y="3858186"/>
            <a:ext cx="300082" cy="369332"/>
          </a:xfrm>
          <a:prstGeom prst="rect">
            <a:avLst/>
          </a:prstGeom>
          <a:noFill/>
        </p:spPr>
        <p:txBody>
          <a:bodyPr wrap="none" rtlCol="0">
            <a:spAutoFit/>
          </a:bodyPr>
          <a:lstStyle/>
          <a:p>
            <a:r>
              <a:rPr lang="pt-BR" b="1" dirty="0">
                <a:solidFill>
                  <a:schemeClr val="bg1"/>
                </a:solidFill>
              </a:rPr>
              <a:t>+</a:t>
            </a:r>
          </a:p>
        </p:txBody>
      </p:sp>
      <p:pic>
        <p:nvPicPr>
          <p:cNvPr id="25" name="Imagem 24">
            <a:extLst>
              <a:ext uri="{FF2B5EF4-FFF2-40B4-BE49-F238E27FC236}">
                <a16:creationId xmlns:a16="http://schemas.microsoft.com/office/drawing/2014/main" id="{39BA0A3B-0323-474B-8217-4C6AC15689EB}"/>
              </a:ext>
            </a:extLst>
          </p:cNvPr>
          <p:cNvPicPr>
            <a:picLocks noChangeAspect="1"/>
          </p:cNvPicPr>
          <p:nvPr/>
        </p:nvPicPr>
        <p:blipFill>
          <a:blip r:embed="rId5">
            <a:duotone>
              <a:prstClr val="black"/>
              <a:schemeClr val="accent3">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4700600">
            <a:off x="2920166" y="3219440"/>
            <a:ext cx="482543" cy="375454"/>
          </a:xfrm>
          <a:prstGeom prst="rect">
            <a:avLst/>
          </a:prstGeom>
        </p:spPr>
      </p:pic>
      <p:sp>
        <p:nvSpPr>
          <p:cNvPr id="29" name="Retângulo 28">
            <a:extLst>
              <a:ext uri="{FF2B5EF4-FFF2-40B4-BE49-F238E27FC236}">
                <a16:creationId xmlns:a16="http://schemas.microsoft.com/office/drawing/2014/main" id="{F512AC62-36DB-476E-B1A5-9C97183CD87B}"/>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 name="Retângulo 1">
            <a:extLst>
              <a:ext uri="{FF2B5EF4-FFF2-40B4-BE49-F238E27FC236}">
                <a16:creationId xmlns:a16="http://schemas.microsoft.com/office/drawing/2014/main" id="{D5E0F86A-53DF-73BA-8C8C-C6C7FEC2F597}"/>
              </a:ext>
            </a:extLst>
          </p:cNvPr>
          <p:cNvSpPr>
            <a:spLocks noChangeArrowheads="1"/>
          </p:cNvSpPr>
          <p:nvPr/>
        </p:nvSpPr>
        <p:spPr bwMode="auto">
          <a:xfrm>
            <a:off x="5545020" y="960372"/>
            <a:ext cx="6131042"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altLang="pt-BR" sz="1400" b="1" dirty="0">
                <a:latin typeface="+mn-lt"/>
              </a:rPr>
              <a:t>Serviço de Atenção ao Usuário – SAU</a:t>
            </a:r>
          </a:p>
          <a:p>
            <a:pPr algn="just"/>
            <a:endParaRPr lang="pt-BR" sz="1400" dirty="0">
              <a:latin typeface="+mn-lt"/>
            </a:endParaRPr>
          </a:p>
          <a:p>
            <a:pPr algn="just"/>
            <a:r>
              <a:rPr lang="pt-BR" sz="1400" dirty="0">
                <a:latin typeface="+mn-lt"/>
              </a:rPr>
              <a:t>A AFIP implantou o Serviço de Atenção ao Usuário (SAU) para atendimento aos serviços de saúde que lhe são referenciados. Nesses serviços, estruturados em cada unidade vinculada ao CEAC Norte, foram realizadas pesquisas de satisfação do usuário, assim como registros de reclamações, elogios ou sugestões por profissional específico, responsável pelo setor. </a:t>
            </a:r>
          </a:p>
          <a:p>
            <a:pPr algn="just"/>
            <a:r>
              <a:rPr lang="pt-BR" sz="1400" dirty="0">
                <a:latin typeface="+mn-lt"/>
              </a:rPr>
              <a:t>Importante salientar que a adesão à pesquisa de satisfação é voluntária e depende da aprovação da diretoria de cada serviço, hospital ou ambulatório. </a:t>
            </a:r>
          </a:p>
          <a:p>
            <a:pPr algn="just"/>
            <a:r>
              <a:rPr lang="pt-BR" sz="1400" dirty="0">
                <a:latin typeface="+mn-lt"/>
              </a:rPr>
              <a:t> </a:t>
            </a:r>
          </a:p>
          <a:p>
            <a:pPr algn="just"/>
            <a:r>
              <a:rPr lang="pt-BR" sz="1400" dirty="0">
                <a:latin typeface="+mn-lt"/>
              </a:rPr>
              <a:t>No terceiro trimestre de 2023, doze (12) unidades de saúde estaduais aderiram à pesquisa de satisfação para usuários do CEAC Norte. Os serviços que aderiram à pesquisa SAU incluíram os seguintes Ambulatório: Mandaqui, Ames: Ame Caraguatatuba, Santos e Pariquera-Açu e os Hospitais; Heliópolis, Ipiranga, Itaquaquecetuba, Guilherme Álvaro, Mandaqui, Mario Covas, Sapopemba e Vila Alpina. </a:t>
            </a:r>
            <a:endParaRPr lang="pt-BR" sz="1400" dirty="0">
              <a:solidFill>
                <a:srgbClr val="FF0000"/>
              </a:solidFill>
              <a:latin typeface="+mn-lt"/>
            </a:endParaRPr>
          </a:p>
          <a:p>
            <a:pPr algn="just"/>
            <a:r>
              <a:rPr lang="pt-BR" sz="1400" dirty="0">
                <a:latin typeface="+mn-lt"/>
              </a:rPr>
              <a:t> </a:t>
            </a:r>
          </a:p>
          <a:p>
            <a:pPr algn="just"/>
            <a:r>
              <a:rPr lang="pt-BR" sz="1400" dirty="0">
                <a:latin typeface="+mn-lt"/>
              </a:rPr>
              <a:t>No terceiro trimestre de 2023 foram respondidas 12.692 pesquisas. Verificamos alto grau de satisfação dos usuários com os serviços prestados pelo CEAC Norte/AFIP em todas as dimensões avaliadas (Recepção, Coleta, Preparo, Higiene, Limpeza e Entrega de Resultados) com avaliações “Ótimo” ou “Bom” em 97,8% das respostas, conforme Quadro 2 e Tabela 2.</a:t>
            </a:r>
          </a:p>
          <a:p>
            <a:pPr algn="just"/>
            <a:endParaRPr lang="pt-BR" altLang="pt-BR" sz="1400" dirty="0">
              <a:latin typeface="+mn-lt"/>
            </a:endParaRPr>
          </a:p>
        </p:txBody>
      </p:sp>
    </p:spTree>
    <p:extLst>
      <p:ext uri="{BB962C8B-B14F-4D97-AF65-F5344CB8AC3E}">
        <p14:creationId xmlns:p14="http://schemas.microsoft.com/office/powerpoint/2010/main" val="1402286389"/>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2651</TotalTime>
  <Words>1563</Words>
  <Application>Microsoft Office PowerPoint</Application>
  <PresentationFormat>Widescreen</PresentationFormat>
  <Paragraphs>138</Paragraphs>
  <Slides>15</Slides>
  <Notes>5</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15</vt:i4>
      </vt:variant>
    </vt:vector>
  </HeadingPairs>
  <TitlesOfParts>
    <vt:vector size="22" baseType="lpstr">
      <vt:lpstr>Arial</vt:lpstr>
      <vt:lpstr>Calibri</vt:lpstr>
      <vt:lpstr>Calibri (Títulos)</vt:lpstr>
      <vt:lpstr>Calibri Light</vt:lpstr>
      <vt:lpstr>Times New Roman</vt:lpstr>
      <vt:lpstr>Wingdings</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Caroline Petermann</dc:creator>
  <cp:lastModifiedBy>Anderson Freitas N Da Paixao</cp:lastModifiedBy>
  <cp:revision>327</cp:revision>
  <cp:lastPrinted>2021-05-04T10:30:49Z</cp:lastPrinted>
  <dcterms:created xsi:type="dcterms:W3CDTF">2019-10-31T14:23:28Z</dcterms:created>
  <dcterms:modified xsi:type="dcterms:W3CDTF">2023-11-17T13:01:00Z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885652</vt:lpwstr>
  </property>
  <property fmtid="{D5CDD505-2E9C-101B-9397-08002B2CF9AE}" name="NXPowerLiteSettings" pid="3">
    <vt:lpwstr>F7000400038000</vt:lpwstr>
  </property>
  <property fmtid="{D5CDD505-2E9C-101B-9397-08002B2CF9AE}" name="NXPowerLiteVersion" pid="4">
    <vt:lpwstr>S10.0.0</vt:lpwstr>
  </property>
</Properties>
</file>