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3" autoAdjust="0"/>
  </p:normalViewPr>
  <p:slideViewPr>
    <p:cSldViewPr snapToGrid="0">
      <p:cViewPr>
        <p:scale>
          <a:sx n="50" d="100"/>
          <a:sy n="50" d="100"/>
        </p:scale>
        <p:origin x="147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TERCEIRO TRIMESTRE 2023</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3</a:t>
            </a:r>
            <a:r>
              <a:rPr lang="pt-BR" sz="600" b="1" i="1" spc="-1" dirty="0">
                <a:solidFill>
                  <a:srgbClr val="FFFFFF"/>
                </a:solidFill>
                <a:latin typeface="Arial"/>
                <a:ea typeface="Arial Unicode MS"/>
              </a:rPr>
              <a:t>º</a:t>
            </a:r>
            <a:r>
              <a:rPr lang="pt-BR" sz="600" b="1" i="1" strike="noStrike" spc="-1" dirty="0">
                <a:solidFill>
                  <a:srgbClr val="FFFFFF"/>
                </a:solidFill>
                <a:latin typeface="Arial"/>
                <a:ea typeface="Arial Unicode MS"/>
              </a:rPr>
              <a:t> Trimestre de 2023</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878574"/>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lnSpc>
                <a:spcPct val="150000"/>
              </a:lnSpc>
              <a:buNone/>
            </a:pPr>
            <a:r>
              <a:rPr lang="pt-BR" b="0" strike="noStrike" spc="-1" dirty="0">
                <a:solidFill>
                  <a:srgbClr val="000000"/>
                </a:solidFill>
                <a:latin typeface="Calibri"/>
                <a:ea typeface="바탕"/>
              </a:rPr>
              <a:t>A tabela 3</a:t>
            </a:r>
            <a:r>
              <a:rPr lang="pt-BR" b="0" strike="noStrike" spc="-1" dirty="0">
                <a:solidFill>
                  <a:srgbClr val="000000"/>
                </a:solidFill>
                <a:latin typeface="Calibri"/>
                <a:ea typeface="Arial Unicode MS"/>
              </a:rPr>
              <a:t> representa o indicador de exames liberados conforme intervalo de tempo definido em Contrato de Gestão e suas porcentagens, divididas de acordo com o perfil de exames – 3º Trimestre 2023.</a:t>
            </a:r>
            <a:endParaRPr lang="pt-BR" sz="1200" b="0" strike="noStrike" spc="-1" dirty="0">
              <a:latin typeface="Arial"/>
            </a:endParaRP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2023</a:t>
            </a:r>
            <a:endParaRPr lang="pt-BR" sz="900" b="0" strike="noStrike" spc="-1" dirty="0">
              <a:latin typeface="Arial"/>
            </a:endParaRPr>
          </a:p>
        </p:txBody>
      </p:sp>
      <p:sp>
        <p:nvSpPr>
          <p:cNvPr id="158" name="CaixaDeTexto 12"/>
          <p:cNvSpPr/>
          <p:nvPr/>
        </p:nvSpPr>
        <p:spPr>
          <a:xfrm>
            <a:off x="3966120" y="2899440"/>
            <a:ext cx="57240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pt-BR" sz="900" b="0" i="1" strike="noStrike" spc="-1">
                <a:solidFill>
                  <a:srgbClr val="000000"/>
                </a:solidFill>
                <a:latin typeface="Arial"/>
                <a:ea typeface="Arial Unicode MS"/>
              </a:rPr>
              <a:t>           Tabela 3 - Indicador de Atendimento ao Prazo de Execução - 2022</a:t>
            </a:r>
            <a:endParaRPr lang="pt-BR" sz="900" b="0" strike="noStrike" spc="-1">
              <a:latin typeface="Arial"/>
            </a:endParaRPr>
          </a:p>
        </p:txBody>
      </p:sp>
      <p:pic>
        <p:nvPicPr>
          <p:cNvPr id="2" name="Imagem 1">
            <a:extLst>
              <a:ext uri="{FF2B5EF4-FFF2-40B4-BE49-F238E27FC236}">
                <a16:creationId xmlns:a16="http://schemas.microsoft.com/office/drawing/2014/main" id="{79F9032A-D90F-6878-8214-7C8D0D4CA98A}"/>
              </a:ext>
            </a:extLst>
          </p:cNvPr>
          <p:cNvPicPr>
            <a:picLocks noChangeAspect="1"/>
          </p:cNvPicPr>
          <p:nvPr/>
        </p:nvPicPr>
        <p:blipFill>
          <a:blip r:embed="rId3"/>
          <a:stretch>
            <a:fillRect/>
          </a:stretch>
        </p:blipFill>
        <p:spPr>
          <a:xfrm>
            <a:off x="1546483" y="2819151"/>
            <a:ext cx="8677275" cy="2438400"/>
          </a:xfrm>
          <a:prstGeom prst="rect">
            <a:avLst/>
          </a:prstGeom>
        </p:spPr>
      </p:pic>
      <p:sp>
        <p:nvSpPr>
          <p:cNvPr id="4" name="CaixaDeTexto 3">
            <a:extLst>
              <a:ext uri="{FF2B5EF4-FFF2-40B4-BE49-F238E27FC236}">
                <a16:creationId xmlns:a16="http://schemas.microsoft.com/office/drawing/2014/main" id="{068F28F8-E448-4975-A447-4B5F3006BCD8}"/>
              </a:ext>
            </a:extLst>
          </p:cNvPr>
          <p:cNvSpPr txBox="1"/>
          <p:nvPr/>
        </p:nvSpPr>
        <p:spPr>
          <a:xfrm>
            <a:off x="2609850" y="2038350"/>
            <a:ext cx="8362950" cy="646331"/>
          </a:xfrm>
          <a:prstGeom prst="rect">
            <a:avLst/>
          </a:prstGeom>
          <a:noFill/>
        </p:spPr>
        <p:txBody>
          <a:bodyPr wrap="square" rtlCol="0">
            <a:spAutoFit/>
          </a:bodyPr>
          <a:lstStyle/>
          <a:p>
            <a:pPr rtl="0"/>
            <a:endParaRPr lang="pt-BR" dirty="0">
              <a:effectLst/>
              <a:latin typeface="-apple-system"/>
            </a:endParaRPr>
          </a:p>
          <a:p>
            <a:pPr rtl="0"/>
            <a:r>
              <a:rPr lang="pt-BR" dirty="0">
                <a:effectLst/>
                <a:latin typeface="-apple-system"/>
              </a:rPr>
              <a:t>Tabela 3 - Indicador de Atendimento ao Prazo de Execução - 2023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Terceiro Trimestre de 2023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R$12.300.000,00.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julho a </a:t>
            </a:r>
            <a:r>
              <a:rPr lang="pt-BR" spc="-1" dirty="0">
                <a:solidFill>
                  <a:srgbClr val="000000"/>
                </a:solidFill>
                <a:latin typeface="Calibri" panose="020F0502020204030204" pitchFamily="34" charset="0"/>
                <a:ea typeface="맑은 고딕"/>
                <a:cs typeface="Calibri" panose="020F0502020204030204" pitchFamily="34" charset="0"/>
              </a:rPr>
              <a:t>setembro</a:t>
            </a:r>
            <a:r>
              <a:rPr lang="pt-BR" sz="1800" b="0" strike="noStrike" spc="-1" dirty="0">
                <a:solidFill>
                  <a:srgbClr val="000000"/>
                </a:solidFill>
                <a:latin typeface="Calibri" panose="020F0502020204030204" pitchFamily="34" charset="0"/>
                <a:ea typeface="맑은 고딕"/>
                <a:cs typeface="Calibri" panose="020F0502020204030204" pitchFamily="34" charset="0"/>
              </a:rPr>
              <a:t> de 2023.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R$12.300.000,00</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3</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2" name="Imagem 1">
            <a:extLst>
              <a:ext uri="{FF2B5EF4-FFF2-40B4-BE49-F238E27FC236}">
                <a16:creationId xmlns:a16="http://schemas.microsoft.com/office/drawing/2014/main" id="{9727FCA4-04FC-FB0D-444C-0F26779B9409}"/>
              </a:ext>
            </a:extLst>
          </p:cNvPr>
          <p:cNvPicPr>
            <a:picLocks noChangeAspect="1"/>
          </p:cNvPicPr>
          <p:nvPr/>
        </p:nvPicPr>
        <p:blipFill>
          <a:blip r:embed="rId5"/>
          <a:stretch>
            <a:fillRect/>
          </a:stretch>
        </p:blipFill>
        <p:spPr>
          <a:xfrm>
            <a:off x="4799707" y="3261208"/>
            <a:ext cx="6153239" cy="1641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a:t>
            </a:r>
            <a:r>
              <a:rPr lang="pt-BR" sz="1700" spc="-1" dirty="0">
                <a:solidFill>
                  <a:srgbClr val="FFFFFF"/>
                </a:solidFill>
                <a:latin typeface="Calibri"/>
              </a:rPr>
              <a:t>setembro</a:t>
            </a:r>
            <a:r>
              <a:rPr lang="pt-BR" sz="1700" b="0" strike="noStrike" spc="-1" dirty="0">
                <a:solidFill>
                  <a:srgbClr val="FFFFFF"/>
                </a:solidFill>
                <a:latin typeface="Calibri"/>
              </a:rPr>
              <a:t> de 2023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3º Trimestre 2023</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17</a:t>
            </a:r>
            <a:r>
              <a:rPr lang="pt-BR" sz="800" b="0" strike="noStrike" spc="-1" dirty="0">
                <a:solidFill>
                  <a:srgbClr val="000000"/>
                </a:solidFill>
                <a:latin typeface="Calibri"/>
                <a:ea typeface="Arial Unicode MS"/>
              </a:rPr>
              <a:t>/10/2023 09:h18min</a:t>
            </a:r>
            <a:endParaRPr lang="pt-BR" sz="800" b="0" strike="noStrike" spc="-1" dirty="0">
              <a:latin typeface="Arial"/>
            </a:endParaRPr>
          </a:p>
        </p:txBody>
      </p:sp>
      <p:pic>
        <p:nvPicPr>
          <p:cNvPr id="3" name="Imagem 2">
            <a:extLst>
              <a:ext uri="{FF2B5EF4-FFF2-40B4-BE49-F238E27FC236}">
                <a16:creationId xmlns:a16="http://schemas.microsoft.com/office/drawing/2014/main" id="{57185305-CF78-67ED-F846-B3D4F6ACF67F}"/>
              </a:ext>
            </a:extLst>
          </p:cNvPr>
          <p:cNvPicPr>
            <a:picLocks noChangeAspect="1"/>
          </p:cNvPicPr>
          <p:nvPr/>
        </p:nvPicPr>
        <p:blipFill>
          <a:blip r:embed="rId5"/>
          <a:stretch>
            <a:fillRect/>
          </a:stretch>
        </p:blipFill>
        <p:spPr>
          <a:xfrm>
            <a:off x="4740561" y="956449"/>
            <a:ext cx="7167240" cy="47431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09</a:t>
            </a:r>
            <a:r>
              <a:rPr lang="pt-BR" sz="800" b="0" strike="noStrike" spc="-1" dirty="0">
                <a:solidFill>
                  <a:srgbClr val="000000"/>
                </a:solidFill>
                <a:latin typeface="Calibri"/>
                <a:ea typeface="Arial Unicode MS"/>
              </a:rPr>
              <a:t>/11/2023 – </a:t>
            </a:r>
            <a:r>
              <a:rPr lang="pt-BR" sz="800" spc="-1" dirty="0">
                <a:solidFill>
                  <a:srgbClr val="000000"/>
                </a:solidFill>
                <a:latin typeface="Calibri"/>
                <a:ea typeface="Arial Unicode MS"/>
              </a:rPr>
              <a:t>08</a:t>
            </a:r>
            <a:r>
              <a:rPr lang="pt-BR" sz="800" b="0" strike="noStrike" spc="-1" dirty="0">
                <a:solidFill>
                  <a:srgbClr val="000000"/>
                </a:solidFill>
                <a:latin typeface="Calibri"/>
                <a:ea typeface="Arial Unicode MS"/>
              </a:rPr>
              <a:t>h55min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95880" y="329760"/>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3º Trimestre 2023</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setembro de 2023 está representado no quadro 3. </a:t>
            </a:r>
          </a:p>
        </p:txBody>
      </p:sp>
      <p:pic>
        <p:nvPicPr>
          <p:cNvPr id="5" name="Imagem 4">
            <a:extLst>
              <a:ext uri="{FF2B5EF4-FFF2-40B4-BE49-F238E27FC236}">
                <a16:creationId xmlns:a16="http://schemas.microsoft.com/office/drawing/2014/main" id="{B9E9E35C-FAE7-BCFA-64AC-B023D9837305}"/>
              </a:ext>
            </a:extLst>
          </p:cNvPr>
          <p:cNvPicPr>
            <a:picLocks noChangeAspect="1"/>
          </p:cNvPicPr>
          <p:nvPr/>
        </p:nvPicPr>
        <p:blipFill>
          <a:blip r:embed="rId5"/>
          <a:stretch>
            <a:fillRect/>
          </a:stretch>
        </p:blipFill>
        <p:spPr>
          <a:xfrm>
            <a:off x="4165849" y="644320"/>
            <a:ext cx="7906225" cy="56919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t>
            </a:r>
            <a:r>
              <a:rPr lang="pt-BR" sz="1300" spc="-1" dirty="0">
                <a:solidFill>
                  <a:srgbClr val="404040"/>
                </a:solidFill>
                <a:latin typeface="Calibri"/>
                <a:ea typeface="Arial Unicode MS"/>
              </a:rPr>
              <a:t>julho</a:t>
            </a:r>
            <a:r>
              <a:rPr lang="pt-BR" sz="1300" b="0" strike="noStrike" spc="-1" dirty="0">
                <a:solidFill>
                  <a:srgbClr val="404040"/>
                </a:solidFill>
                <a:latin typeface="Calibri"/>
                <a:ea typeface="Arial Unicode MS"/>
              </a:rPr>
              <a:t> a setembro de 2023,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Terceiro Trimestre  de 2023</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Terceiro Trimestre de </a:t>
            </a:r>
            <a:r>
              <a:rPr lang="pt-BR" sz="1800" b="1" strike="noStrike" spc="-1" dirty="0">
                <a:solidFill>
                  <a:srgbClr val="404040"/>
                </a:solidFill>
                <a:latin typeface="Calibri"/>
                <a:ea typeface="맑은 고딕"/>
              </a:rPr>
              <a:t>2.261.247</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sz="1800" b="1" strike="noStrike" spc="-1" dirty="0">
                <a:solidFill>
                  <a:srgbClr val="404040"/>
                </a:solidFill>
                <a:latin typeface="Calibri"/>
                <a:ea typeface="맑은 고딕"/>
              </a:rPr>
              <a:t>1</a:t>
            </a:r>
            <a:r>
              <a:rPr lang="pt-BR" b="1" spc="-1" dirty="0">
                <a:solidFill>
                  <a:srgbClr val="404040"/>
                </a:solidFill>
                <a:latin typeface="Calibri"/>
                <a:ea typeface="맑은 고딕"/>
              </a:rPr>
              <a:t>,50</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maior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julho a setembro  2023</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2" name="Imagem 1">
            <a:extLst>
              <a:ext uri="{FF2B5EF4-FFF2-40B4-BE49-F238E27FC236}">
                <a16:creationId xmlns:a16="http://schemas.microsoft.com/office/drawing/2014/main" id="{36D58B7C-7B29-2C76-2B7E-A213437A4159}"/>
              </a:ext>
            </a:extLst>
          </p:cNvPr>
          <p:cNvPicPr>
            <a:picLocks noChangeAspect="1"/>
          </p:cNvPicPr>
          <p:nvPr/>
        </p:nvPicPr>
        <p:blipFill>
          <a:blip r:embed="rId6"/>
          <a:stretch>
            <a:fillRect/>
          </a:stretch>
        </p:blipFill>
        <p:spPr>
          <a:xfrm>
            <a:off x="3253073" y="2939672"/>
            <a:ext cx="5782620" cy="20343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b="0" strike="noStrike" spc="-1" dirty="0">
                <a:solidFill>
                  <a:srgbClr val="404040"/>
                </a:solidFill>
                <a:latin typeface="Arial"/>
                <a:ea typeface="Arial Unicode MS"/>
              </a:rPr>
              <a:t>julho a setembro 2023</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a:t>
            </a:r>
            <a:r>
              <a:rPr lang="pt-BR" sz="1200" spc="-1" dirty="0">
                <a:solidFill>
                  <a:srgbClr val="262626"/>
                </a:solidFill>
                <a:latin typeface="Calibri"/>
                <a:ea typeface="Arial Unicode MS"/>
              </a:rPr>
              <a:t>T</a:t>
            </a:r>
            <a:r>
              <a:rPr lang="pt-BR" sz="1200" b="0" strike="noStrike" spc="-1" dirty="0">
                <a:solidFill>
                  <a:srgbClr val="262626"/>
                </a:solidFill>
                <a:latin typeface="Calibri"/>
                <a:ea typeface="Arial Unicode MS"/>
              </a:rPr>
              <a:t>erceiro Trimestre de 2023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3" name="Imagem 2">
            <a:extLst>
              <a:ext uri="{FF2B5EF4-FFF2-40B4-BE49-F238E27FC236}">
                <a16:creationId xmlns:a16="http://schemas.microsoft.com/office/drawing/2014/main" id="{31402C15-80F6-29AC-DA12-78D70A160EF0}"/>
              </a:ext>
            </a:extLst>
          </p:cNvPr>
          <p:cNvPicPr>
            <a:picLocks noChangeAspect="1"/>
          </p:cNvPicPr>
          <p:nvPr/>
        </p:nvPicPr>
        <p:blipFill>
          <a:blip r:embed="rId3"/>
          <a:stretch>
            <a:fillRect/>
          </a:stretch>
        </p:blipFill>
        <p:spPr>
          <a:xfrm>
            <a:off x="5942783" y="1806407"/>
            <a:ext cx="6066833" cy="31555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2023</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2" name="Imagem 1">
            <a:extLst>
              <a:ext uri="{FF2B5EF4-FFF2-40B4-BE49-F238E27FC236}">
                <a16:creationId xmlns:a16="http://schemas.microsoft.com/office/drawing/2014/main" id="{E1EA5719-D522-7EAB-1781-F2B983276D16}"/>
              </a:ext>
            </a:extLst>
          </p:cNvPr>
          <p:cNvPicPr>
            <a:picLocks noChangeAspect="1"/>
          </p:cNvPicPr>
          <p:nvPr/>
        </p:nvPicPr>
        <p:blipFill>
          <a:blip r:embed="rId7"/>
          <a:stretch>
            <a:fillRect/>
          </a:stretch>
        </p:blipFill>
        <p:spPr>
          <a:xfrm>
            <a:off x="5058912" y="3680632"/>
            <a:ext cx="6670608" cy="18766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3731</TotalTime>
  <Words>1380</Words>
  <Application>Microsoft Office PowerPoint</Application>
  <PresentationFormat>Widescreen</PresentationFormat>
  <Paragraphs>130</Paragraphs>
  <Slides>14</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-apple-system</vt: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334</cp:revision>
  <cp:lastPrinted>2022-11-04T19:34:15Z</cp:lastPrinted>
  <dcterms:created xsi:type="dcterms:W3CDTF">2019-10-31T14:23:28Z</dcterms:created>
  <dcterms:modified xsi:type="dcterms:W3CDTF">2023-11-09T12:23:24Z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