
<file path=[Content_Types].xml><?xml version="1.0" encoding="utf-8"?>
<Types xmlns="http://schemas.openxmlformats.org/package/2006/content-types">
  <Default ContentType="image/x-emf" Extension="emf"/>
  <Default ContentType="image/jpeg" Extension="jpeg"/>
  <Default ContentType="image/png" Extension="png"/>
  <Default ContentType="application/vnd.openxmlformats-package.relationships+xml" Extension="rels"/>
  <Default ContentType="image/vnd.ms-photo" Extension="wdp"/>
  <Default ContentType="application/xml" Extension="xml"/>
  <Override ContentType="application/vnd.openxmlformats-officedocument.presentationml.presentation.main+xml" PartName="/ppt/presentation.xml"/>
  <Override ContentType="application/vnd.openxmlformats-officedocument.presentationml.slideMaster+xml" PartName="/ppt/slideMasters/slideMaster1.xml"/>
  <Override ContentType="application/vnd.openxmlformats-officedocument.presentationml.slide+xml" PartName="/ppt/slides/slide1.xml"/>
  <Override ContentType="application/vnd.openxmlformats-officedocument.presentationml.slide+xml" PartName="/ppt/slides/slide2.xml"/>
  <Override ContentType="application/vnd.openxmlformats-officedocument.presentationml.slide+xml" PartName="/ppt/slides/slide3.xml"/>
  <Override ContentType="application/vnd.openxmlformats-officedocument.presentationml.slide+xml" PartName="/ppt/slides/slide4.xml"/>
  <Override ContentType="application/vnd.openxmlformats-officedocument.presentationml.slide+xml" PartName="/ppt/slides/slide5.xml"/>
  <Override ContentType="application/vnd.openxmlformats-officedocument.presentationml.slide+xml" PartName="/ppt/slides/slide6.xml"/>
  <Override ContentType="application/vnd.openxmlformats-officedocument.presentationml.slide+xml" PartName="/ppt/slides/slide7.xml"/>
  <Override ContentType="application/vnd.openxmlformats-officedocument.presentationml.slide+xml" PartName="/ppt/slides/slide8.xml"/>
  <Override ContentType="application/vnd.openxmlformats-officedocument.presentationml.slide+xml" PartName="/ppt/slides/slide9.xml"/>
  <Override ContentType="application/vnd.openxmlformats-officedocument.presentationml.slide+xml" PartName="/ppt/slides/slide10.xml"/>
  <Override ContentType="application/vnd.openxmlformats-officedocument.presentationml.slide+xml" PartName="/ppt/slides/slide11.xml"/>
  <Override ContentType="application/vnd.openxmlformats-officedocument.presentationml.slide+xml" PartName="/ppt/slides/slide12.xml"/>
  <Override ContentType="application/vnd.openxmlformats-officedocument.presentationml.slide+xml" PartName="/ppt/slides/slide13.xml"/>
  <Override ContentType="application/vnd.openxmlformats-officedocument.presentationml.slide+xml" PartName="/ppt/slides/slide14.xml"/>
  <Override ContentType="application/vnd.openxmlformats-officedocument.presentationml.slide+xml" PartName="/ppt/slides/slide15.xml"/>
  <Override ContentType="application/vnd.openxmlformats-officedocument.presentationml.notesMaster+xml" PartName="/ppt/notesMasters/notesMaster1.xml"/>
  <Override ContentType="application/vnd.openxmlformats-officedocument.presentationml.commentAuthors+xml" PartName="/ppt/commentAuthors.xml"/>
  <Override ContentType="application/vnd.openxmlformats-officedocument.presentationml.presProps+xml" PartName="/ppt/presProps.xml"/>
  <Override ContentType="application/vnd.openxmlformats-officedocument.presentationml.viewProps+xml" PartName="/ppt/viewProps.xml"/>
  <Override ContentType="application/vnd.openxmlformats-officedocument.theme+xml" PartName="/ppt/theme/theme1.xml"/>
  <Override ContentType="application/vnd.openxmlformats-officedocument.presentationml.tableStyles+xml" PartName="/ppt/tableStyles.xml"/>
  <Override ContentType="application/vnd.openxmlformats-officedocument.presentationml.slideLayout+xml" PartName="/ppt/slideLayouts/slideLayout1.xml"/>
  <Override ContentType="application/vnd.openxmlformats-officedocument.presentationml.slideLayout+xml" PartName="/ppt/slideLayouts/slideLayout2.xml"/>
  <Override ContentType="application/vnd.openxmlformats-officedocument.theme+xml" PartName="/ppt/theme/theme2.xml"/>
  <Override ContentType="application/vnd.openxmlformats-officedocument.presentationml.notesSlide+xml" PartName="/ppt/notesSlides/notesSlide1.xml"/>
  <Override ContentType="application/vnd.openxmlformats-officedocument.presentationml.notesSlide+xml" PartName="/ppt/notesSlides/notesSlide2.xml"/>
  <Override ContentType="application/vnd.openxmlformats-officedocument.presentationml.notesSlide+xml" PartName="/ppt/notesSlides/notesSlide3.xml"/>
  <Override ContentType="application/vnd.openxmlformats-officedocument.presentationml.notesSlide+xml" PartName="/ppt/notesSlides/notesSlide4.xml"/>
  <Override ContentType="application/vnd.openxmlformats-officedocument.presentationml.notesSlide+xml" PartName="/ppt/notesSlides/notesSlide5.xml"/>
  <Override ContentType="application/vnd.openxmlformats-package.core-properties+xml" PartName="/docProps/core.xml"/>
  <Override ContentType="application/vnd.openxmlformats-officedocument.extended-properties+xml" PartName="/docProps/app.xml"/>
  <Override ContentType="application/vnd.openxmlformats-officedocument.custom-properties+xml" PartName="/docProps/custom.xml"/>
</Types>
</file>

<file path=_rels/.rels><?xml version="1.0" encoding="UTF-8" standalone="yes" ?><Relationships xmlns="http://schemas.openxmlformats.org/package/2006/relationships"><Relationship Id="rId3" Target="docProps/app.xml" Type="http://schemas.openxmlformats.org/officeDocument/2006/relationships/extended-properties"/><Relationship Id="rId2" Target="docProps/core.xml" Type="http://schemas.openxmlformats.org/package/2006/relationships/metadata/core-properties"/><Relationship Id="rId1" Target="ppt/presentation.xml" Type="http://schemas.openxmlformats.org/officeDocument/2006/relationships/officeDocument"/><Relationship Id="rId4" Target="docProps/custom.xml" Type="http://schemas.openxmlformats.org/officeDocument/2006/relationships/custom-properties"/></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notesMasterIdLst>
    <p:notesMasterId r:id="rId17"/>
  </p:notesMasterIdLst>
  <p:sldIdLst>
    <p:sldId id="470" r:id="rId2"/>
    <p:sldId id="516" r:id="rId3"/>
    <p:sldId id="490" r:id="rId4"/>
    <p:sldId id="508" r:id="rId5"/>
    <p:sldId id="524" r:id="rId6"/>
    <p:sldId id="527" r:id="rId7"/>
    <p:sldId id="517" r:id="rId8"/>
    <p:sldId id="519" r:id="rId9"/>
    <p:sldId id="514" r:id="rId10"/>
    <p:sldId id="496" r:id="rId11"/>
    <p:sldId id="499" r:id="rId12"/>
    <p:sldId id="521" r:id="rId13"/>
    <p:sldId id="506" r:id="rId14"/>
    <p:sldId id="505" r:id="rId15"/>
    <p:sldId id="523" r:id="rId16"/>
  </p:sldIdLst>
  <p:sldSz cx="12192000" cy="6858000"/>
  <p:notesSz cx="6797675" cy="9928225"/>
  <p:defaultText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3906" userDrawn="1">
          <p15:clr>
            <a:srgbClr val="A4A3A4"/>
          </p15:clr>
        </p15:guide>
        <p15:guide id="2" pos="3228" userDrawn="1">
          <p15:clr>
            <a:srgbClr val="A4A3A4"/>
          </p15:clr>
        </p15:guide>
        <p15:guide id="3" pos="7537" userDrawn="1">
          <p15:clr>
            <a:srgbClr val="A4A3A4"/>
          </p15:clr>
        </p15:guide>
        <p15:guide id="4" pos="688" userDrawn="1">
          <p15:clr>
            <a:srgbClr val="A4A3A4"/>
          </p15:clr>
        </p15:guide>
        <p15:guide id="5" orient="horz" pos="2160" userDrawn="1">
          <p15:clr>
            <a:srgbClr val="A4A3A4"/>
          </p15:clr>
        </p15:guide>
        <p15:guide id="6" orient="horz" pos="2260" userDrawn="1">
          <p15:clr>
            <a:srgbClr val="A4A3A4"/>
          </p15:clr>
        </p15:guide>
      </p15:sldGuideLst>
    </p:ext>
  </p:extLst>
</p:presentation>
</file>

<file path=ppt/commentAuthors.xml><?xml version="1.0" encoding="utf-8"?>
<p:cmAuthorLst xmlns:a="http://schemas.openxmlformats.org/drawingml/2006/main" xmlns:r="http://schemas.openxmlformats.org/officeDocument/2006/relationships" xmlns:p="http://schemas.openxmlformats.org/presentationml/2006/main">
  <p:cmAuthor id="1" name="Mirian Chiarelli" initials="MC" lastIdx="3" clrIdx="0">
    <p:extLst>
      <p:ext uri="{19B8F6BF-5375-455C-9EA6-DF929625EA0E}">
        <p15:presenceInfo xmlns:p15="http://schemas.microsoft.com/office/powerpoint/2012/main" userId="44a267b8d7879db7" providerId="Windows Live"/>
      </p:ext>
    </p:extLst>
  </p:cmAuthor>
  <p:cmAuthor id="2" name="Diego R. Medeiros" initials="DRM" lastIdx="1" clrIdx="1">
    <p:extLst>
      <p:ext uri="{19B8F6BF-5375-455C-9EA6-DF929625EA0E}">
        <p15:presenceInfo xmlns:p15="http://schemas.microsoft.com/office/powerpoint/2012/main" userId="S-1-5-21-2365488645-3626107736-286831921-3018236" providerId="AD"/>
      </p:ext>
    </p:extLst>
  </p:cmAuthor>
</p:cm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990000"/>
    <a:srgbClr val="404040"/>
    <a:srgbClr val="FFFFFF"/>
    <a:srgbClr val="C00000"/>
    <a:srgbClr val="01AE80"/>
    <a:srgbClr val="E1DFE0"/>
    <a:srgbClr val="F2F2F2"/>
    <a:srgbClr val="A50000"/>
    <a:srgbClr val="A5A5A5"/>
    <a:srgbClr val="C21725"/>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Estilo Médio 2 - Ênfase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 styleId="{2D5ABB26-0587-4C30-8999-92F81FD0307C}" styleName="Nenhum Estilo, Nenhuma Grade">
    <a:wholeTbl>
      <a:tcTxStyle>
        <a:fontRef idx="minor">
          <a:scrgbClr r="0" g="0" b="0"/>
        </a:fontRef>
        <a:schemeClr val="tx1"/>
      </a:tcTxStyle>
      <a:tcStyle>
        <a:tcBdr>
          <a:left>
            <a:ln>
              <a:noFill/>
            </a:ln>
          </a:left>
          <a:right>
            <a:ln>
              <a:noFill/>
            </a:ln>
          </a:right>
          <a:top>
            <a:ln>
              <a:noFill/>
            </a:ln>
          </a:top>
          <a:bottom>
            <a:ln>
              <a:noFill/>
            </a:ln>
          </a:bottom>
          <a:insideH>
            <a:ln>
              <a:noFill/>
            </a:ln>
          </a:insideH>
          <a:insideV>
            <a:ln>
              <a:noFill/>
            </a:ln>
          </a:insideV>
        </a:tcBdr>
        <a:fill>
          <a:noFill/>
        </a:fill>
      </a:tcStyle>
    </a:wholeTbl>
  </a:tblStyle>
  <a:tblStyle styleId="{C083E6E3-FA7D-4D7B-A595-EF9225AFEA82}" styleName="Estilo Claro 1 - Ênfase 3">
    <a:wholeTbl>
      <a:tcTxStyle>
        <a:fontRef idx="minor">
          <a:scrgbClr r="0" g="0" b="0"/>
        </a:fontRef>
        <a:schemeClr val="tx1"/>
      </a:tcTxStyle>
      <a:tcStyle>
        <a:tcBdr>
          <a:left>
            <a:ln>
              <a:noFill/>
            </a:ln>
          </a:left>
          <a:right>
            <a:ln>
              <a:noFill/>
            </a:ln>
          </a:right>
          <a:top>
            <a:ln w="12700" cmpd="sng">
              <a:solidFill>
                <a:schemeClr val="accent3"/>
              </a:solidFill>
            </a:ln>
          </a:top>
          <a:bottom>
            <a:ln w="12700" cmpd="sng">
              <a:solidFill>
                <a:schemeClr val="accent3"/>
              </a:solidFill>
            </a:ln>
          </a:bottom>
          <a:insideH>
            <a:ln>
              <a:noFill/>
            </a:ln>
          </a:insideH>
          <a:insideV>
            <a:ln>
              <a:noFill/>
            </a:ln>
          </a:insideV>
        </a:tcBdr>
        <a:fill>
          <a:noFill/>
        </a:fill>
      </a:tcStyle>
    </a:wholeTbl>
    <a:band1H>
      <a:tcStyle>
        <a:tcBdr/>
        <a:fill>
          <a:solidFill>
            <a:schemeClr val="accent3">
              <a:alpha val="20000"/>
            </a:schemeClr>
          </a:solidFill>
        </a:fill>
      </a:tcStyle>
    </a:band1H>
    <a:band2H>
      <a:tcStyle>
        <a:tcBdr/>
      </a:tcStyle>
    </a:band2H>
    <a:band1V>
      <a:tcStyle>
        <a:tcBdr/>
        <a:fill>
          <a:solidFill>
            <a:schemeClr val="accent3">
              <a:alpha val="20000"/>
            </a:schemeClr>
          </a:solidFill>
        </a:fill>
      </a:tcStyle>
    </a:band1V>
    <a:lastCol>
      <a:tcTxStyle b="on"/>
      <a:tcStyle>
        <a:tcBdr/>
      </a:tcStyle>
    </a:lastCol>
    <a:firstCol>
      <a:tcTxStyle b="on"/>
      <a:tcStyle>
        <a:tcBdr/>
      </a:tcStyle>
    </a:firstCol>
    <a:lastRow>
      <a:tcTxStyle b="on"/>
      <a:tcStyle>
        <a:tcBdr>
          <a:top>
            <a:ln w="12700" cmpd="sng">
              <a:solidFill>
                <a:schemeClr val="accent3"/>
              </a:solidFill>
            </a:ln>
          </a:top>
        </a:tcBdr>
        <a:fill>
          <a:noFill/>
        </a:fill>
      </a:tcStyle>
    </a:lastRow>
    <a:firstRow>
      <a:tcTxStyle b="on"/>
      <a:tcStyle>
        <a:tcBdr>
          <a:bottom>
            <a:ln w="12700" cmpd="sng">
              <a:solidFill>
                <a:schemeClr val="accent3"/>
              </a:solidFill>
            </a:ln>
          </a:bottom>
        </a:tcBdr>
        <a:fill>
          <a:no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p:restoredLeft sz="14995" autoAdjust="0"/>
    <p:restoredTop sz="88869" autoAdjust="0"/>
  </p:normalViewPr>
  <p:slideViewPr>
    <p:cSldViewPr snapToGrid="0">
      <p:cViewPr>
        <p:scale>
          <a:sx n="80" d="100"/>
          <a:sy n="80" d="100"/>
        </p:scale>
        <p:origin x="378" y="-228"/>
      </p:cViewPr>
      <p:guideLst>
        <p:guide orient="horz" pos="3906"/>
        <p:guide pos="3228"/>
        <p:guide pos="7537"/>
        <p:guide pos="688"/>
        <p:guide orient="horz" pos="2160"/>
        <p:guide orient="horz" pos="2260"/>
      </p:guideLst>
    </p:cSldViewPr>
  </p:slideViewPr>
  <p:notesTextViewPr>
    <p:cViewPr>
      <p:scale>
        <a:sx n="3" d="2"/>
        <a:sy n="3" d="2"/>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commentAuthors" Target="commentAuthors.xml"/><Relationship Id="rId3" Type="http://schemas.openxmlformats.org/officeDocument/2006/relationships/slide" Target="slides/slide2.xml"/><Relationship Id="rId21" Type="http://schemas.openxmlformats.org/officeDocument/2006/relationships/theme" Target="theme/theme1.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presProps" Target="pres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 Id="rId22" Type="http://schemas.openxmlformats.org/officeDocument/2006/relationships/tableStyles" Target="tableStyles.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Cabeçalho 1"/>
          <p:cNvSpPr>
            <a:spLocks noGrp="1"/>
          </p:cNvSpPr>
          <p:nvPr>
            <p:ph type="hdr" sz="quarter"/>
          </p:nvPr>
        </p:nvSpPr>
        <p:spPr>
          <a:xfrm>
            <a:off x="1" y="0"/>
            <a:ext cx="2945659" cy="498136"/>
          </a:xfrm>
          <a:prstGeom prst="rect">
            <a:avLst/>
          </a:prstGeom>
        </p:spPr>
        <p:txBody>
          <a:bodyPr vert="horz" lIns="91413" tIns="45706" rIns="91413" bIns="45706" rtlCol="0"/>
          <a:lstStyle>
            <a:lvl1pPr algn="l">
              <a:defRPr sz="1200"/>
            </a:lvl1pPr>
          </a:lstStyle>
          <a:p>
            <a:endParaRPr lang="pt-BR"/>
          </a:p>
        </p:txBody>
      </p:sp>
      <p:sp>
        <p:nvSpPr>
          <p:cNvPr id="3" name="Espaço Reservado para Data 2"/>
          <p:cNvSpPr>
            <a:spLocks noGrp="1"/>
          </p:cNvSpPr>
          <p:nvPr>
            <p:ph type="dt" idx="1"/>
          </p:nvPr>
        </p:nvSpPr>
        <p:spPr>
          <a:xfrm>
            <a:off x="3850444" y="0"/>
            <a:ext cx="2945659" cy="498136"/>
          </a:xfrm>
          <a:prstGeom prst="rect">
            <a:avLst/>
          </a:prstGeom>
        </p:spPr>
        <p:txBody>
          <a:bodyPr vert="horz" lIns="91413" tIns="45706" rIns="91413" bIns="45706" rtlCol="0"/>
          <a:lstStyle>
            <a:lvl1pPr algn="r">
              <a:defRPr sz="1200"/>
            </a:lvl1pPr>
          </a:lstStyle>
          <a:p>
            <a:fld id="{5426514E-D3CE-4F7F-92FF-8D87D753F936}" type="datetimeFigureOut">
              <a:rPr lang="pt-BR" smtClean="0"/>
              <a:t>07/08/2023</a:t>
            </a:fld>
            <a:endParaRPr lang="pt-BR"/>
          </a:p>
        </p:txBody>
      </p:sp>
      <p:sp>
        <p:nvSpPr>
          <p:cNvPr id="4" name="Espaço Reservado para Imagem de Slide 3"/>
          <p:cNvSpPr>
            <a:spLocks noGrp="1" noRot="1" noChangeAspect="1"/>
          </p:cNvSpPr>
          <p:nvPr>
            <p:ph type="sldImg" idx="2"/>
          </p:nvPr>
        </p:nvSpPr>
        <p:spPr>
          <a:xfrm>
            <a:off x="422275" y="1241425"/>
            <a:ext cx="5953125" cy="3349625"/>
          </a:xfrm>
          <a:prstGeom prst="rect">
            <a:avLst/>
          </a:prstGeom>
          <a:noFill/>
          <a:ln w="12700">
            <a:solidFill>
              <a:prstClr val="black"/>
            </a:solidFill>
          </a:ln>
        </p:spPr>
        <p:txBody>
          <a:bodyPr vert="horz" lIns="91413" tIns="45706" rIns="91413" bIns="45706" rtlCol="0" anchor="ctr"/>
          <a:lstStyle/>
          <a:p>
            <a:endParaRPr lang="pt-BR"/>
          </a:p>
        </p:txBody>
      </p:sp>
      <p:sp>
        <p:nvSpPr>
          <p:cNvPr id="5" name="Espaço Reservado para Anotações 4"/>
          <p:cNvSpPr>
            <a:spLocks noGrp="1"/>
          </p:cNvSpPr>
          <p:nvPr>
            <p:ph type="body" sz="quarter" idx="3"/>
          </p:nvPr>
        </p:nvSpPr>
        <p:spPr>
          <a:xfrm>
            <a:off x="679768" y="4777958"/>
            <a:ext cx="5438140" cy="3909239"/>
          </a:xfrm>
          <a:prstGeom prst="rect">
            <a:avLst/>
          </a:prstGeom>
        </p:spPr>
        <p:txBody>
          <a:bodyPr vert="horz" lIns="91413" tIns="45706" rIns="91413" bIns="45706" rtlCol="0"/>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6" name="Espaço Reservado para Rodapé 5"/>
          <p:cNvSpPr>
            <a:spLocks noGrp="1"/>
          </p:cNvSpPr>
          <p:nvPr>
            <p:ph type="ftr" sz="quarter" idx="4"/>
          </p:nvPr>
        </p:nvSpPr>
        <p:spPr>
          <a:xfrm>
            <a:off x="1" y="9430093"/>
            <a:ext cx="2945659" cy="498135"/>
          </a:xfrm>
          <a:prstGeom prst="rect">
            <a:avLst/>
          </a:prstGeom>
        </p:spPr>
        <p:txBody>
          <a:bodyPr vert="horz" lIns="91413" tIns="45706" rIns="91413" bIns="45706" rtlCol="0" anchor="b"/>
          <a:lstStyle>
            <a:lvl1pPr algn="l">
              <a:defRPr sz="1200"/>
            </a:lvl1pPr>
          </a:lstStyle>
          <a:p>
            <a:endParaRPr lang="pt-BR"/>
          </a:p>
        </p:txBody>
      </p:sp>
      <p:sp>
        <p:nvSpPr>
          <p:cNvPr id="7" name="Espaço Reservado para Número de Slide 6"/>
          <p:cNvSpPr>
            <a:spLocks noGrp="1"/>
          </p:cNvSpPr>
          <p:nvPr>
            <p:ph type="sldNum" sz="quarter" idx="5"/>
          </p:nvPr>
        </p:nvSpPr>
        <p:spPr>
          <a:xfrm>
            <a:off x="3850444" y="9430093"/>
            <a:ext cx="2945659" cy="498135"/>
          </a:xfrm>
          <a:prstGeom prst="rect">
            <a:avLst/>
          </a:prstGeom>
        </p:spPr>
        <p:txBody>
          <a:bodyPr vert="horz" lIns="91413" tIns="45706" rIns="91413" bIns="45706" rtlCol="0" anchor="b"/>
          <a:lstStyle>
            <a:lvl1pPr algn="r">
              <a:defRPr sz="1200"/>
            </a:lvl1pPr>
          </a:lstStyle>
          <a:p>
            <a:fld id="{F8F38578-74F1-446B-B54B-1DEC46AE92B6}" type="slidenum">
              <a:rPr lang="pt-BR" smtClean="0"/>
              <a:t>‹nº›</a:t>
            </a:fld>
            <a:endParaRPr lang="pt-BR"/>
          </a:p>
        </p:txBody>
      </p:sp>
    </p:spTree>
    <p:extLst>
      <p:ext uri="{BB962C8B-B14F-4D97-AF65-F5344CB8AC3E}">
        <p14:creationId xmlns:p14="http://schemas.microsoft.com/office/powerpoint/2010/main" val="353683400"/>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2.xml"/><Relationship Id="rId1" Type="http://schemas.openxmlformats.org/officeDocument/2006/relationships/notesMaster" Target="../notesMasters/notesMaster1.xml"/></Relationships>
</file>

<file path=ppt/notesSlides/_rels/notesSlide2.xml.rels><?xml version="1.0" encoding="UTF-8" standalone="yes"?>
<Relationships xmlns="http://schemas.openxmlformats.org/package/2006/relationships"><Relationship Id="rId2" Type="http://schemas.openxmlformats.org/officeDocument/2006/relationships/slide" Target="../slides/slide8.xml"/><Relationship Id="rId1" Type="http://schemas.openxmlformats.org/officeDocument/2006/relationships/notesMaster" Target="../notesMasters/notesMaster1.xml"/></Relationships>
</file>

<file path=ppt/notesSlides/_rels/notesSlide3.xml.rels><?xml version="1.0" encoding="UTF-8" standalone="yes"?>
<Relationships xmlns="http://schemas.openxmlformats.org/package/2006/relationships"><Relationship Id="rId2" Type="http://schemas.openxmlformats.org/officeDocument/2006/relationships/slide" Target="../slides/slide10.xml"/><Relationship Id="rId1" Type="http://schemas.openxmlformats.org/officeDocument/2006/relationships/notesMaster" Target="../notesMasters/notesMaster1.xml"/></Relationships>
</file>

<file path=ppt/notesSlides/_rels/notesSlide4.xml.rels><?xml version="1.0" encoding="UTF-8" standalone="yes"?>
<Relationships xmlns="http://schemas.openxmlformats.org/package/2006/relationships"><Relationship Id="rId2" Type="http://schemas.openxmlformats.org/officeDocument/2006/relationships/slide" Target="../slides/slide13.xml"/><Relationship Id="rId1" Type="http://schemas.openxmlformats.org/officeDocument/2006/relationships/notesMaster" Target="../notesMasters/notesMaster1.xml"/></Relationships>
</file>

<file path=ppt/notesSlides/_rels/notesSlide5.xml.rels><?xml version="1.0" encoding="UTF-8" standalone="yes"?>
<Relationships xmlns="http://schemas.openxmlformats.org/package/2006/relationships"><Relationship Id="rId2" Type="http://schemas.openxmlformats.org/officeDocument/2006/relationships/slide" Target="../slides/slide14.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5"/>
          </p:nvPr>
        </p:nvSpPr>
        <p:spPr/>
        <p:txBody>
          <a:bodyPr/>
          <a:lstStyle/>
          <a:p>
            <a:fld id="{F8F38578-74F1-446B-B54B-1DEC46AE92B6}" type="slidenum">
              <a:rPr lang="pt-BR" smtClean="0"/>
              <a:t>2</a:t>
            </a:fld>
            <a:endParaRPr lang="pt-BR"/>
          </a:p>
        </p:txBody>
      </p:sp>
    </p:spTree>
    <p:extLst>
      <p:ext uri="{BB962C8B-B14F-4D97-AF65-F5344CB8AC3E}">
        <p14:creationId xmlns:p14="http://schemas.microsoft.com/office/powerpoint/2010/main" val="2188053934"/>
      </p:ext>
    </p:extLst>
  </p:cSld>
  <p:clrMapOvr>
    <a:masterClrMapping/>
  </p:clrMapOvr>
</p:notes>
</file>

<file path=ppt/notesSlides/notesSlide2.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8</a:t>
            </a:fld>
            <a:endParaRPr lang="pt-BR"/>
          </a:p>
        </p:txBody>
      </p:sp>
    </p:spTree>
    <p:extLst>
      <p:ext uri="{BB962C8B-B14F-4D97-AF65-F5344CB8AC3E}">
        <p14:creationId xmlns:p14="http://schemas.microsoft.com/office/powerpoint/2010/main" val="2025679409"/>
      </p:ext>
    </p:extLst>
  </p:cSld>
  <p:clrMapOvr>
    <a:masterClrMapping/>
  </p:clrMapOvr>
</p:notes>
</file>

<file path=ppt/notesSlides/notesSlide3.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10</a:t>
            </a:fld>
            <a:endParaRPr lang="pt-BR"/>
          </a:p>
        </p:txBody>
      </p:sp>
    </p:spTree>
    <p:extLst>
      <p:ext uri="{BB962C8B-B14F-4D97-AF65-F5344CB8AC3E}">
        <p14:creationId xmlns:p14="http://schemas.microsoft.com/office/powerpoint/2010/main" val="2475568271"/>
      </p:ext>
    </p:extLst>
  </p:cSld>
  <p:clrMapOvr>
    <a:masterClrMapping/>
  </p:clrMapOvr>
</p:notes>
</file>

<file path=ppt/notesSlides/notesSlide4.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13</a:t>
            </a:fld>
            <a:endParaRPr lang="pt-BR"/>
          </a:p>
        </p:txBody>
      </p:sp>
    </p:spTree>
    <p:extLst>
      <p:ext uri="{BB962C8B-B14F-4D97-AF65-F5344CB8AC3E}">
        <p14:creationId xmlns:p14="http://schemas.microsoft.com/office/powerpoint/2010/main" val="535626409"/>
      </p:ext>
    </p:extLst>
  </p:cSld>
  <p:clrMapOvr>
    <a:masterClrMapping/>
  </p:clrMapOvr>
</p:notes>
</file>

<file path=ppt/notesSlides/notesSlide5.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Espaço Reservado para Imagem de Slide 1"/>
          <p:cNvSpPr>
            <a:spLocks noGrp="1" noRot="1" noChangeAspect="1"/>
          </p:cNvSpPr>
          <p:nvPr>
            <p:ph type="sldImg"/>
          </p:nvPr>
        </p:nvSpPr>
        <p:spPr/>
      </p:sp>
      <p:sp>
        <p:nvSpPr>
          <p:cNvPr id="3" name="Espaço Reservado para Anotações 2"/>
          <p:cNvSpPr>
            <a:spLocks noGrp="1"/>
          </p:cNvSpPr>
          <p:nvPr>
            <p:ph type="body" idx="1"/>
          </p:nvPr>
        </p:nvSpPr>
        <p:spPr/>
        <p:txBody>
          <a:bodyPr/>
          <a:lstStyle/>
          <a:p>
            <a:endParaRPr lang="pt-BR" dirty="0"/>
          </a:p>
        </p:txBody>
      </p:sp>
      <p:sp>
        <p:nvSpPr>
          <p:cNvPr id="4" name="Espaço Reservado para Número de Slide 3"/>
          <p:cNvSpPr>
            <a:spLocks noGrp="1"/>
          </p:cNvSpPr>
          <p:nvPr>
            <p:ph type="sldNum" sz="quarter" idx="10"/>
          </p:nvPr>
        </p:nvSpPr>
        <p:spPr/>
        <p:txBody>
          <a:bodyPr/>
          <a:lstStyle/>
          <a:p>
            <a:fld id="{F8F38578-74F1-446B-B54B-1DEC46AE92B6}" type="slidenum">
              <a:rPr lang="pt-BR" smtClean="0"/>
              <a:t>14</a:t>
            </a:fld>
            <a:endParaRPr lang="pt-BR"/>
          </a:p>
        </p:txBody>
      </p:sp>
    </p:spTree>
    <p:extLst>
      <p:ext uri="{BB962C8B-B14F-4D97-AF65-F5344CB8AC3E}">
        <p14:creationId xmlns:p14="http://schemas.microsoft.com/office/powerpoint/2010/main" val="3958968565"/>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Slide de Títul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FF7B63D3-F843-46C0-8B4E-180160A7E323}"/>
              </a:ext>
            </a:extLst>
          </p:cNvPr>
          <p:cNvSpPr>
            <a:spLocks noGrp="1"/>
          </p:cNvSpPr>
          <p:nvPr>
            <p:ph type="ctrTitle"/>
          </p:nvPr>
        </p:nvSpPr>
        <p:spPr>
          <a:xfrm>
            <a:off x="1524000" y="1122363"/>
            <a:ext cx="9144000" cy="2387600"/>
          </a:xfrm>
        </p:spPr>
        <p:txBody>
          <a:bodyPr anchor="b"/>
          <a:lstStyle>
            <a:lvl1pPr algn="ctr">
              <a:defRPr sz="6000"/>
            </a:lvl1pPr>
          </a:lstStyle>
          <a:p>
            <a:r>
              <a:rPr lang="pt-BR"/>
              <a:t>Clique para editar o título Mestre</a:t>
            </a:r>
          </a:p>
        </p:txBody>
      </p:sp>
      <p:sp>
        <p:nvSpPr>
          <p:cNvPr id="3" name="Subtítulo 2">
            <a:extLst>
              <a:ext uri="{FF2B5EF4-FFF2-40B4-BE49-F238E27FC236}">
                <a16:creationId xmlns:a16="http://schemas.microsoft.com/office/drawing/2014/main" id="{DF7E2D60-0571-4121-AD71-C41537752F35}"/>
              </a:ext>
            </a:extLst>
          </p:cNvPr>
          <p:cNvSpPr>
            <a:spLocks noGrp="1"/>
          </p:cNvSpPr>
          <p:nvPr>
            <p:ph type="subTitle" idx="1"/>
          </p:nvPr>
        </p:nvSpPr>
        <p:spPr>
          <a:xfrm>
            <a:off x="1524000" y="3602038"/>
            <a:ext cx="9144000" cy="1655762"/>
          </a:xfrm>
        </p:spPr>
        <p:txBody>
          <a:bodyPr/>
          <a:lstStyle>
            <a:lvl1pPr marL="0" indent="0" algn="ctr">
              <a:buNone/>
              <a:defRPr sz="2400"/>
            </a:lvl1pPr>
            <a:lvl2pPr marL="457200" indent="0" algn="ctr">
              <a:buNone/>
              <a:defRPr sz="2000"/>
            </a:lvl2pPr>
            <a:lvl3pPr marL="914400" indent="0" algn="ctr">
              <a:buNone/>
              <a:defRPr sz="1800"/>
            </a:lvl3pPr>
            <a:lvl4pPr marL="1371600" indent="0" algn="ctr">
              <a:buNone/>
              <a:defRPr sz="1600"/>
            </a:lvl4pPr>
            <a:lvl5pPr marL="1828800" indent="0" algn="ctr">
              <a:buNone/>
              <a:defRPr sz="1600"/>
            </a:lvl5pPr>
            <a:lvl6pPr marL="2286000" indent="0" algn="ctr">
              <a:buNone/>
              <a:defRPr sz="1600"/>
            </a:lvl6pPr>
            <a:lvl7pPr marL="2743200" indent="0" algn="ctr">
              <a:buNone/>
              <a:defRPr sz="1600"/>
            </a:lvl7pPr>
            <a:lvl8pPr marL="3200400" indent="0" algn="ctr">
              <a:buNone/>
              <a:defRPr sz="1600"/>
            </a:lvl8pPr>
            <a:lvl9pPr marL="3657600" indent="0" algn="ctr">
              <a:buNone/>
              <a:defRPr sz="1600"/>
            </a:lvl9pPr>
          </a:lstStyle>
          <a:p>
            <a:r>
              <a:rPr lang="pt-BR"/>
              <a:t>Clique para editar o estilo do subtítulo Mestre</a:t>
            </a:r>
          </a:p>
        </p:txBody>
      </p:sp>
      <p:sp>
        <p:nvSpPr>
          <p:cNvPr id="4" name="Espaço Reservado para Data 3">
            <a:extLst>
              <a:ext uri="{FF2B5EF4-FFF2-40B4-BE49-F238E27FC236}">
                <a16:creationId xmlns:a16="http://schemas.microsoft.com/office/drawing/2014/main" id="{2C888F06-229A-4119-8A13-466211BDA30B}"/>
              </a:ext>
            </a:extLst>
          </p:cNvPr>
          <p:cNvSpPr>
            <a:spLocks noGrp="1"/>
          </p:cNvSpPr>
          <p:nvPr>
            <p:ph type="dt" sz="half" idx="10"/>
          </p:nvPr>
        </p:nvSpPr>
        <p:spPr/>
        <p:txBody>
          <a:bodyPr/>
          <a:lstStyle/>
          <a:p>
            <a:fld id="{874D8CD9-C51F-4ABB-B287-AC3576761347}" type="datetimeFigureOut">
              <a:rPr lang="pt-BR" smtClean="0"/>
              <a:t>07/08/2023</a:t>
            </a:fld>
            <a:endParaRPr lang="pt-BR"/>
          </a:p>
        </p:txBody>
      </p:sp>
      <p:sp>
        <p:nvSpPr>
          <p:cNvPr id="5" name="Espaço Reservado para Rodapé 4">
            <a:extLst>
              <a:ext uri="{FF2B5EF4-FFF2-40B4-BE49-F238E27FC236}">
                <a16:creationId xmlns:a16="http://schemas.microsoft.com/office/drawing/2014/main" id="{A20EA748-E4F5-44BC-A19A-ED1EC403A878}"/>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C0ED7674-4520-4DD9-B491-C2A65C2B9F97}"/>
              </a:ext>
            </a:extLst>
          </p:cNvPr>
          <p:cNvSpPr>
            <a:spLocks noGrp="1"/>
          </p:cNvSpPr>
          <p:nvPr>
            <p:ph type="sldNum" sz="quarter" idx="12"/>
          </p:nvPr>
        </p:nvSpPr>
        <p:spPr/>
        <p:txBody>
          <a:bodyPr/>
          <a:lstStyle/>
          <a:p>
            <a:fld id="{9BB85ED8-2C41-4BA2-A53B-9891B0C1C9D9}" type="slidenum">
              <a:rPr lang="pt-BR" smtClean="0"/>
              <a:t>‹nº›</a:t>
            </a:fld>
            <a:endParaRPr lang="pt-BR"/>
          </a:p>
        </p:txBody>
      </p:sp>
    </p:spTree>
    <p:extLst>
      <p:ext uri="{BB962C8B-B14F-4D97-AF65-F5344CB8AC3E}">
        <p14:creationId xmlns:p14="http://schemas.microsoft.com/office/powerpoint/2010/main" val="10863724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ítulo e Conteúdo">
    <p:spTree>
      <p:nvGrpSpPr>
        <p:cNvPr id="1" name=""/>
        <p:cNvGrpSpPr/>
        <p:nvPr/>
      </p:nvGrpSpPr>
      <p:grpSpPr>
        <a:xfrm>
          <a:off x="0" y="0"/>
          <a:ext cx="0" cy="0"/>
          <a:chOff x="0" y="0"/>
          <a:chExt cx="0" cy="0"/>
        </a:xfrm>
      </p:grpSpPr>
      <p:sp>
        <p:nvSpPr>
          <p:cNvPr id="2" name="Título 1">
            <a:extLst>
              <a:ext uri="{FF2B5EF4-FFF2-40B4-BE49-F238E27FC236}">
                <a16:creationId xmlns:a16="http://schemas.microsoft.com/office/drawing/2014/main" id="{566D5F77-F7F0-4152-8173-477F4CD544A9}"/>
              </a:ext>
            </a:extLst>
          </p:cNvPr>
          <p:cNvSpPr>
            <a:spLocks noGrp="1"/>
          </p:cNvSpPr>
          <p:nvPr>
            <p:ph type="title"/>
          </p:nvPr>
        </p:nvSpPr>
        <p:spPr/>
        <p:txBody>
          <a:bodyPr/>
          <a:lstStyle/>
          <a:p>
            <a:r>
              <a:rPr lang="pt-BR"/>
              <a:t>Clique para editar o título Mestre</a:t>
            </a:r>
          </a:p>
        </p:txBody>
      </p:sp>
      <p:sp>
        <p:nvSpPr>
          <p:cNvPr id="3" name="Espaço Reservado para Conteúdo 2">
            <a:extLst>
              <a:ext uri="{FF2B5EF4-FFF2-40B4-BE49-F238E27FC236}">
                <a16:creationId xmlns:a16="http://schemas.microsoft.com/office/drawing/2014/main" id="{8667A01A-AF06-4632-909D-D206980B604C}"/>
              </a:ext>
            </a:extLst>
          </p:cNvPr>
          <p:cNvSpPr>
            <a:spLocks noGrp="1"/>
          </p:cNvSpPr>
          <p:nvPr>
            <p:ph idx="1"/>
          </p:nvPr>
        </p:nvSpPr>
        <p:spPr/>
        <p:txBody>
          <a:bodyPr/>
          <a:lstStyle/>
          <a:p>
            <a:pPr lvl="0"/>
            <a:r>
              <a:rPr lang="pt-BR"/>
              <a:t>Clique para editar os estilos de texto Mestres</a:t>
            </a:r>
          </a:p>
          <a:p>
            <a:pPr lvl="1"/>
            <a:r>
              <a:rPr lang="pt-BR"/>
              <a:t>Segundo nível</a:t>
            </a:r>
          </a:p>
          <a:p>
            <a:pPr lvl="2"/>
            <a:r>
              <a:rPr lang="pt-BR"/>
              <a:t>Terceiro nível</a:t>
            </a:r>
          </a:p>
          <a:p>
            <a:pPr lvl="3"/>
            <a:r>
              <a:rPr lang="pt-BR"/>
              <a:t>Quarto nível</a:t>
            </a:r>
          </a:p>
          <a:p>
            <a:pPr lvl="4"/>
            <a:r>
              <a:rPr lang="pt-BR"/>
              <a:t>Quinto nível</a:t>
            </a:r>
          </a:p>
        </p:txBody>
      </p:sp>
      <p:sp>
        <p:nvSpPr>
          <p:cNvPr id="4" name="Espaço Reservado para Data 3">
            <a:extLst>
              <a:ext uri="{FF2B5EF4-FFF2-40B4-BE49-F238E27FC236}">
                <a16:creationId xmlns:a16="http://schemas.microsoft.com/office/drawing/2014/main" id="{A97CD557-7A99-4A49-997B-D57CC3BD60F1}"/>
              </a:ext>
            </a:extLst>
          </p:cNvPr>
          <p:cNvSpPr>
            <a:spLocks noGrp="1"/>
          </p:cNvSpPr>
          <p:nvPr>
            <p:ph type="dt" sz="half" idx="10"/>
          </p:nvPr>
        </p:nvSpPr>
        <p:spPr/>
        <p:txBody>
          <a:bodyPr/>
          <a:lstStyle/>
          <a:p>
            <a:fld id="{874D8CD9-C51F-4ABB-B287-AC3576761347}" type="datetimeFigureOut">
              <a:rPr lang="pt-BR" smtClean="0"/>
              <a:t>07/08/2023</a:t>
            </a:fld>
            <a:endParaRPr lang="pt-BR"/>
          </a:p>
        </p:txBody>
      </p:sp>
      <p:sp>
        <p:nvSpPr>
          <p:cNvPr id="5" name="Espaço Reservado para Rodapé 4">
            <a:extLst>
              <a:ext uri="{FF2B5EF4-FFF2-40B4-BE49-F238E27FC236}">
                <a16:creationId xmlns:a16="http://schemas.microsoft.com/office/drawing/2014/main" id="{836E6592-6064-4DFD-B76D-5C58BCAF5963}"/>
              </a:ext>
            </a:extLst>
          </p:cNvPr>
          <p:cNvSpPr>
            <a:spLocks noGrp="1"/>
          </p:cNvSpPr>
          <p:nvPr>
            <p:ph type="ftr" sz="quarter" idx="11"/>
          </p:nvPr>
        </p:nvSpPr>
        <p:spPr/>
        <p:txBody>
          <a:bodyPr/>
          <a:lstStyle/>
          <a:p>
            <a:endParaRPr lang="pt-BR"/>
          </a:p>
        </p:txBody>
      </p:sp>
      <p:sp>
        <p:nvSpPr>
          <p:cNvPr id="6" name="Espaço Reservado para Número de Slide 5">
            <a:extLst>
              <a:ext uri="{FF2B5EF4-FFF2-40B4-BE49-F238E27FC236}">
                <a16:creationId xmlns:a16="http://schemas.microsoft.com/office/drawing/2014/main" id="{E4A5AF3C-EC5A-4473-A025-70CBBD3AE003}"/>
              </a:ext>
            </a:extLst>
          </p:cNvPr>
          <p:cNvSpPr>
            <a:spLocks noGrp="1"/>
          </p:cNvSpPr>
          <p:nvPr>
            <p:ph type="sldNum" sz="quarter" idx="12"/>
          </p:nvPr>
        </p:nvSpPr>
        <p:spPr/>
        <p:txBody>
          <a:bodyPr/>
          <a:lstStyle/>
          <a:p>
            <a:fld id="{9BB85ED8-2C41-4BA2-A53B-9891B0C1C9D9}" type="slidenum">
              <a:rPr lang="pt-BR" smtClean="0"/>
              <a:t>‹nº›</a:t>
            </a:fld>
            <a:endParaRPr lang="pt-BR"/>
          </a:p>
        </p:txBody>
      </p:sp>
    </p:spTree>
    <p:extLst>
      <p:ext uri="{BB962C8B-B14F-4D97-AF65-F5344CB8AC3E}">
        <p14:creationId xmlns:p14="http://schemas.microsoft.com/office/powerpoint/2010/main" val="2119929739"/>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5" Type="http://schemas.openxmlformats.org/officeDocument/2006/relationships/image" Target="../media/image2.png"/><Relationship Id="rId4" Type="http://schemas.openxmlformats.org/officeDocument/2006/relationships/image" Target="../media/image1.png"/></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Espaço Reservado para Título 1">
            <a:extLst>
              <a:ext uri="{FF2B5EF4-FFF2-40B4-BE49-F238E27FC236}">
                <a16:creationId xmlns:a16="http://schemas.microsoft.com/office/drawing/2014/main" id="{2F7C5B05-32A0-4C6F-8FA9-72506306A2AE}"/>
              </a:ext>
            </a:extLst>
          </p:cNvPr>
          <p:cNvSpPr>
            <a:spLocks noGrp="1"/>
          </p:cNvSpPr>
          <p:nvPr>
            <p:ph type="title"/>
          </p:nvPr>
        </p:nvSpPr>
        <p:spPr>
          <a:xfrm>
            <a:off x="838200" y="365125"/>
            <a:ext cx="10515600" cy="1325563"/>
          </a:xfrm>
          <a:prstGeom prst="rect">
            <a:avLst/>
          </a:prstGeom>
        </p:spPr>
        <p:txBody>
          <a:bodyPr vert="horz" lIns="91440" tIns="45720" rIns="91440" bIns="45720" rtlCol="0" anchor="ctr">
            <a:normAutofit/>
          </a:bodyPr>
          <a:lstStyle/>
          <a:p>
            <a:r>
              <a:rPr lang="pt-BR" dirty="0"/>
              <a:t>CLIQUE PARA EDITAR O TÍTULO MESTRE</a:t>
            </a:r>
          </a:p>
        </p:txBody>
      </p:sp>
      <p:sp>
        <p:nvSpPr>
          <p:cNvPr id="3" name="Espaço Reservado para Texto 2">
            <a:extLst>
              <a:ext uri="{FF2B5EF4-FFF2-40B4-BE49-F238E27FC236}">
                <a16:creationId xmlns:a16="http://schemas.microsoft.com/office/drawing/2014/main" id="{577A5CF7-DA2F-48D7-B25F-0FBA2F5C16EE}"/>
              </a:ext>
            </a:extLst>
          </p:cNvPr>
          <p:cNvSpPr>
            <a:spLocks noGrp="1"/>
          </p:cNvSpPr>
          <p:nvPr>
            <p:ph type="body" idx="1"/>
          </p:nvPr>
        </p:nvSpPr>
        <p:spPr>
          <a:xfrm>
            <a:off x="838200" y="1825625"/>
            <a:ext cx="10515600" cy="4351338"/>
          </a:xfrm>
          <a:prstGeom prst="rect">
            <a:avLst/>
          </a:prstGeom>
        </p:spPr>
        <p:txBody>
          <a:bodyPr vert="horz" lIns="91440" tIns="45720" rIns="91440" bIns="45720" rtlCol="0">
            <a:normAutofit/>
          </a:bodyPr>
          <a:lstStyle/>
          <a:p>
            <a:pPr lvl="0"/>
            <a:r>
              <a:rPr lang="pt-BR" dirty="0"/>
              <a:t>Clique para editar os estilos de texto Mestres</a:t>
            </a:r>
          </a:p>
          <a:p>
            <a:pPr lvl="1"/>
            <a:r>
              <a:rPr lang="pt-BR" dirty="0"/>
              <a:t>Segundo nível</a:t>
            </a:r>
          </a:p>
          <a:p>
            <a:pPr lvl="2"/>
            <a:r>
              <a:rPr lang="pt-BR" dirty="0"/>
              <a:t>Terceiro nível</a:t>
            </a:r>
          </a:p>
          <a:p>
            <a:pPr lvl="3"/>
            <a:r>
              <a:rPr lang="pt-BR" dirty="0"/>
              <a:t>Quarto nível</a:t>
            </a:r>
          </a:p>
          <a:p>
            <a:pPr lvl="4"/>
            <a:r>
              <a:rPr lang="pt-BR" dirty="0"/>
              <a:t>Quinto nível</a:t>
            </a:r>
          </a:p>
        </p:txBody>
      </p:sp>
      <p:sp>
        <p:nvSpPr>
          <p:cNvPr id="4" name="Espaço Reservado para Data 3">
            <a:extLst>
              <a:ext uri="{FF2B5EF4-FFF2-40B4-BE49-F238E27FC236}">
                <a16:creationId xmlns:a16="http://schemas.microsoft.com/office/drawing/2014/main" id="{C2E58526-88D4-4E6C-BA34-C4F733D68D84}"/>
              </a:ext>
            </a:extLst>
          </p:cNvPr>
          <p:cNvSpPr>
            <a:spLocks noGrp="1"/>
          </p:cNvSpPr>
          <p:nvPr>
            <p:ph type="dt" sz="half" idx="2"/>
          </p:nvPr>
        </p:nvSpPr>
        <p:spPr>
          <a:xfrm>
            <a:off x="838200" y="6356350"/>
            <a:ext cx="27432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874D8CD9-C51F-4ABB-B287-AC3576761347}" type="datetimeFigureOut">
              <a:rPr lang="pt-BR" smtClean="0"/>
              <a:t>07/08/2023</a:t>
            </a:fld>
            <a:endParaRPr lang="pt-BR"/>
          </a:p>
        </p:txBody>
      </p:sp>
      <p:sp>
        <p:nvSpPr>
          <p:cNvPr id="5" name="Espaço Reservado para Rodapé 4">
            <a:extLst>
              <a:ext uri="{FF2B5EF4-FFF2-40B4-BE49-F238E27FC236}">
                <a16:creationId xmlns:a16="http://schemas.microsoft.com/office/drawing/2014/main" id="{58198FA4-882C-4709-9D6B-23BA88D3E535}"/>
              </a:ext>
            </a:extLst>
          </p:cNvPr>
          <p:cNvSpPr>
            <a:spLocks noGrp="1"/>
          </p:cNvSpPr>
          <p:nvPr>
            <p:ph type="ftr" sz="quarter" idx="3"/>
          </p:nvPr>
        </p:nvSpPr>
        <p:spPr>
          <a:xfrm>
            <a:off x="4038600" y="6356350"/>
            <a:ext cx="41148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pt-BR"/>
          </a:p>
        </p:txBody>
      </p:sp>
      <p:sp>
        <p:nvSpPr>
          <p:cNvPr id="6" name="Espaço Reservado para Número de Slide 5">
            <a:extLst>
              <a:ext uri="{FF2B5EF4-FFF2-40B4-BE49-F238E27FC236}">
                <a16:creationId xmlns:a16="http://schemas.microsoft.com/office/drawing/2014/main" id="{80E725C9-AD8C-4893-8CCA-F5736B5F48D7}"/>
              </a:ext>
            </a:extLst>
          </p:cNvPr>
          <p:cNvSpPr>
            <a:spLocks noGrp="1"/>
          </p:cNvSpPr>
          <p:nvPr>
            <p:ph type="sldNum" sz="quarter" idx="4"/>
          </p:nvPr>
        </p:nvSpPr>
        <p:spPr>
          <a:xfrm>
            <a:off x="8610600" y="6356350"/>
            <a:ext cx="27432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9BB85ED8-2C41-4BA2-A53B-9891B0C1C9D9}" type="slidenum">
              <a:rPr lang="pt-BR" smtClean="0"/>
              <a:t>‹nº›</a:t>
            </a:fld>
            <a:endParaRPr lang="pt-BR"/>
          </a:p>
        </p:txBody>
      </p:sp>
      <p:pic>
        <p:nvPicPr>
          <p:cNvPr id="8" name="Imagem 7">
            <a:extLst>
              <a:ext uri="{FF2B5EF4-FFF2-40B4-BE49-F238E27FC236}">
                <a16:creationId xmlns:a16="http://schemas.microsoft.com/office/drawing/2014/main" id="{CC71F068-CBE1-41CE-8449-76006A54A06E}"/>
              </a:ext>
            </a:extLst>
          </p:cNvPr>
          <p:cNvPicPr>
            <a:picLocks noChangeAspect="1"/>
          </p:cNvPicPr>
          <p:nvPr userDrawn="1"/>
        </p:nvPicPr>
        <p:blipFill>
          <a:blip r:embed="rId4"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0" name="Imagem 9">
            <a:extLst>
              <a:ext uri="{FF2B5EF4-FFF2-40B4-BE49-F238E27FC236}">
                <a16:creationId xmlns:a16="http://schemas.microsoft.com/office/drawing/2014/main" id="{C1D974A5-9EA3-442E-93CE-90281F58494A}"/>
              </a:ext>
            </a:extLst>
          </p:cNvPr>
          <p:cNvPicPr>
            <a:picLocks noChangeAspect="1"/>
          </p:cNvPicPr>
          <p:nvPr userDrawn="1"/>
        </p:nvPicPr>
        <p:blipFill>
          <a:blip r:embed="rId5" cstate="print">
            <a:extLst>
              <a:ext uri="{28A0092B-C50C-407E-A947-70E740481C1C}">
                <a14:useLocalDpi xmlns:a14="http://schemas.microsoft.com/office/drawing/2010/main" val="0"/>
              </a:ext>
            </a:extLst>
          </a:blip>
          <a:stretch>
            <a:fillRect/>
          </a:stretch>
        </p:blipFill>
        <p:spPr>
          <a:xfrm>
            <a:off x="10750489" y="6399439"/>
            <a:ext cx="1206621" cy="291909"/>
          </a:xfrm>
          <a:prstGeom prst="rect">
            <a:avLst/>
          </a:prstGeom>
        </p:spPr>
      </p:pic>
    </p:spTree>
    <p:extLst>
      <p:ext uri="{BB962C8B-B14F-4D97-AF65-F5344CB8AC3E}">
        <p14:creationId xmlns:p14="http://schemas.microsoft.com/office/powerpoint/2010/main" val="2400335071"/>
      </p:ext>
    </p:extLst>
  </p:cSld>
  <p:clrMap bg1="lt1" tx1="dk1" bg2="lt2" tx2="dk2" accent1="accent1" accent2="accent2" accent3="accent3" accent4="accent4" accent5="accent5" accent6="accent6" hlink="hlink" folHlink="folHlink"/>
  <p:sldLayoutIdLst>
    <p:sldLayoutId id="2147483649" r:id="rId1"/>
    <p:sldLayoutId id="2147483650" r:id="rId2"/>
  </p:sldLayoutIdLst>
  <p:txStyles>
    <p:titleStyle>
      <a:lvl1pPr algn="l" defTabSz="914400" rtl="0" eaLnBrk="1" latinLnBrk="0" hangingPunct="1">
        <a:lnSpc>
          <a:spcPct val="90000"/>
        </a:lnSpc>
        <a:spcBef>
          <a:spcPct val="0"/>
        </a:spcBef>
        <a:buNone/>
        <a:defRPr sz="4400" b="1" kern="1200">
          <a:solidFill>
            <a:srgbClr val="C21725"/>
          </a:solidFill>
          <a:latin typeface="Calibri (Títulos)"/>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lumMod val="65000"/>
              <a:lumOff val="35000"/>
            </a:schemeClr>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lumMod val="65000"/>
              <a:lumOff val="35000"/>
            </a:schemeClr>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lumMod val="65000"/>
              <a:lumOff val="35000"/>
            </a:schemeClr>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lumMod val="65000"/>
              <a:lumOff val="35000"/>
            </a:schemeClr>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pt-B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extLst>
    <p:ext uri="{27BBF7A9-308A-43DC-89C8-2F10F3537804}">
      <p15:sldGuideLst xmlns:p15="http://schemas.microsoft.com/office/powerpoint/2012/main">
        <p15:guide id="1" orient="horz" pos="4178" userDrawn="1">
          <p15:clr>
            <a:srgbClr val="F26B43"/>
          </p15:clr>
        </p15:guide>
        <p15:guide id="2" pos="3840" userDrawn="1">
          <p15:clr>
            <a:srgbClr val="F26B43"/>
          </p15:clr>
        </p15:guide>
      </p15:sldGuideLst>
    </p:ext>
  </p:extLst>
</p:sldMaster>
</file>

<file path=ppt/slides/_rels/slide1.xml.rels><?xml version="1.0" encoding="UTF-8" standalone="yes"?>
<Relationships xmlns="http://schemas.openxmlformats.org/package/2006/relationships"><Relationship Id="rId2" Type="http://schemas.openxmlformats.org/officeDocument/2006/relationships/image" Target="../media/image3.jpeg"/><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3" Type="http://schemas.openxmlformats.org/officeDocument/2006/relationships/image" Target="../media/image16.emf"/><Relationship Id="rId2" Type="http://schemas.openxmlformats.org/officeDocument/2006/relationships/notesSlide" Target="../notesSlides/notesSlide3.xml"/><Relationship Id="rId1" Type="http://schemas.openxmlformats.org/officeDocument/2006/relationships/slideLayout" Target="../slideLayouts/slideLayout1.xml"/><Relationship Id="rId4" Type="http://schemas.openxmlformats.org/officeDocument/2006/relationships/image" Target="../media/image17.emf"/></Relationships>
</file>

<file path=ppt/slides/_rels/slide11.xml.rels><?xml version="1.0" encoding="UTF-8" standalone="yes"?>
<Relationships xmlns="http://schemas.openxmlformats.org/package/2006/relationships"><Relationship Id="rId2" Type="http://schemas.openxmlformats.org/officeDocument/2006/relationships/image" Target="../media/image18.emf"/><Relationship Id="rId1" Type="http://schemas.openxmlformats.org/officeDocument/2006/relationships/slideLayout" Target="../slideLayouts/slideLayout1.xml"/></Relationships>
</file>

<file path=ppt/slides/_rels/slide12.xml.rels><?xml version="1.0" encoding="UTF-8" standalone="yes"?>
<Relationships xmlns="http://schemas.openxmlformats.org/package/2006/relationships"><Relationship Id="rId3" Type="http://schemas.openxmlformats.org/officeDocument/2006/relationships/image" Target="../media/image20.emf"/><Relationship Id="rId2" Type="http://schemas.openxmlformats.org/officeDocument/2006/relationships/image" Target="../media/image19.png"/><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4.xml"/><Relationship Id="rId1" Type="http://schemas.openxmlformats.org/officeDocument/2006/relationships/slideLayout" Target="../slideLayouts/slideLayout1.xml"/><Relationship Id="rId5" Type="http://schemas.openxmlformats.org/officeDocument/2006/relationships/image" Target="../media/image22.emf"/><Relationship Id="rId4" Type="http://schemas.openxmlformats.org/officeDocument/2006/relationships/hyperlink" Target="http://www.gestao.saude.sp.gov.br/" TargetMode="External"/></Relationships>
</file>

<file path=ppt/slides/_rels/slide14.xml.rels><?xml version="1.0" encoding="UTF-8" standalone="yes"?>
<Relationships xmlns="http://schemas.openxmlformats.org/package/2006/relationships"><Relationship Id="rId3" Type="http://schemas.openxmlformats.org/officeDocument/2006/relationships/image" Target="../media/image21.png"/><Relationship Id="rId2" Type="http://schemas.openxmlformats.org/officeDocument/2006/relationships/notesSlide" Target="../notesSlides/notesSlide5.xml"/><Relationship Id="rId1" Type="http://schemas.openxmlformats.org/officeDocument/2006/relationships/slideLayout" Target="../slideLayouts/slideLayout1.xml"/><Relationship Id="rId5" Type="http://schemas.openxmlformats.org/officeDocument/2006/relationships/image" Target="../media/image23.emf"/><Relationship Id="rId4" Type="http://schemas.openxmlformats.org/officeDocument/2006/relationships/hyperlink" Target="http://www.gestao.saude.sp.gov.br/" TargetMode="External"/></Relationships>
</file>

<file path=ppt/slides/_rels/slide15.xml.rels><?xml version="1.0" encoding="UTF-8" standalone="yes"?>
<Relationships xmlns="http://schemas.openxmlformats.org/package/2006/relationships"><Relationship Id="rId2" Type="http://schemas.openxmlformats.org/officeDocument/2006/relationships/image" Target="../media/image24.jpe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3" Type="http://schemas.openxmlformats.org/officeDocument/2006/relationships/image" Target="../media/image4.jpeg"/><Relationship Id="rId2" Type="http://schemas.openxmlformats.org/officeDocument/2006/relationships/notesSlide" Target="../notesSlides/notesSlide1.xml"/><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3" Target="../media/hdphoto1.wdp" Type="http://schemas.microsoft.com/office/2007/relationships/hdphoto"/><Relationship Id="rId2" Target="../media/image5.jpeg" Type="http://schemas.openxmlformats.org/officeDocument/2006/relationships/image"/><Relationship Id="rId1" Target="../slideLayouts/slideLayout1.xml" Type="http://schemas.openxmlformats.org/officeDocument/2006/relationships/slideLayout"/></Relationships>
</file>

<file path=ppt/slides/_rels/slide4.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6.jpe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3" Type="http://schemas.microsoft.com/office/2007/relationships/hdphoto" Target="../media/hdphoto2.wdp"/><Relationship Id="rId2" Type="http://schemas.openxmlformats.org/officeDocument/2006/relationships/image" Target="../media/image7.png"/><Relationship Id="rId1" Type="http://schemas.openxmlformats.org/officeDocument/2006/relationships/slideLayout" Target="../slideLayouts/slideLayout1.xml"/><Relationship Id="rId4" Type="http://schemas.openxmlformats.org/officeDocument/2006/relationships/image" Target="../media/image1.png"/></Relationships>
</file>

<file path=ppt/slides/_rels/slide6.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8.jpeg"/><Relationship Id="rId1" Type="http://schemas.openxmlformats.org/officeDocument/2006/relationships/slideLayout" Target="../slideLayouts/slideLayout1.xml"/><Relationship Id="rId4" Type="http://schemas.openxmlformats.org/officeDocument/2006/relationships/image" Target="../media/image9.png"/></Relationships>
</file>

<file path=ppt/slides/_rels/slide7.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image" Target="../media/image10.jpeg"/><Relationship Id="rId1" Type="http://schemas.openxmlformats.org/officeDocument/2006/relationships/slideLayout" Target="../slideLayouts/slideLayout1.xml"/><Relationship Id="rId5" Type="http://schemas.openxmlformats.org/officeDocument/2006/relationships/image" Target="../media/image11.emf"/><Relationship Id="rId4" Type="http://schemas.openxmlformats.org/officeDocument/2006/relationships/image" Target="../media/image2.png"/></Relationships>
</file>

<file path=ppt/slides/_rels/slide8.xml.rels><?xml version="1.0" encoding="UTF-8" standalone="yes"?>
<Relationships xmlns="http://schemas.openxmlformats.org/package/2006/relationships"><Relationship Id="rId3" Type="http://schemas.openxmlformats.org/officeDocument/2006/relationships/image" Target="../media/image12.emf"/><Relationship Id="rId2" Type="http://schemas.openxmlformats.org/officeDocument/2006/relationships/notesSlide" Target="../notesSlides/notesSlide2.xml"/><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3" Type="http://schemas.openxmlformats.org/officeDocument/2006/relationships/image" Target="../media/image14.png"/><Relationship Id="rId2" Type="http://schemas.openxmlformats.org/officeDocument/2006/relationships/image" Target="../media/image13.png"/><Relationship Id="rId1" Type="http://schemas.openxmlformats.org/officeDocument/2006/relationships/slideLayout" Target="../slideLayouts/slideLayout1.xml"/><Relationship Id="rId6" Type="http://schemas.microsoft.com/office/2007/relationships/hdphoto" Target="../media/hdphoto2.wdp"/><Relationship Id="rId5" Type="http://schemas.openxmlformats.org/officeDocument/2006/relationships/image" Target="../media/image7.png"/><Relationship Id="rId4" Type="http://schemas.openxmlformats.org/officeDocument/2006/relationships/image" Target="../media/image15.png"/></Relationships>
</file>

<file path=ppt/slides/slide1.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02D7B19E-59F4-401B-8236-5ABB51FCA5B4}"/>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91" r="44" t="102"/>
          <a:stretch/>
        </p:blipFill>
        <p:spPr>
          <a:xfrm>
            <a:off x="832758" y="1505528"/>
            <a:ext cx="7187972" cy="3796146"/>
          </a:xfrm>
          <a:prstGeom prst="rect">
            <a:avLst/>
          </a:prstGeom>
        </p:spPr>
      </p:pic>
      <p:sp>
        <p:nvSpPr>
          <p:cNvPr id="5" name="Retângulo 4">
            <a:extLst>
              <a:ext uri="{FF2B5EF4-FFF2-40B4-BE49-F238E27FC236}">
                <a16:creationId xmlns:a16="http://schemas.microsoft.com/office/drawing/2014/main" id="{44F9ABEF-34B4-4C63-849D-E0D2144659C0}"/>
              </a:ext>
            </a:extLst>
          </p:cNvPr>
          <p:cNvSpPr/>
          <p:nvPr/>
        </p:nvSpPr>
        <p:spPr>
          <a:xfrm flipV="1">
            <a:off x="7608888" y="2142836"/>
            <a:ext cx="4583112" cy="2530763"/>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6" name="Título 1">
            <a:extLst>
              <a:ext uri="{FF2B5EF4-FFF2-40B4-BE49-F238E27FC236}">
                <a16:creationId xmlns:a16="http://schemas.microsoft.com/office/drawing/2014/main" id="{9B30DA4A-785C-4F4F-BDF9-355B486929C0}"/>
              </a:ext>
            </a:extLst>
          </p:cNvPr>
          <p:cNvSpPr txBox="1">
            <a:spLocks/>
          </p:cNvSpPr>
          <p:nvPr/>
        </p:nvSpPr>
        <p:spPr>
          <a:xfrm>
            <a:off x="7845569" y="2526256"/>
            <a:ext cx="4109749" cy="1727201"/>
          </a:xfrm>
          <a:prstGeom prst="rect">
            <a:avLst/>
          </a:prstGeom>
        </p:spPr>
        <p:txBody>
          <a:bodyPr anchor="ctr" bIns="45720" lIns="91440" rIns="91440" rtlCol="0" tIns="45720" vert="horz">
            <a:noAutofit/>
          </a:bodyPr>
          <a:lstStyle>
            <a:lvl1pPr algn="l" defTabSz="914400" eaLnBrk="1" hangingPunct="1" latinLnBrk="0" rtl="0">
              <a:lnSpc>
                <a:spcPct val="90000"/>
              </a:lnSpc>
              <a:spcBef>
                <a:spcPct val="0"/>
              </a:spcBef>
              <a:buNone/>
              <a:defRPr b="1" kern="1200" sz="4400">
                <a:solidFill>
                  <a:srgbClr val="C21725"/>
                </a:solidFill>
                <a:latin typeface="Calibri (Títulos)"/>
                <a:ea typeface="+mj-ea"/>
                <a:cs typeface="+mj-cs"/>
              </a:defRPr>
            </a:lvl1pPr>
          </a:lstStyle>
          <a:p>
            <a:pPr algn="ctr"/>
            <a:r>
              <a:rPr altLang="pt-BR" dirty="0" lang="pt-BR" sz="3000">
                <a:solidFill>
                  <a:schemeClr val="bg1"/>
                </a:solidFill>
                <a:latin typeface="+mj-lt"/>
                <a:cs charset="0" panose="020B0604020202020204" pitchFamily="34" typeface="Arial"/>
              </a:rPr>
              <a:t>RELATÓRIO DE EXECUÇÃO DO CONTRATO DE GESTÃO SEGUNDO TRIMESTRE 2023</a:t>
            </a:r>
          </a:p>
        </p:txBody>
      </p:sp>
      <p:sp>
        <p:nvSpPr>
          <p:cNvPr id="7" name="Retângulo 6">
            <a:extLst>
              <a:ext uri="{FF2B5EF4-FFF2-40B4-BE49-F238E27FC236}">
                <a16:creationId xmlns:a16="http://schemas.microsoft.com/office/drawing/2014/main" id="{950DBEE6-65E7-40A0-969C-3E5B7F3F3C56}"/>
              </a:ext>
            </a:extLst>
          </p:cNvPr>
          <p:cNvSpPr/>
          <p:nvPr/>
        </p:nvSpPr>
        <p:spPr>
          <a:xfrm>
            <a:off x="279399" y="1732756"/>
            <a:ext cx="7086601" cy="33909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8" name="Retângulo 7">
            <a:extLst>
              <a:ext uri="{FF2B5EF4-FFF2-40B4-BE49-F238E27FC236}">
                <a16:creationId xmlns:a16="http://schemas.microsoft.com/office/drawing/2014/main" id="{F3852B3C-28D1-45DD-A963-87B7EF75D418}"/>
              </a:ext>
            </a:extLst>
          </p:cNvPr>
          <p:cNvSpPr/>
          <p:nvPr/>
        </p:nvSpPr>
        <p:spPr>
          <a:xfrm flipV="1">
            <a:off x="0" y="2565400"/>
            <a:ext cx="1246909" cy="1727200"/>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10" name="Retângulo 4">
            <a:extLst>
              <a:ext uri="{FF2B5EF4-FFF2-40B4-BE49-F238E27FC236}">
                <a16:creationId xmlns:a16="http://schemas.microsoft.com/office/drawing/2014/main" id="{9A5A5385-18A5-42EB-AD0F-DAC418D1AEE7}"/>
              </a:ext>
            </a:extLst>
          </p:cNvPr>
          <p:cNvSpPr>
            <a:spLocks noChangeArrowheads="1"/>
          </p:cNvSpPr>
          <p:nvPr/>
        </p:nvSpPr>
        <p:spPr bwMode="auto">
          <a:xfrm>
            <a:off x="7775589" y="4455209"/>
            <a:ext cx="4260996" cy="18466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r>
              <a:rPr altLang="pt-BR" b="1" dirty="0" i="1" lang="pt-BR" sz="600">
                <a:solidFill>
                  <a:schemeClr val="bg1"/>
                </a:solidFill>
                <a:ea charset="-128" panose="020B0604020202020204" pitchFamily="34" typeface="Arial Unicode MS"/>
                <a:cs charset="-128" panose="020B0604020202020204" pitchFamily="34" typeface="Arial Unicode MS"/>
              </a:rPr>
              <a:t> RELATÓRIO DE EXECUÇÃO DO CONTRATO DE GESTÃO </a:t>
            </a:r>
            <a:r>
              <a:rPr altLang="pt-BR" b="1" dirty="0" i="1" lang="pt-BR" sz="600">
                <a:solidFill>
                  <a:schemeClr val="bg1"/>
                </a:solidFill>
                <a:ea charset="-127" panose="02030600000101010101" pitchFamily="18" typeface="Batang"/>
              </a:rPr>
              <a:t>n</a:t>
            </a:r>
            <a:r>
              <a:rPr altLang="pt-BR" b="1" dirty="0" i="1" lang="pt-BR" sz="600">
                <a:solidFill>
                  <a:schemeClr val="bg1"/>
                </a:solidFill>
                <a:ea charset="-128" panose="020B0604020202020204" pitchFamily="34" typeface="Arial Unicode MS"/>
                <a:cs charset="-128" panose="020B0604020202020204" pitchFamily="34" typeface="Arial Unicode MS"/>
              </a:rPr>
              <a:t>° 988088/2020 CEAC Norte  –  2° Trimestre 2023</a:t>
            </a:r>
            <a:endParaRPr altLang="pt-BR" b="1" dirty="0" lang="pt-BR" sz="600">
              <a:solidFill>
                <a:schemeClr val="bg1"/>
              </a:solidFill>
            </a:endParaRPr>
          </a:p>
        </p:txBody>
      </p:sp>
    </p:spTree>
    <p:extLst>
      <p:ext uri="{BB962C8B-B14F-4D97-AF65-F5344CB8AC3E}">
        <p14:creationId xmlns:p14="http://schemas.microsoft.com/office/powerpoint/2010/main" val="18380306"/>
      </p:ext>
    </p:extLst>
  </p:cSld>
  <p:clrMapOvr>
    <a:masterClrMapping/>
  </p:clrMapOvr>
  <p:transition spd="slow">
    <p:cover/>
  </p:transition>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03E3F3E2-6EC3-4BFE-9CC6-518B17595D05}"/>
              </a:ext>
            </a:extLst>
          </p:cNvPr>
          <p:cNvSpPr txBox="1">
            <a:spLocks/>
          </p:cNvSpPr>
          <p:nvPr/>
        </p:nvSpPr>
        <p:spPr>
          <a:xfrm>
            <a:off x="3822805" y="378093"/>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pt-BR" sz="3200" b="1" dirty="0">
                <a:solidFill>
                  <a:srgbClr val="C00000"/>
                </a:solidFill>
                <a:latin typeface="+mn-lt"/>
              </a:rPr>
              <a:t>Indicadores – Pesquisa de Satisfação</a:t>
            </a:r>
          </a:p>
        </p:txBody>
      </p:sp>
      <p:sp>
        <p:nvSpPr>
          <p:cNvPr id="22" name="CaixaDeTexto 21">
            <a:extLst>
              <a:ext uri="{FF2B5EF4-FFF2-40B4-BE49-F238E27FC236}">
                <a16:creationId xmlns:a16="http://schemas.microsoft.com/office/drawing/2014/main" id="{63F14DF3-0924-44EB-B9ED-5B57C4B95D88}"/>
              </a:ext>
            </a:extLst>
          </p:cNvPr>
          <p:cNvSpPr txBox="1"/>
          <p:nvPr/>
        </p:nvSpPr>
        <p:spPr>
          <a:xfrm>
            <a:off x="2038369" y="3862414"/>
            <a:ext cx="300082" cy="369332"/>
          </a:xfrm>
          <a:prstGeom prst="rect">
            <a:avLst/>
          </a:prstGeom>
          <a:noFill/>
        </p:spPr>
        <p:txBody>
          <a:bodyPr wrap="none" rtlCol="0">
            <a:spAutoFit/>
          </a:bodyPr>
          <a:lstStyle/>
          <a:p>
            <a:r>
              <a:rPr lang="pt-BR" b="1" dirty="0">
                <a:solidFill>
                  <a:schemeClr val="bg1"/>
                </a:solidFill>
              </a:rPr>
              <a:t>+</a:t>
            </a:r>
          </a:p>
        </p:txBody>
      </p:sp>
      <p:sp>
        <p:nvSpPr>
          <p:cNvPr id="23" name="CaixaDeTexto 22">
            <a:extLst>
              <a:ext uri="{FF2B5EF4-FFF2-40B4-BE49-F238E27FC236}">
                <a16:creationId xmlns:a16="http://schemas.microsoft.com/office/drawing/2014/main" id="{8138FCE4-5C63-4244-A1F8-B75646C649BF}"/>
              </a:ext>
            </a:extLst>
          </p:cNvPr>
          <p:cNvSpPr txBox="1"/>
          <p:nvPr/>
        </p:nvSpPr>
        <p:spPr>
          <a:xfrm>
            <a:off x="2303917" y="3860300"/>
            <a:ext cx="300082" cy="369332"/>
          </a:xfrm>
          <a:prstGeom prst="rect">
            <a:avLst/>
          </a:prstGeom>
          <a:noFill/>
        </p:spPr>
        <p:txBody>
          <a:bodyPr wrap="none" rtlCol="0">
            <a:spAutoFit/>
          </a:bodyPr>
          <a:lstStyle/>
          <a:p>
            <a:r>
              <a:rPr lang="pt-BR" b="1" dirty="0">
                <a:solidFill>
                  <a:schemeClr val="bg1"/>
                </a:solidFill>
              </a:rPr>
              <a:t>+</a:t>
            </a:r>
          </a:p>
        </p:txBody>
      </p:sp>
      <p:sp>
        <p:nvSpPr>
          <p:cNvPr id="24" name="CaixaDeTexto 23">
            <a:extLst>
              <a:ext uri="{FF2B5EF4-FFF2-40B4-BE49-F238E27FC236}">
                <a16:creationId xmlns:a16="http://schemas.microsoft.com/office/drawing/2014/main" id="{DD92732F-3904-4FBD-81F8-7F2E13D0D9DE}"/>
              </a:ext>
            </a:extLst>
          </p:cNvPr>
          <p:cNvSpPr txBox="1"/>
          <p:nvPr/>
        </p:nvSpPr>
        <p:spPr>
          <a:xfrm>
            <a:off x="2592296" y="3858186"/>
            <a:ext cx="300082" cy="369332"/>
          </a:xfrm>
          <a:prstGeom prst="rect">
            <a:avLst/>
          </a:prstGeom>
          <a:noFill/>
        </p:spPr>
        <p:txBody>
          <a:bodyPr wrap="none" rtlCol="0">
            <a:spAutoFit/>
          </a:bodyPr>
          <a:lstStyle/>
          <a:p>
            <a:r>
              <a:rPr lang="pt-BR" b="1" dirty="0">
                <a:solidFill>
                  <a:schemeClr val="bg1"/>
                </a:solidFill>
              </a:rPr>
              <a:t>+</a:t>
            </a:r>
          </a:p>
        </p:txBody>
      </p:sp>
      <p:sp>
        <p:nvSpPr>
          <p:cNvPr id="29" name="Retângulo 28">
            <a:extLst>
              <a:ext uri="{FF2B5EF4-FFF2-40B4-BE49-F238E27FC236}">
                <a16:creationId xmlns:a16="http://schemas.microsoft.com/office/drawing/2014/main" id="{F512AC62-36DB-476E-B1A5-9C97183CD87B}"/>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3" name="CaixaDeTexto 2"/>
          <p:cNvSpPr txBox="1"/>
          <p:nvPr/>
        </p:nvSpPr>
        <p:spPr>
          <a:xfrm>
            <a:off x="575583" y="1660804"/>
            <a:ext cx="6264320" cy="230832"/>
          </a:xfrm>
          <a:prstGeom prst="rect">
            <a:avLst/>
          </a:prstGeom>
          <a:noFill/>
        </p:spPr>
        <p:txBody>
          <a:bodyPr wrap="square" rtlCol="0">
            <a:spAutoFit/>
          </a:bodyPr>
          <a:lstStyle/>
          <a:p>
            <a:pPr algn="ctr"/>
            <a:r>
              <a:rPr lang="pt-BR" altLang="pt-BR" sz="900" dirty="0">
                <a:ea typeface="Arial Unicode MS" panose="020B0604020202020204" pitchFamily="34" charset="-128"/>
                <a:cs typeface="Arial Unicode MS" panose="020B0604020202020204" pitchFamily="34" charset="-128"/>
              </a:rPr>
              <a:t>Quadro 2 - Pesquisa de Satisfação – 2° Trimestre 2023 CEAC Norte  AFIP / OSS</a:t>
            </a:r>
            <a:endParaRPr lang="pt-BR" altLang="pt-BR" sz="900" dirty="0">
              <a:ea typeface="Batang" panose="02030600000101010101" pitchFamily="18" charset="-127"/>
            </a:endParaRPr>
          </a:p>
        </p:txBody>
      </p:sp>
      <p:sp>
        <p:nvSpPr>
          <p:cNvPr id="4" name="CaixaDeTexto 3"/>
          <p:cNvSpPr txBox="1"/>
          <p:nvPr/>
        </p:nvSpPr>
        <p:spPr>
          <a:xfrm>
            <a:off x="7950741" y="1953690"/>
            <a:ext cx="3111689" cy="230832"/>
          </a:xfrm>
          <a:prstGeom prst="rect">
            <a:avLst/>
          </a:prstGeom>
          <a:noFill/>
        </p:spPr>
        <p:txBody>
          <a:bodyPr wrap="square" rtlCol="0">
            <a:spAutoFit/>
          </a:bodyPr>
          <a:lstStyle/>
          <a:p>
            <a:pPr algn="ctr"/>
            <a:r>
              <a:rPr lang="pt-BR" sz="900" dirty="0"/>
              <a:t>Tabela 2 - Avaliação Positiva Ótimo + Bom.</a:t>
            </a:r>
          </a:p>
        </p:txBody>
      </p:sp>
      <p:sp>
        <p:nvSpPr>
          <p:cNvPr id="12" name="Retângulo 11">
            <a:extLst>
              <a:ext uri="{FF2B5EF4-FFF2-40B4-BE49-F238E27FC236}">
                <a16:creationId xmlns:a16="http://schemas.microsoft.com/office/drawing/2014/main" id="{F6E727FF-212D-42D5-83B0-9ADD691BCF0B}"/>
              </a:ext>
            </a:extLst>
          </p:cNvPr>
          <p:cNvSpPr/>
          <p:nvPr/>
        </p:nvSpPr>
        <p:spPr>
          <a:xfrm>
            <a:off x="3707743" y="5173478"/>
            <a:ext cx="4387125" cy="275012"/>
          </a:xfrm>
          <a:prstGeom prst="rect">
            <a:avLst/>
          </a:prstGeom>
        </p:spPr>
        <p:txBody>
          <a:bodyPr wrap="square">
            <a:spAutoFit/>
          </a:bodyPr>
          <a:lstStyle/>
          <a:p>
            <a:pPr algn="just">
              <a:lnSpc>
                <a:spcPct val="150000"/>
              </a:lnSpc>
              <a:spcAft>
                <a:spcPts val="0"/>
              </a:spcAft>
            </a:pPr>
            <a:r>
              <a:rPr lang="pt-BR" sz="900" i="1" dirty="0">
                <a:latin typeface="Arial" panose="020B0604020202020204" pitchFamily="34" charset="0"/>
                <a:ea typeface="Arial Unicode MS" panose="020B0604020202020204"/>
              </a:rPr>
              <a:t>Fonte: Associação Fundo de Incentivo à Pesquisa – AFIP Setor Qualidade 2023</a:t>
            </a:r>
            <a:endParaRPr lang="pt-BR" sz="900" dirty="0">
              <a:effectLst/>
              <a:latin typeface="Times New Roman" panose="02020603050405020304" pitchFamily="18" charset="0"/>
              <a:ea typeface="Batang" panose="02030600000101010101" pitchFamily="18" charset="-127"/>
            </a:endParaRPr>
          </a:p>
        </p:txBody>
      </p:sp>
      <p:pic>
        <p:nvPicPr>
          <p:cNvPr id="2" name="Imagem 1">
            <a:extLst>
              <a:ext uri="{FF2B5EF4-FFF2-40B4-BE49-F238E27FC236}">
                <a16:creationId xmlns:a16="http://schemas.microsoft.com/office/drawing/2014/main" id="{0D099AF4-F9E5-AE6C-0186-A080AC529A5C}"/>
              </a:ext>
            </a:extLst>
          </p:cNvPr>
          <p:cNvPicPr>
            <a:picLocks noChangeAspect="1"/>
          </p:cNvPicPr>
          <p:nvPr/>
        </p:nvPicPr>
        <p:blipFill>
          <a:blip r:embed="rId3"/>
          <a:stretch>
            <a:fillRect/>
          </a:stretch>
        </p:blipFill>
        <p:spPr>
          <a:xfrm>
            <a:off x="694662" y="1863236"/>
            <a:ext cx="6026161" cy="3310242"/>
          </a:xfrm>
          <a:prstGeom prst="rect">
            <a:avLst/>
          </a:prstGeom>
        </p:spPr>
      </p:pic>
      <p:pic>
        <p:nvPicPr>
          <p:cNvPr id="5" name="Imagem 4">
            <a:extLst>
              <a:ext uri="{FF2B5EF4-FFF2-40B4-BE49-F238E27FC236}">
                <a16:creationId xmlns:a16="http://schemas.microsoft.com/office/drawing/2014/main" id="{C0601C26-BE36-889E-DD55-4E1D235F9E7B}"/>
              </a:ext>
            </a:extLst>
          </p:cNvPr>
          <p:cNvPicPr>
            <a:picLocks noChangeAspect="1"/>
          </p:cNvPicPr>
          <p:nvPr/>
        </p:nvPicPr>
        <p:blipFill>
          <a:blip r:embed="rId4"/>
          <a:stretch>
            <a:fillRect/>
          </a:stretch>
        </p:blipFill>
        <p:spPr>
          <a:xfrm>
            <a:off x="6974668" y="2277878"/>
            <a:ext cx="4933950" cy="2895600"/>
          </a:xfrm>
          <a:prstGeom prst="rect">
            <a:avLst/>
          </a:prstGeom>
        </p:spPr>
      </p:pic>
    </p:spTree>
    <p:extLst>
      <p:ext uri="{BB962C8B-B14F-4D97-AF65-F5344CB8AC3E}">
        <p14:creationId xmlns:p14="http://schemas.microsoft.com/office/powerpoint/2010/main" val="1571140988"/>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1">
            <a:extLst>
              <a:ext uri="{FF2B5EF4-FFF2-40B4-BE49-F238E27FC236}">
                <a16:creationId xmlns:a16="http://schemas.microsoft.com/office/drawing/2014/main" id="{993DBBEC-3B9E-4E74-9666-C8759EE6E35F}"/>
              </a:ext>
            </a:extLst>
          </p:cNvPr>
          <p:cNvSpPr>
            <a:spLocks noChangeArrowheads="1"/>
          </p:cNvSpPr>
          <p:nvPr/>
        </p:nvSpPr>
        <p:spPr bwMode="auto">
          <a:xfrm>
            <a:off x="572555" y="1852556"/>
            <a:ext cx="11046890" cy="64633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pt-BR" dirty="0">
                <a:latin typeface="+mn-lt"/>
                <a:ea typeface="Arial Unicode MS" panose="020B0604020202020204" pitchFamily="34" charset="-128"/>
                <a:cs typeface="Arial Unicode MS" panose="020B0604020202020204" pitchFamily="34" charset="-128"/>
              </a:rPr>
              <a:t>A tabela 3 representa o indicador de exames liberados no 2º Trimestre, conforme intervalo de tempo definido em Contrato de Gestão e suas porcentagens, divididas de acordo com o perfil de exames.</a:t>
            </a:r>
          </a:p>
        </p:txBody>
      </p:sp>
      <p:sp>
        <p:nvSpPr>
          <p:cNvPr id="7" name="Título 1">
            <a:extLst>
              <a:ext uri="{FF2B5EF4-FFF2-40B4-BE49-F238E27FC236}">
                <a16:creationId xmlns:a16="http://schemas.microsoft.com/office/drawing/2014/main" id="{6CDF4C9A-BD2E-4957-9A70-92363BFBC8BC}"/>
              </a:ext>
            </a:extLst>
          </p:cNvPr>
          <p:cNvSpPr txBox="1">
            <a:spLocks/>
          </p:cNvSpPr>
          <p:nvPr/>
        </p:nvSpPr>
        <p:spPr>
          <a:xfrm>
            <a:off x="430877" y="428366"/>
            <a:ext cx="5775959"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Tempo de Atendimento Total (TAT) por unidade</a:t>
            </a:r>
          </a:p>
        </p:txBody>
      </p:sp>
      <p:sp>
        <p:nvSpPr>
          <p:cNvPr id="10" name="Retângulo 9">
            <a:extLst>
              <a:ext uri="{FF2B5EF4-FFF2-40B4-BE49-F238E27FC236}">
                <a16:creationId xmlns:a16="http://schemas.microsoft.com/office/drawing/2014/main" id="{1FAB9C5D-0060-4228-B4C1-3A6BC827EDD2}"/>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6" name="Retângulo 5">
            <a:extLst>
              <a:ext uri="{FF2B5EF4-FFF2-40B4-BE49-F238E27FC236}">
                <a16:creationId xmlns:a16="http://schemas.microsoft.com/office/drawing/2014/main" id="{F6E727FF-212D-42D5-83B0-9ADD691BCF0B}"/>
              </a:ext>
            </a:extLst>
          </p:cNvPr>
          <p:cNvSpPr/>
          <p:nvPr/>
        </p:nvSpPr>
        <p:spPr>
          <a:xfrm>
            <a:off x="3902438" y="5468441"/>
            <a:ext cx="4387125" cy="275012"/>
          </a:xfrm>
          <a:prstGeom prst="rect">
            <a:avLst/>
          </a:prstGeom>
        </p:spPr>
        <p:txBody>
          <a:bodyPr wrap="square">
            <a:spAutoFit/>
          </a:bodyPr>
          <a:lstStyle/>
          <a:p>
            <a:pPr algn="just">
              <a:lnSpc>
                <a:spcPct val="150000"/>
              </a:lnSpc>
              <a:spcAft>
                <a:spcPts val="0"/>
              </a:spcAft>
            </a:pPr>
            <a:r>
              <a:rPr lang="pt-BR" sz="900" i="1" dirty="0">
                <a:latin typeface="Arial" panose="020B0604020202020204" pitchFamily="34" charset="0"/>
                <a:ea typeface="Arial Unicode MS" panose="020B0604020202020204"/>
              </a:rPr>
              <a:t>Fonte: Associação Fundo de Incentivo à Pesquisa – AFIP Sistema SHIFT ® 2023</a:t>
            </a:r>
            <a:endParaRPr lang="pt-BR" sz="900" dirty="0">
              <a:effectLst/>
              <a:latin typeface="Times New Roman" panose="02020603050405020304" pitchFamily="18" charset="0"/>
              <a:ea typeface="Batang" panose="02030600000101010101" pitchFamily="18" charset="-127"/>
            </a:endParaRPr>
          </a:p>
        </p:txBody>
      </p:sp>
      <p:sp>
        <p:nvSpPr>
          <p:cNvPr id="2" name="CaixaDeTexto 1"/>
          <p:cNvSpPr txBox="1"/>
          <p:nvPr/>
        </p:nvSpPr>
        <p:spPr>
          <a:xfrm>
            <a:off x="4238006" y="2840407"/>
            <a:ext cx="3715989" cy="230832"/>
          </a:xfrm>
          <a:prstGeom prst="rect">
            <a:avLst/>
          </a:prstGeom>
          <a:noFill/>
        </p:spPr>
        <p:txBody>
          <a:bodyPr wrap="square" rtlCol="0">
            <a:spAutoFit/>
          </a:bodyPr>
          <a:lstStyle/>
          <a:p>
            <a:pPr algn="just"/>
            <a:r>
              <a:rPr lang="pt-BR" sz="900" i="1" dirty="0">
                <a:latin typeface="Arial" panose="020B0604020202020204" pitchFamily="34" charset="0"/>
                <a:ea typeface="Arial Unicode MS" panose="020B0604020202020204"/>
              </a:rPr>
              <a:t>Tabela 3 - Indicador de Atendimento ao Prazo de Execução - 2023</a:t>
            </a:r>
          </a:p>
        </p:txBody>
      </p:sp>
      <p:pic>
        <p:nvPicPr>
          <p:cNvPr id="8" name="Imagem 7">
            <a:extLst>
              <a:ext uri="{FF2B5EF4-FFF2-40B4-BE49-F238E27FC236}">
                <a16:creationId xmlns:a16="http://schemas.microsoft.com/office/drawing/2014/main" id="{26200EAE-0801-B306-71BF-9BFF16815A41}"/>
              </a:ext>
            </a:extLst>
          </p:cNvPr>
          <p:cNvPicPr>
            <a:picLocks noChangeAspect="1"/>
          </p:cNvPicPr>
          <p:nvPr/>
        </p:nvPicPr>
        <p:blipFill>
          <a:blip r:embed="rId2"/>
          <a:stretch>
            <a:fillRect/>
          </a:stretch>
        </p:blipFill>
        <p:spPr>
          <a:xfrm>
            <a:off x="1573776" y="3071239"/>
            <a:ext cx="9266120" cy="2441895"/>
          </a:xfrm>
          <a:prstGeom prst="rect">
            <a:avLst/>
          </a:prstGeom>
        </p:spPr>
      </p:pic>
    </p:spTree>
    <p:extLst>
      <p:ext uri="{BB962C8B-B14F-4D97-AF65-F5344CB8AC3E}">
        <p14:creationId xmlns:p14="http://schemas.microsoft.com/office/powerpoint/2010/main" val="4224601303"/>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1" name="Rectangle 10">
            <a:extLst>
              <a:ext uri="{FF2B5EF4-FFF2-40B4-BE49-F238E27FC236}">
                <a16:creationId xmlns:a16="http://schemas.microsoft.com/office/drawing/2014/main" id="{42A5316D-ED2F-4F89-B4B4-8D9240B1A348}"/>
              </a:ext>
              <a:ext uri="{C183D7F6-B498-43B3-948B-1728B52AA6E4}">
                <adec:decorative xmlns:adec="http://schemas.microsoft.com/office/drawing/2017/decorative" val="1"/>
              </a:ext>
            </a:extLst>
          </p:cNvPr>
          <p:cNvSpPr>
            <a:spLocks noGrp="1" noRot="1" noChangeAspect="1" noMove="1" noResize="1" noEditPoints="1" noAdjustHandles="1" noChangeArrowheads="1" noChangeShapeType="1" noTextEdit="1"/>
          </p:cNvSpPr>
          <p:nvPr>
            <p:extLst>
              <p:ext uri="{386F3935-93C4-4BCD-93E2-E3B085C9AB24}">
                <p16:designElem xmlns:p16="http://schemas.microsoft.com/office/powerpoint/2015/main" val="1"/>
              </p:ext>
            </p:extLst>
          </p:nvPr>
        </p:nvSpPr>
        <p:spPr>
          <a:xfrm>
            <a:off x="0" y="0"/>
            <a:ext cx="2013557" cy="6858000"/>
          </a:xfrm>
          <a:prstGeom prst="rect">
            <a:avLst/>
          </a:prstGeom>
          <a:solidFill>
            <a:srgbClr val="7F7F7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800" b="0" i="0" u="none" strike="noStrike" kern="1200" cap="none" spc="0" normalizeH="0" baseline="0" noProof="0">
              <a:ln>
                <a:noFill/>
              </a:ln>
              <a:solidFill>
                <a:prstClr val="white"/>
              </a:solidFill>
              <a:effectLst/>
              <a:uLnTx/>
              <a:uFillTx/>
              <a:latin typeface="Calibri" panose="020F0502020204030204"/>
              <a:ea typeface="+mn-ea"/>
              <a:cs typeface="+mn-cs"/>
            </a:endParaRPr>
          </a:p>
        </p:txBody>
      </p:sp>
      <p:sp>
        <p:nvSpPr>
          <p:cNvPr id="5" name="Título 1">
            <a:extLst>
              <a:ext uri="{FF2B5EF4-FFF2-40B4-BE49-F238E27FC236}">
                <a16:creationId xmlns:a16="http://schemas.microsoft.com/office/drawing/2014/main" id="{A3E17F1A-0015-4C39-9775-D727868EF7AC}"/>
              </a:ext>
            </a:extLst>
          </p:cNvPr>
          <p:cNvSpPr txBox="1">
            <a:spLocks/>
          </p:cNvSpPr>
          <p:nvPr/>
        </p:nvSpPr>
        <p:spPr>
          <a:xfrm>
            <a:off x="694510" y="2272363"/>
            <a:ext cx="2743200" cy="2743200"/>
          </a:xfrm>
          <a:prstGeom prst="ellipse">
            <a:avLst/>
          </a:prstGeom>
          <a:solidFill>
            <a:srgbClr val="262626"/>
          </a:solidFill>
          <a:ln w="174625" cmpd="thinThick">
            <a:solidFill>
              <a:srgbClr val="262626"/>
            </a:solidFill>
          </a:ln>
        </p:spPr>
        <p:txBody>
          <a:bodyPr vert="horz" lIns="91440" tIns="45720" rIns="91440" bIns="45720" rtlCol="0" anchor="ctr">
            <a:norm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ctr">
              <a:spcAft>
                <a:spcPts val="600"/>
              </a:spcAft>
            </a:pPr>
            <a:r>
              <a:rPr lang="en-US" sz="2800" b="1" kern="1200" dirty="0" err="1">
                <a:solidFill>
                  <a:srgbClr val="FFFFFF"/>
                </a:solidFill>
                <a:latin typeface="+mn-lt"/>
                <a:ea typeface="+mj-ea"/>
                <a:cs typeface="+mj-cs"/>
              </a:rPr>
              <a:t>Recursos</a:t>
            </a:r>
            <a:r>
              <a:rPr lang="en-US" sz="2800" b="1" kern="1200" dirty="0">
                <a:solidFill>
                  <a:srgbClr val="FFFFFF"/>
                </a:solidFill>
                <a:latin typeface="+mn-lt"/>
                <a:ea typeface="+mj-ea"/>
                <a:cs typeface="+mj-cs"/>
              </a:rPr>
              <a:t> </a:t>
            </a:r>
            <a:r>
              <a:rPr lang="en-US" sz="2800" b="1" kern="1200" dirty="0" err="1">
                <a:solidFill>
                  <a:srgbClr val="FFFFFF"/>
                </a:solidFill>
                <a:latin typeface="+mn-lt"/>
                <a:ea typeface="+mj-ea"/>
                <a:cs typeface="+mj-cs"/>
              </a:rPr>
              <a:t>Financeiros</a:t>
            </a:r>
            <a:endParaRPr lang="en-US" sz="2800" b="1" kern="1200" dirty="0">
              <a:solidFill>
                <a:srgbClr val="FFFFFF"/>
              </a:solidFill>
              <a:latin typeface="+mn-lt"/>
              <a:ea typeface="+mj-ea"/>
              <a:cs typeface="+mj-cs"/>
            </a:endParaRPr>
          </a:p>
        </p:txBody>
      </p:sp>
      <p:sp>
        <p:nvSpPr>
          <p:cNvPr id="8" name="Retângulo 1">
            <a:extLst>
              <a:ext uri="{FF2B5EF4-FFF2-40B4-BE49-F238E27FC236}">
                <a16:creationId xmlns:a16="http://schemas.microsoft.com/office/drawing/2014/main" id="{4E64FE92-0BBC-4843-91E4-7ACEB75F1019}"/>
              </a:ext>
            </a:extLst>
          </p:cNvPr>
          <p:cNvSpPr>
            <a:spLocks noChangeArrowheads="1"/>
          </p:cNvSpPr>
          <p:nvPr/>
        </p:nvSpPr>
        <p:spPr bwMode="auto">
          <a:xfrm>
            <a:off x="4038599" y="1282535"/>
            <a:ext cx="6999261" cy="1061829"/>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endParaRPr lang="pt-BR" altLang="pt-BR" sz="14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p:txBody>
      </p:sp>
      <p:sp>
        <p:nvSpPr>
          <p:cNvPr id="9" name="Retângulo 2">
            <a:extLst>
              <a:ext uri="{FF2B5EF4-FFF2-40B4-BE49-F238E27FC236}">
                <a16:creationId xmlns:a16="http://schemas.microsoft.com/office/drawing/2014/main" id="{D15ADD7C-AB7B-4331-8134-3A3C10F6AF50}"/>
              </a:ext>
            </a:extLst>
          </p:cNvPr>
          <p:cNvSpPr>
            <a:spLocks noChangeArrowheads="1"/>
          </p:cNvSpPr>
          <p:nvPr/>
        </p:nvSpPr>
        <p:spPr bwMode="auto">
          <a:xfrm>
            <a:off x="6003222" y="5446487"/>
            <a:ext cx="3454877" cy="257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2023</a:t>
            </a:r>
            <a:endParaRPr lang="pt-BR" altLang="pt-BR" sz="800" dirty="0">
              <a:latin typeface="+mn-lt"/>
              <a:ea typeface="Batang" panose="02030600000101010101" pitchFamily="18" charset="-127"/>
            </a:endParaRPr>
          </a:p>
        </p:txBody>
      </p:sp>
      <p:pic>
        <p:nvPicPr>
          <p:cNvPr id="10" name="Imagem 9">
            <a:extLst>
              <a:ext uri="{FF2B5EF4-FFF2-40B4-BE49-F238E27FC236}">
                <a16:creationId xmlns:a16="http://schemas.microsoft.com/office/drawing/2014/main" id="{E26FAF6F-37A7-4C8B-AAA8-E8DB4553BE38}"/>
              </a:ext>
            </a:extLst>
          </p:cNvPr>
          <p:cNvPicPr>
            <a:picLocks noChangeAspect="1"/>
          </p:cNvPicPr>
          <p:nvPr/>
        </p:nvPicPr>
        <p:blipFill>
          <a:blip r:embed="rId2"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3" name="Retângulo 2"/>
          <p:cNvSpPr/>
          <p:nvPr/>
        </p:nvSpPr>
        <p:spPr>
          <a:xfrm>
            <a:off x="4038599" y="682371"/>
            <a:ext cx="7595322" cy="2031325"/>
          </a:xfrm>
          <a:prstGeom prst="rect">
            <a:avLst/>
          </a:prstGeom>
        </p:spPr>
        <p:txBody>
          <a:bodyPr wrap="square">
            <a:spAutoFit/>
          </a:bodyPr>
          <a:lstStyle/>
          <a:p>
            <a:r>
              <a:rPr lang="pt-BR" dirty="0"/>
              <a:t>A estimativa financeira prevista nos Contratos de Gestão n°988088/2020 para o segundo trimestre de 2023 foi de </a:t>
            </a:r>
            <a:r>
              <a:rPr lang="pt-BR" b="1" dirty="0"/>
              <a:t>R$ 17.022.189,00.</a:t>
            </a:r>
          </a:p>
          <a:p>
            <a:r>
              <a:rPr lang="pt-BR" b="1" dirty="0"/>
              <a:t>  </a:t>
            </a:r>
            <a:endParaRPr lang="pt-BR" dirty="0"/>
          </a:p>
          <a:p>
            <a:r>
              <a:rPr lang="pt-BR" dirty="0"/>
              <a:t>A Tabela 4 apresenta a relação de repasses mensais efetuados pela SES/SP para a AFIP-OSS durante os meses de abril a junho de 2023. O valor repassado foi de </a:t>
            </a:r>
            <a:r>
              <a:rPr lang="pt-BR" b="1" dirty="0"/>
              <a:t>R$ </a:t>
            </a:r>
            <a:r>
              <a:rPr lang="pt-BR" b="1" dirty="0">
                <a:highlight>
                  <a:srgbClr val="FFFFFF"/>
                </a:highlight>
              </a:rPr>
              <a:t>16.869.351,84.  </a:t>
            </a:r>
            <a:r>
              <a:rPr lang="pt-BR" dirty="0">
                <a:highlight>
                  <a:srgbClr val="FFFFFF"/>
                </a:highlight>
              </a:rPr>
              <a:t>O</a:t>
            </a:r>
            <a:r>
              <a:rPr lang="pt-BR" dirty="0"/>
              <a:t> repasse para o contrato de gestão para o 2</a:t>
            </a:r>
            <a:r>
              <a:rPr lang="en-US" dirty="0"/>
              <a:t>° </a:t>
            </a:r>
            <a:r>
              <a:rPr lang="pt-BR" dirty="0"/>
              <a:t>trimestre ficou 0</a:t>
            </a:r>
            <a:r>
              <a:rPr lang="pt-BR" dirty="0">
                <a:highlight>
                  <a:srgbClr val="FFFFFF"/>
                </a:highlight>
              </a:rPr>
              <a:t>,90% abaixo do estimado.</a:t>
            </a:r>
          </a:p>
        </p:txBody>
      </p:sp>
      <p:sp>
        <p:nvSpPr>
          <p:cNvPr id="6" name="CaixaDeTexto 5"/>
          <p:cNvSpPr txBox="1"/>
          <p:nvPr/>
        </p:nvSpPr>
        <p:spPr>
          <a:xfrm>
            <a:off x="6339486" y="3029636"/>
            <a:ext cx="3615069" cy="215444"/>
          </a:xfrm>
          <a:prstGeom prst="rect">
            <a:avLst/>
          </a:prstGeom>
          <a:noFill/>
        </p:spPr>
        <p:txBody>
          <a:bodyPr wrap="square" rtlCol="0">
            <a:spAutoFit/>
          </a:bodyPr>
          <a:lstStyle/>
          <a:p>
            <a:r>
              <a:rPr lang="pt-BR" sz="800" dirty="0"/>
              <a:t>Tabela 4 – Recursos Financeiros CEAC Norte AFIP / OSS</a:t>
            </a:r>
          </a:p>
        </p:txBody>
      </p:sp>
      <p:pic>
        <p:nvPicPr>
          <p:cNvPr id="2" name="Imagem 1">
            <a:extLst>
              <a:ext uri="{FF2B5EF4-FFF2-40B4-BE49-F238E27FC236}">
                <a16:creationId xmlns:a16="http://schemas.microsoft.com/office/drawing/2014/main" id="{1F9E56E4-A009-1FB0-4C17-99DED9C6B808}"/>
              </a:ext>
            </a:extLst>
          </p:cNvPr>
          <p:cNvPicPr>
            <a:picLocks noChangeAspect="1"/>
          </p:cNvPicPr>
          <p:nvPr/>
        </p:nvPicPr>
        <p:blipFill>
          <a:blip r:embed="rId3"/>
          <a:stretch>
            <a:fillRect/>
          </a:stretch>
        </p:blipFill>
        <p:spPr>
          <a:xfrm>
            <a:off x="4530080" y="3392267"/>
            <a:ext cx="6612360" cy="1763296"/>
          </a:xfrm>
          <a:prstGeom prst="rect">
            <a:avLst/>
          </a:prstGeom>
        </p:spPr>
      </p:pic>
    </p:spTree>
    <p:extLst>
      <p:ext uri="{BB962C8B-B14F-4D97-AF65-F5344CB8AC3E}">
        <p14:creationId xmlns:p14="http://schemas.microsoft.com/office/powerpoint/2010/main" val="363049644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73BA5651-9790-4974-935C-B83CF355A50C}"/>
              </a:ext>
            </a:extLst>
          </p:cNvPr>
          <p:cNvSpPr/>
          <p:nvPr/>
        </p:nvSpPr>
        <p:spPr>
          <a:xfrm>
            <a:off x="0" y="0"/>
            <a:ext cx="4073236"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a16="http://schemas.microsoft.com/office/drawing/2014/main" id="{1C7A2C62-E98C-4612-A451-34CB590DBA74}"/>
              </a:ext>
            </a:extLst>
          </p:cNvPr>
          <p:cNvSpPr/>
          <p:nvPr/>
        </p:nvSpPr>
        <p:spPr>
          <a:xfrm>
            <a:off x="596889" y="1502770"/>
            <a:ext cx="2833276" cy="969496"/>
          </a:xfrm>
          <a:prstGeom prst="rect">
            <a:avLst/>
          </a:prstGeom>
        </p:spPr>
        <p:txBody>
          <a:bodyPr wrap="none">
            <a:spAutoFit/>
          </a:bodyPr>
          <a:lstStyle/>
          <a:p>
            <a:pPr algn="ctr">
              <a:spcAft>
                <a:spcPts val="600"/>
              </a:spcAft>
            </a:pPr>
            <a:r>
              <a:rPr lang="en-US" sz="2600" b="1" dirty="0" err="1">
                <a:solidFill>
                  <a:schemeClr val="bg1"/>
                </a:solidFill>
                <a:latin typeface="+mj-lt"/>
              </a:rPr>
              <a:t>Prestação</a:t>
            </a:r>
            <a:r>
              <a:rPr lang="en-US" sz="2600" b="1" dirty="0">
                <a:solidFill>
                  <a:schemeClr val="bg1"/>
                </a:solidFill>
                <a:latin typeface="+mj-lt"/>
              </a:rPr>
              <a:t> de </a:t>
            </a:r>
            <a:r>
              <a:rPr lang="en-US" sz="2600" b="1" dirty="0" err="1">
                <a:solidFill>
                  <a:schemeClr val="bg1"/>
                </a:solidFill>
                <a:latin typeface="+mj-lt"/>
              </a:rPr>
              <a:t>Contas</a:t>
            </a:r>
            <a:endParaRPr lang="en-US" sz="2600" b="1" dirty="0">
              <a:solidFill>
                <a:schemeClr val="bg1"/>
              </a:solidFill>
              <a:latin typeface="+mj-lt"/>
            </a:endParaRPr>
          </a:p>
          <a:p>
            <a:pPr algn="ctr">
              <a:spcAft>
                <a:spcPts val="600"/>
              </a:spcAft>
            </a:pPr>
            <a:r>
              <a:rPr lang="en-US" sz="2600" b="1" dirty="0" err="1">
                <a:solidFill>
                  <a:schemeClr val="bg1"/>
                </a:solidFill>
                <a:latin typeface="+mj-lt"/>
              </a:rPr>
              <a:t>Fluxo</a:t>
            </a:r>
            <a:r>
              <a:rPr lang="en-US" sz="2600" b="1" dirty="0">
                <a:solidFill>
                  <a:schemeClr val="bg1"/>
                </a:solidFill>
                <a:latin typeface="+mj-lt"/>
              </a:rPr>
              <a:t> de Caixa</a:t>
            </a:r>
          </a:p>
        </p:txBody>
      </p:sp>
      <p:sp>
        <p:nvSpPr>
          <p:cNvPr id="6" name="Retângulo 5">
            <a:extLst>
              <a:ext uri="{FF2B5EF4-FFF2-40B4-BE49-F238E27FC236}">
                <a16:creationId xmlns:a16="http://schemas.microsoft.com/office/drawing/2014/main" id="{82A0DD9D-0D61-48FB-9235-8B98B18102F5}"/>
              </a:ext>
            </a:extLst>
          </p:cNvPr>
          <p:cNvSpPr/>
          <p:nvPr/>
        </p:nvSpPr>
        <p:spPr>
          <a:xfrm>
            <a:off x="515938" y="2937136"/>
            <a:ext cx="2984644" cy="1448600"/>
          </a:xfrm>
          <a:prstGeom prst="rect">
            <a:avLst/>
          </a:prstGeom>
        </p:spPr>
        <p:txBody>
          <a:bodyPr vert="horz" lIns="91440" tIns="45720" rIns="91440" bIns="45720" rtlCol="0">
            <a:noAutofit/>
          </a:bodyPr>
          <a:lstStyle/>
          <a:p>
            <a:pPr algn="just">
              <a:lnSpc>
                <a:spcPct val="150000"/>
              </a:lnSpc>
              <a:spcBef>
                <a:spcPts val="600"/>
              </a:spcBef>
              <a:spcAft>
                <a:spcPts val="600"/>
              </a:spcAft>
              <a:defRPr/>
            </a:pPr>
            <a:endParaRPr lang="pt-BR" sz="1700" dirty="0">
              <a:solidFill>
                <a:schemeClr val="bg1"/>
              </a:solidFill>
              <a:ea typeface="Batang" panose="02030600000101010101" pitchFamily="18" charset="-127"/>
            </a:endParaRPr>
          </a:p>
        </p:txBody>
      </p:sp>
      <p:sp>
        <p:nvSpPr>
          <p:cNvPr id="8" name="Retângulo 7">
            <a:extLst>
              <a:ext uri="{FF2B5EF4-FFF2-40B4-BE49-F238E27FC236}">
                <a16:creationId xmlns:a16="http://schemas.microsoft.com/office/drawing/2014/main" id="{22DAB3DC-65BA-4D58-82AA-FC19F61C181D}"/>
              </a:ext>
            </a:extLst>
          </p:cNvPr>
          <p:cNvSpPr/>
          <p:nvPr/>
        </p:nvSpPr>
        <p:spPr>
          <a:xfrm>
            <a:off x="526473" y="1167256"/>
            <a:ext cx="2974109" cy="1557472"/>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9" name="Retângulo 8">
            <a:extLst>
              <a:ext uri="{FF2B5EF4-FFF2-40B4-BE49-F238E27FC236}">
                <a16:creationId xmlns:a16="http://schemas.microsoft.com/office/drawing/2014/main" id="{8D77A55E-01B1-4DAD-8A6D-BD2F463AB10E}"/>
              </a:ext>
            </a:extLst>
          </p:cNvPr>
          <p:cNvSpPr/>
          <p:nvPr/>
        </p:nvSpPr>
        <p:spPr>
          <a:xfrm>
            <a:off x="484260" y="3034094"/>
            <a:ext cx="3048000" cy="1923604"/>
          </a:xfrm>
          <a:prstGeom prst="rect">
            <a:avLst/>
          </a:prstGeom>
        </p:spPr>
        <p:txBody>
          <a:bodyPr wrap="square">
            <a:spAutoFit/>
          </a:bodyPr>
          <a:lstStyle/>
          <a:p>
            <a:pPr algn="just">
              <a:defRPr/>
            </a:pPr>
            <a:r>
              <a:rPr lang="pt-BR" sz="1700" dirty="0">
                <a:solidFill>
                  <a:schemeClr val="bg1"/>
                </a:solidFill>
              </a:rPr>
              <a:t>A prestação de contas Financeira foi realizada através do Sistema de Gestão da Secretaria Estadual de Saúde. A Demonstração de Fluxo de Caixa de abril a junho de 2023 está representada no quadro 3.</a:t>
            </a:r>
          </a:p>
        </p:txBody>
      </p:sp>
      <p:sp>
        <p:nvSpPr>
          <p:cNvPr id="12" name="Retângulo 11">
            <a:extLst>
              <a:ext uri="{FF2B5EF4-FFF2-40B4-BE49-F238E27FC236}">
                <a16:creationId xmlns:a16="http://schemas.microsoft.com/office/drawing/2014/main" id="{249A347E-426C-4A63-8968-F2E32A2EEDD4}"/>
              </a:ext>
            </a:extLst>
          </p:cNvPr>
          <p:cNvSpPr/>
          <p:nvPr/>
        </p:nvSpPr>
        <p:spPr>
          <a:xfrm>
            <a:off x="5763161" y="430747"/>
            <a:ext cx="4229966" cy="299313"/>
          </a:xfrm>
          <a:prstGeom prst="rect">
            <a:avLst/>
          </a:prstGeom>
        </p:spPr>
        <p:txBody>
          <a:bodyPr wrap="square">
            <a:spAutoFit/>
          </a:bodyPr>
          <a:lstStyle/>
          <a:p>
            <a:pPr algn="ctr">
              <a:lnSpc>
                <a:spcPct val="150000"/>
              </a:lnSpc>
              <a:spcAft>
                <a:spcPts val="0"/>
              </a:spcAft>
              <a:defRPr/>
            </a:pPr>
            <a:r>
              <a:rPr lang="pt-BR" sz="1000" dirty="0">
                <a:solidFill>
                  <a:srgbClr val="FF0000"/>
                </a:solidFill>
                <a:ea typeface="Arial Unicode MS"/>
              </a:rPr>
              <a:t> </a:t>
            </a:r>
            <a:r>
              <a:rPr lang="pt-BR" sz="900" i="1" dirty="0">
                <a:solidFill>
                  <a:srgbClr val="000000"/>
                </a:solidFill>
                <a:latin typeface="Arial" panose="020B0604020202020204" pitchFamily="34" charset="0"/>
                <a:ea typeface="Times New Roman" panose="02020603050405020304" pitchFamily="18" charset="0"/>
              </a:rPr>
              <a:t>Quadro 3 – Demonstrativo de Fluxo de Caixa CEAC Norte – 2° Trimestre 2023</a:t>
            </a:r>
          </a:p>
        </p:txBody>
      </p:sp>
      <p:pic>
        <p:nvPicPr>
          <p:cNvPr id="13" name="Imagem 12">
            <a:extLst>
              <a:ext uri="{FF2B5EF4-FFF2-40B4-BE49-F238E27FC236}">
                <a16:creationId xmlns:a16="http://schemas.microsoft.com/office/drawing/2014/main" id="{BCA8ACF4-DFB5-4318-BF4A-E4B8A5CE48AB}"/>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7" name="Retângulo 6">
            <a:extLst>
              <a:ext uri="{FF2B5EF4-FFF2-40B4-BE49-F238E27FC236}">
                <a16:creationId xmlns:a16="http://schemas.microsoft.com/office/drawing/2014/main" id="{F4AFFF6F-937B-4F4F-93EF-C49E6B74D12C}"/>
              </a:ext>
            </a:extLst>
          </p:cNvPr>
          <p:cNvSpPr/>
          <p:nvPr/>
        </p:nvSpPr>
        <p:spPr>
          <a:xfrm>
            <a:off x="6224305" y="6482169"/>
            <a:ext cx="3580721" cy="230832"/>
          </a:xfrm>
          <a:prstGeom prst="rect">
            <a:avLst/>
          </a:prstGeom>
        </p:spPr>
        <p:txBody>
          <a:bodyPr wrap="square">
            <a:spAutoFit/>
          </a:bodyPr>
          <a:lstStyle/>
          <a:p>
            <a:r>
              <a:rPr lang="pt-BR" sz="900" i="1" u="sng" dirty="0">
                <a:solidFill>
                  <a:srgbClr val="0000FF"/>
                </a:solidFill>
                <a:latin typeface="Arial" panose="020B0604020202020204" pitchFamily="34" charset="0"/>
                <a:ea typeface="Arial Unicode MS" panose="020B0604020202020204"/>
                <a:hlinkClick r:id="rId4"/>
              </a:rPr>
              <a:t>www.gestao.saude.sp.gov.br</a:t>
            </a:r>
            <a:r>
              <a:rPr lang="pt-BR" sz="900" i="1" dirty="0">
                <a:latin typeface="Arial" panose="020B0604020202020204" pitchFamily="34" charset="0"/>
                <a:ea typeface="Arial Unicode MS" panose="020B0604020202020204"/>
              </a:rPr>
              <a:t> </a:t>
            </a:r>
            <a:r>
              <a:rPr lang="pt-BR" sz="900" i="1" dirty="0">
                <a:solidFill>
                  <a:srgbClr val="000000"/>
                </a:solidFill>
                <a:latin typeface="Arial" panose="020B0604020202020204" pitchFamily="34" charset="0"/>
                <a:ea typeface="Times New Roman" panose="02020603050405020304" pitchFamily="18" charset="0"/>
              </a:rPr>
              <a:t>Acesso em 17/07/2023 14h37min</a:t>
            </a:r>
            <a:endParaRPr lang="pt-BR" sz="900" dirty="0"/>
          </a:p>
        </p:txBody>
      </p:sp>
      <p:pic>
        <p:nvPicPr>
          <p:cNvPr id="2" name="Imagem 1">
            <a:extLst>
              <a:ext uri="{FF2B5EF4-FFF2-40B4-BE49-F238E27FC236}">
                <a16:creationId xmlns:a16="http://schemas.microsoft.com/office/drawing/2014/main" id="{AA21F146-5B19-75B0-17EC-E11E0A23AC25}"/>
              </a:ext>
            </a:extLst>
          </p:cNvPr>
          <p:cNvPicPr>
            <a:picLocks noChangeAspect="1"/>
          </p:cNvPicPr>
          <p:nvPr/>
        </p:nvPicPr>
        <p:blipFill>
          <a:blip r:embed="rId5"/>
          <a:stretch>
            <a:fillRect/>
          </a:stretch>
        </p:blipFill>
        <p:spPr>
          <a:xfrm>
            <a:off x="4354326" y="730476"/>
            <a:ext cx="7638472" cy="5640035"/>
          </a:xfrm>
          <a:prstGeom prst="rect">
            <a:avLst/>
          </a:prstGeom>
        </p:spPr>
      </p:pic>
    </p:spTree>
    <p:extLst>
      <p:ext uri="{BB962C8B-B14F-4D97-AF65-F5344CB8AC3E}">
        <p14:creationId xmlns:p14="http://schemas.microsoft.com/office/powerpoint/2010/main" val="72827476"/>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tângulo 3">
            <a:extLst>
              <a:ext uri="{FF2B5EF4-FFF2-40B4-BE49-F238E27FC236}">
                <a16:creationId xmlns:a16="http://schemas.microsoft.com/office/drawing/2014/main" id="{049DBA98-5BE5-492E-82D9-D3611C860C26}"/>
              </a:ext>
            </a:extLst>
          </p:cNvPr>
          <p:cNvSpPr/>
          <p:nvPr/>
        </p:nvSpPr>
        <p:spPr>
          <a:xfrm>
            <a:off x="0" y="0"/>
            <a:ext cx="4073236" cy="6858000"/>
          </a:xfrm>
          <a:prstGeom prst="rect">
            <a:avLst/>
          </a:prstGeom>
          <a:solidFill>
            <a:schemeClr val="tx1">
              <a:lumMod val="75000"/>
              <a:lumOff val="2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5" name="Retângulo 4">
            <a:extLst>
              <a:ext uri="{FF2B5EF4-FFF2-40B4-BE49-F238E27FC236}">
                <a16:creationId xmlns:a16="http://schemas.microsoft.com/office/drawing/2014/main" id="{ECB1C4B2-4DB2-4217-9216-F4470C78FAD8}"/>
              </a:ext>
            </a:extLst>
          </p:cNvPr>
          <p:cNvSpPr/>
          <p:nvPr/>
        </p:nvSpPr>
        <p:spPr>
          <a:xfrm>
            <a:off x="526473" y="1167256"/>
            <a:ext cx="2974109" cy="1557472"/>
          </a:xfrm>
          <a:prstGeom prst="rect">
            <a:avLst/>
          </a:prstGeom>
          <a:noFill/>
          <a:ln w="19050">
            <a:solidFill>
              <a:schemeClr val="bg1"/>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F3833638-4A55-4380-97C4-5095093F8F70}"/>
              </a:ext>
            </a:extLst>
          </p:cNvPr>
          <p:cNvSpPr/>
          <p:nvPr/>
        </p:nvSpPr>
        <p:spPr>
          <a:xfrm>
            <a:off x="596889" y="1502770"/>
            <a:ext cx="2833276" cy="969496"/>
          </a:xfrm>
          <a:prstGeom prst="rect">
            <a:avLst/>
          </a:prstGeom>
        </p:spPr>
        <p:txBody>
          <a:bodyPr wrap="none">
            <a:spAutoFit/>
          </a:bodyPr>
          <a:lstStyle/>
          <a:p>
            <a:pPr algn="ctr">
              <a:spcAft>
                <a:spcPts val="600"/>
              </a:spcAft>
            </a:pPr>
            <a:r>
              <a:rPr lang="en-US" sz="2600" b="1" dirty="0" err="1">
                <a:solidFill>
                  <a:schemeClr val="bg1"/>
                </a:solidFill>
                <a:latin typeface="+mj-lt"/>
              </a:rPr>
              <a:t>Prestação</a:t>
            </a:r>
            <a:r>
              <a:rPr lang="en-US" sz="2600" b="1" dirty="0">
                <a:solidFill>
                  <a:schemeClr val="bg1"/>
                </a:solidFill>
                <a:latin typeface="+mj-lt"/>
              </a:rPr>
              <a:t> de </a:t>
            </a:r>
            <a:r>
              <a:rPr lang="en-US" sz="2600" b="1" dirty="0" err="1">
                <a:solidFill>
                  <a:schemeClr val="bg1"/>
                </a:solidFill>
                <a:latin typeface="+mj-lt"/>
              </a:rPr>
              <a:t>Contas</a:t>
            </a:r>
            <a:endParaRPr lang="en-US" sz="2600" b="1" dirty="0">
              <a:solidFill>
                <a:schemeClr val="bg1"/>
              </a:solidFill>
              <a:latin typeface="+mj-lt"/>
            </a:endParaRPr>
          </a:p>
          <a:p>
            <a:pPr algn="ctr">
              <a:spcAft>
                <a:spcPts val="600"/>
              </a:spcAft>
            </a:pPr>
            <a:r>
              <a:rPr lang="en-US" sz="2600" b="1" dirty="0" err="1">
                <a:solidFill>
                  <a:schemeClr val="bg1"/>
                </a:solidFill>
                <a:latin typeface="+mj-lt"/>
              </a:rPr>
              <a:t>Contábil</a:t>
            </a:r>
            <a:endParaRPr lang="en-US" sz="2600" b="1" dirty="0">
              <a:solidFill>
                <a:schemeClr val="bg1"/>
              </a:solidFill>
              <a:latin typeface="+mj-lt"/>
            </a:endParaRPr>
          </a:p>
        </p:txBody>
      </p:sp>
      <p:pic>
        <p:nvPicPr>
          <p:cNvPr id="12" name="Imagem 11">
            <a:extLst>
              <a:ext uri="{FF2B5EF4-FFF2-40B4-BE49-F238E27FC236}">
                <a16:creationId xmlns:a16="http://schemas.microsoft.com/office/drawing/2014/main" id="{1FD57EA6-C1D0-4AF0-893D-6C3998D12FCA}"/>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240146" y="6317674"/>
            <a:ext cx="1163664" cy="328990"/>
          </a:xfrm>
          <a:prstGeom prst="rect">
            <a:avLst/>
          </a:prstGeom>
        </p:spPr>
      </p:pic>
      <p:sp>
        <p:nvSpPr>
          <p:cNvPr id="13" name="Retângulo 12">
            <a:extLst>
              <a:ext uri="{FF2B5EF4-FFF2-40B4-BE49-F238E27FC236}">
                <a16:creationId xmlns:a16="http://schemas.microsoft.com/office/drawing/2014/main" id="{AEF8B7AF-BF1D-4B7C-B80C-A9EEB7EBC170}"/>
              </a:ext>
            </a:extLst>
          </p:cNvPr>
          <p:cNvSpPr/>
          <p:nvPr/>
        </p:nvSpPr>
        <p:spPr>
          <a:xfrm>
            <a:off x="6130426" y="277186"/>
            <a:ext cx="3909629" cy="299313"/>
          </a:xfrm>
          <a:prstGeom prst="rect">
            <a:avLst/>
          </a:prstGeom>
        </p:spPr>
        <p:txBody>
          <a:bodyPr wrap="square">
            <a:spAutoFit/>
          </a:bodyPr>
          <a:lstStyle/>
          <a:p>
            <a:pPr algn="ctr">
              <a:lnSpc>
                <a:spcPct val="150000"/>
              </a:lnSpc>
              <a:spcAft>
                <a:spcPts val="0"/>
              </a:spcAft>
              <a:defRPr/>
            </a:pPr>
            <a:r>
              <a:rPr lang="pt-BR" sz="1000" dirty="0">
                <a:ea typeface="Arial Unicode MS"/>
              </a:rPr>
              <a:t> </a:t>
            </a:r>
            <a:r>
              <a:rPr lang="pt-BR" sz="900" i="1" dirty="0">
                <a:solidFill>
                  <a:srgbClr val="000000"/>
                </a:solidFill>
                <a:latin typeface="Arial" panose="020B0604020202020204" pitchFamily="34" charset="0"/>
                <a:ea typeface="Times New Roman" panose="02020603050405020304" pitchFamily="18" charset="0"/>
              </a:rPr>
              <a:t>Quadro 4 – Demonstrativo Contábil  CEAC Norte – 2º Trimestre 2023</a:t>
            </a:r>
          </a:p>
        </p:txBody>
      </p:sp>
      <p:sp>
        <p:nvSpPr>
          <p:cNvPr id="11" name="Retângulo 10">
            <a:extLst>
              <a:ext uri="{FF2B5EF4-FFF2-40B4-BE49-F238E27FC236}">
                <a16:creationId xmlns:a16="http://schemas.microsoft.com/office/drawing/2014/main" id="{92E30EBD-E5BA-4F8B-8206-78528F3F9E81}"/>
              </a:ext>
            </a:extLst>
          </p:cNvPr>
          <p:cNvSpPr/>
          <p:nvPr/>
        </p:nvSpPr>
        <p:spPr>
          <a:xfrm>
            <a:off x="6626125" y="6361420"/>
            <a:ext cx="3494328" cy="275012"/>
          </a:xfrm>
          <a:prstGeom prst="rect">
            <a:avLst/>
          </a:prstGeom>
        </p:spPr>
        <p:txBody>
          <a:bodyPr wrap="square">
            <a:spAutoFit/>
          </a:bodyPr>
          <a:lstStyle/>
          <a:p>
            <a:pPr algn="just">
              <a:lnSpc>
                <a:spcPct val="150000"/>
              </a:lnSpc>
              <a:spcAft>
                <a:spcPts val="0"/>
              </a:spcAft>
            </a:pPr>
            <a:r>
              <a:rPr lang="pt-BR" sz="900" i="1" u="sng" dirty="0">
                <a:solidFill>
                  <a:srgbClr val="0000FF"/>
                </a:solidFill>
                <a:latin typeface="Arial" panose="020B0604020202020204" pitchFamily="34" charset="0"/>
                <a:ea typeface="Arial Unicode MS" panose="020B0604020202020204"/>
                <a:hlinkClick r:id="rId4"/>
              </a:rPr>
              <a:t>www.gestao.saude.sp.gov.br</a:t>
            </a:r>
            <a:r>
              <a:rPr lang="pt-BR" sz="900" i="1" dirty="0">
                <a:latin typeface="Arial" panose="020B0604020202020204" pitchFamily="34" charset="0"/>
                <a:ea typeface="Arial Unicode MS" panose="020B0604020202020204"/>
              </a:rPr>
              <a:t>  </a:t>
            </a:r>
            <a:r>
              <a:rPr lang="pt-BR" sz="900" i="1" dirty="0">
                <a:solidFill>
                  <a:srgbClr val="000000"/>
                </a:solidFill>
                <a:latin typeface="Arial" panose="020B0604020202020204" pitchFamily="34" charset="0"/>
                <a:ea typeface="Times New Roman" panose="02020603050405020304" pitchFamily="18" charset="0"/>
              </a:rPr>
              <a:t>Acesso em 01/08/2023 10h55min</a:t>
            </a:r>
            <a:endParaRPr lang="pt-BR" sz="900" dirty="0">
              <a:effectLst/>
              <a:latin typeface="Times New Roman" panose="02020603050405020304" pitchFamily="18" charset="0"/>
              <a:ea typeface="Batang" panose="02030600000101010101" pitchFamily="18" charset="-127"/>
            </a:endParaRPr>
          </a:p>
        </p:txBody>
      </p:sp>
      <p:sp>
        <p:nvSpPr>
          <p:cNvPr id="3" name="Retângulo 2">
            <a:extLst>
              <a:ext uri="{FF2B5EF4-FFF2-40B4-BE49-F238E27FC236}">
                <a16:creationId xmlns:a16="http://schemas.microsoft.com/office/drawing/2014/main" id="{90B9C926-BBC3-55D9-B282-D341B075281F}"/>
              </a:ext>
            </a:extLst>
          </p:cNvPr>
          <p:cNvSpPr/>
          <p:nvPr/>
        </p:nvSpPr>
        <p:spPr>
          <a:xfrm>
            <a:off x="488554" y="2972039"/>
            <a:ext cx="3048000" cy="1923604"/>
          </a:xfrm>
          <a:prstGeom prst="rect">
            <a:avLst/>
          </a:prstGeom>
        </p:spPr>
        <p:txBody>
          <a:bodyPr wrap="square">
            <a:spAutoFit/>
          </a:bodyPr>
          <a:lstStyle/>
          <a:p>
            <a:pPr algn="just">
              <a:defRPr/>
            </a:pPr>
            <a:r>
              <a:rPr lang="pt-BR" sz="1700" dirty="0">
                <a:solidFill>
                  <a:schemeClr val="bg1"/>
                </a:solidFill>
              </a:rPr>
              <a:t>A prestação de Contas foi realizada por meio do Sistema de Gestão da Secretaria Estadual de Saúde e Demonstrativo Contábil Operacional de abril a junho de 2023 está representado no quadro 4. </a:t>
            </a:r>
          </a:p>
        </p:txBody>
      </p:sp>
      <p:pic>
        <p:nvPicPr>
          <p:cNvPr id="7" name="Imagem 6">
            <a:extLst>
              <a:ext uri="{FF2B5EF4-FFF2-40B4-BE49-F238E27FC236}">
                <a16:creationId xmlns:a16="http://schemas.microsoft.com/office/drawing/2014/main" id="{C5CB7833-30B4-C9B0-CAC8-DE8A03835E8C}"/>
              </a:ext>
            </a:extLst>
          </p:cNvPr>
          <p:cNvPicPr>
            <a:picLocks noChangeAspect="1"/>
          </p:cNvPicPr>
          <p:nvPr/>
        </p:nvPicPr>
        <p:blipFill>
          <a:blip r:embed="rId5"/>
          <a:stretch>
            <a:fillRect/>
          </a:stretch>
        </p:blipFill>
        <p:spPr>
          <a:xfrm>
            <a:off x="4761952" y="560218"/>
            <a:ext cx="6861714" cy="5757456"/>
          </a:xfrm>
          <a:prstGeom prst="rect">
            <a:avLst/>
          </a:prstGeom>
        </p:spPr>
      </p:pic>
    </p:spTree>
    <p:extLst>
      <p:ext uri="{BB962C8B-B14F-4D97-AF65-F5344CB8AC3E}">
        <p14:creationId xmlns:p14="http://schemas.microsoft.com/office/powerpoint/2010/main" val="1430174528"/>
      </p:ext>
    </p:extLst>
  </p:cSld>
  <p:clrMapOvr>
    <a:masterClrMapping/>
  </p:clrMapOvr>
</p:sld>
</file>

<file path=ppt/slides/slide15.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3" name="Imagem 12">
            <a:extLst>
              <a:ext uri="{FF2B5EF4-FFF2-40B4-BE49-F238E27FC236}">
                <a16:creationId xmlns:a16="http://schemas.microsoft.com/office/drawing/2014/main" id="{02D7B19E-59F4-401B-8236-5ABB51FCA5B4}"/>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91" r="44" t="102"/>
          <a:stretch/>
        </p:blipFill>
        <p:spPr>
          <a:xfrm>
            <a:off x="832758" y="1505528"/>
            <a:ext cx="7187972" cy="3796146"/>
          </a:xfrm>
          <a:prstGeom prst="rect">
            <a:avLst/>
          </a:prstGeom>
        </p:spPr>
      </p:pic>
      <p:sp>
        <p:nvSpPr>
          <p:cNvPr id="5" name="Retângulo 4">
            <a:extLst>
              <a:ext uri="{FF2B5EF4-FFF2-40B4-BE49-F238E27FC236}">
                <a16:creationId xmlns:a16="http://schemas.microsoft.com/office/drawing/2014/main" id="{44F9ABEF-34B4-4C63-849D-E0D2144659C0}"/>
              </a:ext>
            </a:extLst>
          </p:cNvPr>
          <p:cNvSpPr/>
          <p:nvPr/>
        </p:nvSpPr>
        <p:spPr>
          <a:xfrm flipV="1">
            <a:off x="7608888" y="2142836"/>
            <a:ext cx="4583112" cy="2530763"/>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6" name="Título 1">
            <a:extLst>
              <a:ext uri="{FF2B5EF4-FFF2-40B4-BE49-F238E27FC236}">
                <a16:creationId xmlns:a16="http://schemas.microsoft.com/office/drawing/2014/main" id="{9B30DA4A-785C-4F4F-BDF9-355B486929C0}"/>
              </a:ext>
            </a:extLst>
          </p:cNvPr>
          <p:cNvSpPr txBox="1">
            <a:spLocks/>
          </p:cNvSpPr>
          <p:nvPr/>
        </p:nvSpPr>
        <p:spPr>
          <a:xfrm>
            <a:off x="7824931" y="2728379"/>
            <a:ext cx="4109749" cy="1727201"/>
          </a:xfrm>
          <a:prstGeom prst="rect">
            <a:avLst/>
          </a:prstGeom>
        </p:spPr>
        <p:txBody>
          <a:bodyPr anchor="ctr" bIns="45720" lIns="91440" rIns="91440" rtlCol="0" tIns="45720" vert="horz">
            <a:noAutofit/>
          </a:bodyPr>
          <a:lstStyle>
            <a:lvl1pPr algn="l" defTabSz="914400" eaLnBrk="1" hangingPunct="1" latinLnBrk="0" rtl="0">
              <a:lnSpc>
                <a:spcPct val="90000"/>
              </a:lnSpc>
              <a:spcBef>
                <a:spcPct val="0"/>
              </a:spcBef>
              <a:buNone/>
              <a:defRPr b="1" kern="1200" sz="4400">
                <a:solidFill>
                  <a:srgbClr val="C21725"/>
                </a:solidFill>
                <a:latin typeface="Calibri (Títulos)"/>
                <a:ea typeface="+mj-ea"/>
                <a:cs typeface="+mj-cs"/>
              </a:defRPr>
            </a:lvl1pPr>
          </a:lstStyle>
          <a:p>
            <a:pPr algn="ctr"/>
            <a:r>
              <a:rPr altLang="pt-BR" dirty="0" lang="pt-BR" sz="6000">
                <a:solidFill>
                  <a:schemeClr val="bg1"/>
                </a:solidFill>
                <a:latin typeface="+mj-lt"/>
                <a:cs charset="0" panose="020B0604020202020204" pitchFamily="34" typeface="Arial"/>
              </a:rPr>
              <a:t>Obrigado!</a:t>
            </a:r>
          </a:p>
          <a:p>
            <a:pPr algn="ctr"/>
            <a:endParaRPr altLang="pt-BR" dirty="0" lang="pt-BR" sz="3000">
              <a:solidFill>
                <a:schemeClr val="bg1"/>
              </a:solidFill>
              <a:latin typeface="+mj-lt"/>
              <a:cs charset="0" panose="020B0604020202020204" pitchFamily="34" typeface="Arial"/>
            </a:endParaRPr>
          </a:p>
        </p:txBody>
      </p:sp>
      <p:sp>
        <p:nvSpPr>
          <p:cNvPr id="7" name="Retângulo 6">
            <a:extLst>
              <a:ext uri="{FF2B5EF4-FFF2-40B4-BE49-F238E27FC236}">
                <a16:creationId xmlns:a16="http://schemas.microsoft.com/office/drawing/2014/main" id="{950DBEE6-65E7-40A0-969C-3E5B7F3F3C56}"/>
              </a:ext>
            </a:extLst>
          </p:cNvPr>
          <p:cNvSpPr/>
          <p:nvPr/>
        </p:nvSpPr>
        <p:spPr>
          <a:xfrm>
            <a:off x="279399" y="1732756"/>
            <a:ext cx="7086601" cy="3390900"/>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8" name="Retângulo 7">
            <a:extLst>
              <a:ext uri="{FF2B5EF4-FFF2-40B4-BE49-F238E27FC236}">
                <a16:creationId xmlns:a16="http://schemas.microsoft.com/office/drawing/2014/main" id="{F3852B3C-28D1-45DD-A963-87B7EF75D418}"/>
              </a:ext>
            </a:extLst>
          </p:cNvPr>
          <p:cNvSpPr/>
          <p:nvPr/>
        </p:nvSpPr>
        <p:spPr>
          <a:xfrm flipV="1">
            <a:off x="0" y="2565400"/>
            <a:ext cx="1246909" cy="1727200"/>
          </a:xfrm>
          <a:prstGeom prst="rect">
            <a:avLst/>
          </a:prstGeom>
          <a:solidFill>
            <a:srgbClr val="C21725">
              <a:alpha val="75000"/>
            </a:srgb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Tree>
    <p:extLst>
      <p:ext uri="{BB962C8B-B14F-4D97-AF65-F5344CB8AC3E}">
        <p14:creationId xmlns:p14="http://schemas.microsoft.com/office/powerpoint/2010/main" val="4146147627"/>
      </p:ext>
    </p:extLst>
  </p:cSld>
  <p:clrMapOvr>
    <a:masterClrMapping/>
  </p:clrMapOvr>
  <p:transition spd="slow">
    <p:cover/>
  </p:transition>
</p:sld>
</file>

<file path=ppt/slides/slide2.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cxnSp>
        <p:nvCxnSpPr>
          <p:cNvPr id="4" name="Conector reto 3">
            <a:extLst>
              <a:ext uri="{FF2B5EF4-FFF2-40B4-BE49-F238E27FC236}">
                <a16:creationId xmlns:a16="http://schemas.microsoft.com/office/drawing/2014/main" id="{4525BDCF-1F2D-437A-9539-BD4E487E3F16}"/>
              </a:ext>
            </a:extLst>
          </p:cNvPr>
          <p:cNvCxnSpPr>
            <a:cxnSpLocks/>
            <a:stCxn id="9" idx="2"/>
            <a:endCxn id="36" idx="0"/>
          </p:cNvCxnSpPr>
          <p:nvPr/>
        </p:nvCxnSpPr>
        <p:spPr>
          <a:xfrm>
            <a:off x="1312286" y="1801009"/>
            <a:ext cx="206" cy="3747336"/>
          </a:xfrm>
          <a:prstGeom prst="line">
            <a:avLst/>
          </a:prstGeom>
          <a:ln w="38100">
            <a:solidFill>
              <a:srgbClr val="990000"/>
            </a:solidFill>
          </a:ln>
        </p:spPr>
        <p:style>
          <a:lnRef idx="1">
            <a:schemeClr val="accent1"/>
          </a:lnRef>
          <a:fillRef idx="0">
            <a:schemeClr val="accent1"/>
          </a:fillRef>
          <a:effectRef idx="0">
            <a:schemeClr val="accent1"/>
          </a:effectRef>
          <a:fontRef idx="minor">
            <a:schemeClr val="tx1"/>
          </a:fontRef>
        </p:style>
      </p:cxnSp>
      <p:sp>
        <p:nvSpPr>
          <p:cNvPr id="5" name="Elipse 4">
            <a:extLst>
              <a:ext uri="{FF2B5EF4-FFF2-40B4-BE49-F238E27FC236}">
                <a16:creationId xmlns:a16="http://schemas.microsoft.com/office/drawing/2014/main" id="{E95597D1-1D08-480B-8347-712776C57977}"/>
              </a:ext>
            </a:extLst>
          </p:cNvPr>
          <p:cNvSpPr/>
          <p:nvPr/>
        </p:nvSpPr>
        <p:spPr>
          <a:xfrm>
            <a:off x="1115436" y="1405721"/>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6" name="Elipse 5">
            <a:extLst>
              <a:ext uri="{FF2B5EF4-FFF2-40B4-BE49-F238E27FC236}">
                <a16:creationId xmlns:a16="http://schemas.microsoft.com/office/drawing/2014/main" id="{D9850342-BC69-41E2-9CED-37B02338D152}"/>
              </a:ext>
            </a:extLst>
          </p:cNvPr>
          <p:cNvSpPr/>
          <p:nvPr/>
        </p:nvSpPr>
        <p:spPr>
          <a:xfrm>
            <a:off x="1109342" y="1876759"/>
            <a:ext cx="376237" cy="376237"/>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7" name="Elipse 6">
            <a:extLst>
              <a:ext uri="{FF2B5EF4-FFF2-40B4-BE49-F238E27FC236}">
                <a16:creationId xmlns:a16="http://schemas.microsoft.com/office/drawing/2014/main" id="{573B62B2-17E7-4127-A637-6DD871654E8C}"/>
              </a:ext>
            </a:extLst>
          </p:cNvPr>
          <p:cNvSpPr/>
          <p:nvPr/>
        </p:nvSpPr>
        <p:spPr>
          <a:xfrm>
            <a:off x="1102734" y="2403211"/>
            <a:ext cx="376237" cy="376237"/>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8" name="Elipse 7">
            <a:extLst>
              <a:ext uri="{FF2B5EF4-FFF2-40B4-BE49-F238E27FC236}">
                <a16:creationId xmlns:a16="http://schemas.microsoft.com/office/drawing/2014/main" id="{36A42CC7-CA01-4A0E-963D-5071968EF14A}"/>
              </a:ext>
            </a:extLst>
          </p:cNvPr>
          <p:cNvSpPr/>
          <p:nvPr/>
        </p:nvSpPr>
        <p:spPr>
          <a:xfrm>
            <a:off x="1109556" y="3009716"/>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9" name="Espaço Reservado para Conteúdo 2">
            <a:extLst>
              <a:ext uri="{FF2B5EF4-FFF2-40B4-BE49-F238E27FC236}">
                <a16:creationId xmlns:a16="http://schemas.microsoft.com/office/drawing/2014/main" id="{1B1E7958-0803-4158-99F8-4B87D8B9A3E2}"/>
              </a:ext>
            </a:extLst>
          </p:cNvPr>
          <p:cNvSpPr txBox="1">
            <a:spLocks/>
          </p:cNvSpPr>
          <p:nvPr/>
        </p:nvSpPr>
        <p:spPr bwMode="auto">
          <a:xfrm>
            <a:off x="1144011" y="1139021"/>
            <a:ext cx="336550" cy="661988"/>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lang="pt-BR" sz="2100">
                <a:solidFill>
                  <a:srgbClr val="990000"/>
                </a:solidFill>
                <a:latin charset="0" panose="020F0502020204030204" pitchFamily="34" typeface="Calibri"/>
                <a:ea charset="-128" panose="020B0600070205080204" pitchFamily="34" typeface="ＭＳ Ｐゴシック"/>
              </a:rPr>
              <a:t>1</a:t>
            </a:r>
            <a:endParaRPr altLang="pt-BR" b="1" lang="pt-BR" sz="2400">
              <a:solidFill>
                <a:srgbClr val="990000"/>
              </a:solidFill>
              <a:latin charset="0" panose="020F0502020204030204" pitchFamily="34" typeface="Calibri"/>
              <a:ea charset="-128" panose="020B0600070205080204" pitchFamily="34" typeface="ＭＳ Ｐゴシック"/>
            </a:endParaRPr>
          </a:p>
        </p:txBody>
      </p:sp>
      <p:sp>
        <p:nvSpPr>
          <p:cNvPr id="10" name="Espaço Reservado para Conteúdo 2">
            <a:extLst>
              <a:ext uri="{FF2B5EF4-FFF2-40B4-BE49-F238E27FC236}">
                <a16:creationId xmlns:a16="http://schemas.microsoft.com/office/drawing/2014/main" id="{F0E12A34-9BEA-415A-9820-5F7402AC75D1}"/>
              </a:ext>
            </a:extLst>
          </p:cNvPr>
          <p:cNvSpPr txBox="1">
            <a:spLocks/>
          </p:cNvSpPr>
          <p:nvPr/>
        </p:nvSpPr>
        <p:spPr bwMode="auto">
          <a:xfrm>
            <a:off x="1140834" y="1636886"/>
            <a:ext cx="338137"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2</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11" name="Espaço Reservado para Conteúdo 2">
            <a:extLst>
              <a:ext uri="{FF2B5EF4-FFF2-40B4-BE49-F238E27FC236}">
                <a16:creationId xmlns:a16="http://schemas.microsoft.com/office/drawing/2014/main" id="{508DE6D4-3A55-4C4C-B708-1ADE0663EF8A}"/>
              </a:ext>
            </a:extLst>
          </p:cNvPr>
          <p:cNvSpPr txBox="1">
            <a:spLocks/>
          </p:cNvSpPr>
          <p:nvPr/>
        </p:nvSpPr>
        <p:spPr bwMode="auto">
          <a:xfrm>
            <a:off x="1144011" y="2161016"/>
            <a:ext cx="336550" cy="660400"/>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3</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12" name="Espaço Reservado para Conteúdo 2">
            <a:extLst>
              <a:ext uri="{FF2B5EF4-FFF2-40B4-BE49-F238E27FC236}">
                <a16:creationId xmlns:a16="http://schemas.microsoft.com/office/drawing/2014/main" id="{F07E957D-EB8F-4F98-95CE-B42E52D59546}"/>
              </a:ext>
            </a:extLst>
          </p:cNvPr>
          <p:cNvSpPr txBox="1">
            <a:spLocks/>
          </p:cNvSpPr>
          <p:nvPr/>
        </p:nvSpPr>
        <p:spPr bwMode="auto">
          <a:xfrm>
            <a:off x="1137136" y="2754643"/>
            <a:ext cx="33655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4</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21" name="Título 1">
            <a:extLst>
              <a:ext uri="{FF2B5EF4-FFF2-40B4-BE49-F238E27FC236}">
                <a16:creationId xmlns:a16="http://schemas.microsoft.com/office/drawing/2014/main" id="{91E93F73-8E79-4223-AA68-C5115072C477}"/>
              </a:ext>
            </a:extLst>
          </p:cNvPr>
          <p:cNvSpPr txBox="1">
            <a:spLocks/>
          </p:cNvSpPr>
          <p:nvPr/>
        </p:nvSpPr>
        <p:spPr>
          <a:xfrm>
            <a:off x="1071824" y="365823"/>
            <a:ext cx="4992688" cy="773113"/>
          </a:xfrm>
          <a:prstGeom prst="rect">
            <a:avLst/>
          </a:prstGeom>
        </p:spPr>
        <p:txBody>
          <a:bodyPr anchor="ctr" bIns="45720" lIns="91440" rIns="91440" rtlCol="0" tIns="45720" vert="horz">
            <a:norm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pt-BR" sz="3600">
                <a:solidFill>
                  <a:srgbClr val="C00000"/>
                </a:solidFill>
                <a:latin typeface="+mn-lt"/>
              </a:rPr>
              <a:t>Sumário</a:t>
            </a:r>
          </a:p>
        </p:txBody>
      </p:sp>
      <p:sp>
        <p:nvSpPr>
          <p:cNvPr id="22" name="Elipse 21">
            <a:extLst>
              <a:ext uri="{FF2B5EF4-FFF2-40B4-BE49-F238E27FC236}">
                <a16:creationId xmlns:a16="http://schemas.microsoft.com/office/drawing/2014/main" id="{E3F84184-D252-4B53-A3C6-73968B30339E}"/>
              </a:ext>
            </a:extLst>
          </p:cNvPr>
          <p:cNvSpPr/>
          <p:nvPr/>
        </p:nvSpPr>
        <p:spPr>
          <a:xfrm>
            <a:off x="1109625" y="4525111"/>
            <a:ext cx="376237" cy="376238"/>
          </a:xfrm>
          <a:prstGeom prst="ellipse">
            <a:avLst/>
          </a:prstGeom>
          <a:solidFill>
            <a:schemeClr val="bg1"/>
          </a:solidFill>
          <a:ln w="38100">
            <a:solidFill>
              <a:srgbClr val="990000"/>
            </a:solidFill>
          </a:ln>
        </p:spPr>
        <p:style>
          <a:lnRef idx="2">
            <a:schemeClr val="accent1">
              <a:shade val="50000"/>
            </a:schemeClr>
          </a:lnRef>
          <a:fillRef idx="1">
            <a:schemeClr val="accent1"/>
          </a:fillRef>
          <a:effectRef idx="0">
            <a:schemeClr val="accent1"/>
          </a:effectRef>
          <a:fontRef idx="minor">
            <a:schemeClr val="lt1"/>
          </a:fontRef>
        </p:style>
        <p:txBody>
          <a:bodyPr anchor="ctr"/>
          <a:lstStyle/>
          <a:p>
            <a:pPr algn="ctr">
              <a:defRPr/>
            </a:pPr>
            <a:endParaRPr lang="pt-BR"/>
          </a:p>
        </p:txBody>
      </p:sp>
      <p:sp>
        <p:nvSpPr>
          <p:cNvPr id="23" name="Espaço Reservado para Conteúdo 2">
            <a:extLst>
              <a:ext uri="{FF2B5EF4-FFF2-40B4-BE49-F238E27FC236}">
                <a16:creationId xmlns:a16="http://schemas.microsoft.com/office/drawing/2014/main" id="{2F2BBF7A-728E-42DB-9503-E93BAB68E618}"/>
              </a:ext>
            </a:extLst>
          </p:cNvPr>
          <p:cNvSpPr txBox="1">
            <a:spLocks/>
          </p:cNvSpPr>
          <p:nvPr/>
        </p:nvSpPr>
        <p:spPr bwMode="auto">
          <a:xfrm>
            <a:off x="1142421" y="4275996"/>
            <a:ext cx="336550" cy="66198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a:lstStyle>
            <a:lvl1pPr>
              <a:defRPr>
                <a:solidFill>
                  <a:schemeClr val="tx1"/>
                </a:solidFill>
                <a:latin charset="0" panose="020B0604020202020204" pitchFamily="34" typeface="Arial"/>
                <a:cs charset="0" panose="020B0604020202020204" pitchFamily="34" typeface="Arial"/>
              </a:defRPr>
            </a:lvl1pPr>
            <a:lvl2pPr indent="-228600" marL="68580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nSpc>
                <a:spcPct val="200000"/>
              </a:lnSpc>
              <a:spcBef>
                <a:spcPts val="1000"/>
              </a:spcBef>
              <a:buFont charset="0" panose="020B0604020202020204" pitchFamily="34" typeface="Arial"/>
              <a:buNone/>
            </a:pPr>
            <a:r>
              <a:rPr altLang="pt-BR" b="1" dirty="0" lang="pt-BR" sz="2100">
                <a:solidFill>
                  <a:srgbClr val="990000"/>
                </a:solidFill>
                <a:latin charset="0" panose="020F0502020204030204" pitchFamily="34" typeface="Calibri"/>
                <a:ea charset="-128" panose="020B0600070205080204" pitchFamily="34" typeface="ＭＳ Ｐゴシック"/>
              </a:rPr>
              <a:t>5</a:t>
            </a:r>
            <a:endParaRPr altLang="pt-BR" b="1" dirty="0" lang="pt-BR" sz="2400">
              <a:solidFill>
                <a:srgbClr val="990000"/>
              </a:solidFill>
              <a:latin charset="0" panose="020F0502020204030204" pitchFamily="34" typeface="Calibri"/>
              <a:ea charset="-128" panose="020B0600070205080204" pitchFamily="34" typeface="ＭＳ Ｐゴシック"/>
            </a:endParaRPr>
          </a:p>
        </p:txBody>
      </p:sp>
      <p:sp>
        <p:nvSpPr>
          <p:cNvPr id="32" name="Elipse 31">
            <a:extLst>
              <a:ext uri="{FF2B5EF4-FFF2-40B4-BE49-F238E27FC236}">
                <a16:creationId xmlns:a16="http://schemas.microsoft.com/office/drawing/2014/main" id="{0D672968-DD94-4BE5-A6EA-84ADE7A9961F}"/>
              </a:ext>
            </a:extLst>
          </p:cNvPr>
          <p:cNvSpPr/>
          <p:nvPr/>
        </p:nvSpPr>
        <p:spPr>
          <a:xfrm>
            <a:off x="1252761" y="5096138"/>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35" name="Retângulo 34">
            <a:extLst>
              <a:ext uri="{FF2B5EF4-FFF2-40B4-BE49-F238E27FC236}">
                <a16:creationId xmlns:a16="http://schemas.microsoft.com/office/drawing/2014/main" id="{DD685E77-8EDE-4FE0-AED8-65C03EC15263}"/>
              </a:ext>
            </a:extLst>
          </p:cNvPr>
          <p:cNvSpPr/>
          <p:nvPr/>
        </p:nvSpPr>
        <p:spPr>
          <a:xfrm>
            <a:off x="148238" y="150118"/>
            <a:ext cx="11895980"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pic>
        <p:nvPicPr>
          <p:cNvPr id="37" name="Imagem 36">
            <a:extLst>
              <a:ext uri="{FF2B5EF4-FFF2-40B4-BE49-F238E27FC236}">
                <a16:creationId xmlns:a16="http://schemas.microsoft.com/office/drawing/2014/main" id="{E34C7893-E2F8-406E-A31A-92966C4639A1}"/>
              </a:ext>
            </a:extLst>
          </p:cNvPr>
          <p:cNvPicPr>
            <a:picLocks noChangeAspect="1"/>
          </p:cNvPicPr>
          <p:nvPr/>
        </p:nvPicPr>
        <p:blipFill rotWithShape="1">
          <a:blip cstate="print" r:embed="rId3">
            <a:extLst>
              <a:ext uri="{28A0092B-C50C-407E-A947-70E740481C1C}">
                <a14:useLocalDpi xmlns:a14="http://schemas.microsoft.com/office/drawing/2010/main" val="0"/>
              </a:ext>
            </a:extLst>
          </a:blip>
          <a:srcRect r="26"/>
          <a:stretch/>
        </p:blipFill>
        <p:spPr>
          <a:xfrm flipH="1">
            <a:off x="3727757" y="-54466"/>
            <a:ext cx="8818330" cy="6960189"/>
          </a:xfrm>
          <a:prstGeom prst="rect">
            <a:avLst/>
          </a:prstGeom>
          <a:effectLst>
            <a:softEdge rad="635000"/>
          </a:effectLst>
        </p:spPr>
      </p:pic>
      <p:sp>
        <p:nvSpPr>
          <p:cNvPr id="14" name="Retângulo 13">
            <a:extLst>
              <a:ext uri="{FF2B5EF4-FFF2-40B4-BE49-F238E27FC236}">
                <a16:creationId xmlns:a16="http://schemas.microsoft.com/office/drawing/2014/main" id="{9A797C08-2E05-4D74-87A7-AD2AC2503B03}"/>
              </a:ext>
            </a:extLst>
          </p:cNvPr>
          <p:cNvSpPr/>
          <p:nvPr/>
        </p:nvSpPr>
        <p:spPr>
          <a:xfrm>
            <a:off x="1529332" y="1405721"/>
            <a:ext cx="1107996" cy="338554"/>
          </a:xfrm>
          <a:prstGeom prst="rect">
            <a:avLst/>
          </a:prstGeom>
        </p:spPr>
        <p:txBody>
          <a:bodyPr wrap="none">
            <a:spAutoFit/>
          </a:bodyPr>
          <a:lstStyle/>
          <a:p>
            <a:r>
              <a:rPr dirty="0" lang="pt-BR" sz="1600">
                <a:solidFill>
                  <a:schemeClr val="tx1">
                    <a:lumMod val="75000"/>
                    <a:lumOff val="25000"/>
                  </a:schemeClr>
                </a:solidFill>
                <a:ea typeface="Arial Unicode MS"/>
              </a:rPr>
              <a:t>Introdução	</a:t>
            </a:r>
            <a:endParaRPr dirty="0" lang="pt-BR" sz="1600">
              <a:solidFill>
                <a:schemeClr val="tx1">
                  <a:lumMod val="75000"/>
                  <a:lumOff val="25000"/>
                </a:schemeClr>
              </a:solidFill>
            </a:endParaRPr>
          </a:p>
        </p:txBody>
      </p:sp>
      <p:sp>
        <p:nvSpPr>
          <p:cNvPr id="15" name="Retângulo 14">
            <a:extLst>
              <a:ext uri="{FF2B5EF4-FFF2-40B4-BE49-F238E27FC236}">
                <a16:creationId xmlns:a16="http://schemas.microsoft.com/office/drawing/2014/main" id="{33850E72-F193-4CB0-86A5-ED48FB8BE593}"/>
              </a:ext>
            </a:extLst>
          </p:cNvPr>
          <p:cNvSpPr/>
          <p:nvPr/>
        </p:nvSpPr>
        <p:spPr>
          <a:xfrm>
            <a:off x="1491673" y="1896006"/>
            <a:ext cx="3047694" cy="338554"/>
          </a:xfrm>
          <a:prstGeom prst="rect">
            <a:avLst/>
          </a:prstGeom>
        </p:spPr>
        <p:txBody>
          <a:bodyPr wrap="none">
            <a:spAutoFit/>
          </a:bodyPr>
          <a:lstStyle/>
          <a:p>
            <a:r>
              <a:rPr dirty="0" lang="pt-BR" sz="1600">
                <a:solidFill>
                  <a:schemeClr val="tx1">
                    <a:lumMod val="75000"/>
                    <a:lumOff val="25000"/>
                  </a:schemeClr>
                </a:solidFill>
                <a:ea typeface="Arial Unicode MS"/>
              </a:rPr>
              <a:t>Relação das Unidades CEAC Norte </a:t>
            </a:r>
            <a:endParaRPr dirty="0" lang="pt-BR" sz="1600">
              <a:solidFill>
                <a:schemeClr val="tx1">
                  <a:lumMod val="75000"/>
                  <a:lumOff val="25000"/>
                </a:schemeClr>
              </a:solidFill>
            </a:endParaRPr>
          </a:p>
        </p:txBody>
      </p:sp>
      <p:sp>
        <p:nvSpPr>
          <p:cNvPr id="16" name="Retângulo 15">
            <a:extLst>
              <a:ext uri="{FF2B5EF4-FFF2-40B4-BE49-F238E27FC236}">
                <a16:creationId xmlns:a16="http://schemas.microsoft.com/office/drawing/2014/main" id="{5A01085E-1527-49D7-BE4A-DBDCCFCAD7D8}"/>
              </a:ext>
            </a:extLst>
          </p:cNvPr>
          <p:cNvSpPr/>
          <p:nvPr/>
        </p:nvSpPr>
        <p:spPr>
          <a:xfrm>
            <a:off x="1483739" y="2455412"/>
            <a:ext cx="3198633" cy="338554"/>
          </a:xfrm>
          <a:prstGeom prst="rect">
            <a:avLst/>
          </a:prstGeom>
        </p:spPr>
        <p:txBody>
          <a:bodyPr wrap="none">
            <a:spAutoFit/>
          </a:bodyPr>
          <a:lstStyle/>
          <a:p>
            <a:r>
              <a:rPr dirty="0" lang="pt-BR" sz="1600">
                <a:solidFill>
                  <a:schemeClr val="tx1">
                    <a:lumMod val="75000"/>
                    <a:lumOff val="25000"/>
                  </a:schemeClr>
                </a:solidFill>
                <a:ea typeface="Arial Unicode MS"/>
              </a:rPr>
              <a:t>Resultados – Produção Quantitativa </a:t>
            </a:r>
            <a:endParaRPr dirty="0" lang="pt-BR" sz="1600">
              <a:solidFill>
                <a:schemeClr val="tx1">
                  <a:lumMod val="75000"/>
                  <a:lumOff val="25000"/>
                </a:schemeClr>
              </a:solidFill>
            </a:endParaRPr>
          </a:p>
        </p:txBody>
      </p:sp>
      <p:sp>
        <p:nvSpPr>
          <p:cNvPr id="17" name="Retângulo 16">
            <a:extLst>
              <a:ext uri="{FF2B5EF4-FFF2-40B4-BE49-F238E27FC236}">
                <a16:creationId xmlns:a16="http://schemas.microsoft.com/office/drawing/2014/main" id="{EC097FBB-76D4-4AD4-9F7A-1CF7905C30FE}"/>
              </a:ext>
            </a:extLst>
          </p:cNvPr>
          <p:cNvSpPr/>
          <p:nvPr/>
        </p:nvSpPr>
        <p:spPr>
          <a:xfrm>
            <a:off x="1512439" y="3009436"/>
            <a:ext cx="2349105" cy="338554"/>
          </a:xfrm>
          <a:prstGeom prst="rect">
            <a:avLst/>
          </a:prstGeom>
        </p:spPr>
        <p:txBody>
          <a:bodyPr wrap="none">
            <a:spAutoFit/>
          </a:bodyPr>
          <a:lstStyle/>
          <a:p>
            <a:r>
              <a:rPr dirty="0" lang="pt-BR" sz="1600">
                <a:solidFill>
                  <a:schemeClr val="tx1">
                    <a:lumMod val="75000"/>
                    <a:lumOff val="25000"/>
                  </a:schemeClr>
                </a:solidFill>
                <a:ea typeface="Arial Unicode MS"/>
              </a:rPr>
              <a:t>Indicadores de Qualidade </a:t>
            </a:r>
            <a:endParaRPr dirty="0" lang="pt-BR" sz="1600">
              <a:solidFill>
                <a:schemeClr val="tx1">
                  <a:lumMod val="75000"/>
                  <a:lumOff val="25000"/>
                </a:schemeClr>
              </a:solidFill>
            </a:endParaRPr>
          </a:p>
        </p:txBody>
      </p:sp>
      <p:sp>
        <p:nvSpPr>
          <p:cNvPr id="18" name="Retângulo 17">
            <a:extLst>
              <a:ext uri="{FF2B5EF4-FFF2-40B4-BE49-F238E27FC236}">
                <a16:creationId xmlns:a16="http://schemas.microsoft.com/office/drawing/2014/main" id="{B9CA24C1-BE59-4BD1-9F29-086C7BD01E88}"/>
              </a:ext>
            </a:extLst>
          </p:cNvPr>
          <p:cNvSpPr/>
          <p:nvPr/>
        </p:nvSpPr>
        <p:spPr>
          <a:xfrm>
            <a:off x="1371710" y="4043025"/>
            <a:ext cx="2817759" cy="338554"/>
          </a:xfrm>
          <a:prstGeom prst="rect">
            <a:avLst/>
          </a:prstGeom>
        </p:spPr>
        <p:txBody>
          <a:bodyPr wrap="none">
            <a:spAutoFit/>
          </a:bodyPr>
          <a:lstStyle/>
          <a:p>
            <a:r>
              <a:rPr dirty="0" lang="pt-BR" sz="1600">
                <a:solidFill>
                  <a:schemeClr val="tx1">
                    <a:lumMod val="75000"/>
                    <a:lumOff val="25000"/>
                  </a:schemeClr>
                </a:solidFill>
                <a:ea typeface="Arial Unicode MS"/>
              </a:rPr>
              <a:t>Tempo de Entrega de Resultado</a:t>
            </a:r>
            <a:endParaRPr dirty="0" lang="pt-BR" sz="1600">
              <a:solidFill>
                <a:schemeClr val="tx1">
                  <a:lumMod val="75000"/>
                  <a:lumOff val="25000"/>
                </a:schemeClr>
              </a:solidFill>
            </a:endParaRPr>
          </a:p>
        </p:txBody>
      </p:sp>
      <p:sp>
        <p:nvSpPr>
          <p:cNvPr id="19" name="Retângulo 18">
            <a:extLst>
              <a:ext uri="{FF2B5EF4-FFF2-40B4-BE49-F238E27FC236}">
                <a16:creationId xmlns:a16="http://schemas.microsoft.com/office/drawing/2014/main" id="{B3CF7E96-BB50-4C5C-9FE2-0311870FAE98}"/>
              </a:ext>
            </a:extLst>
          </p:cNvPr>
          <p:cNvSpPr/>
          <p:nvPr/>
        </p:nvSpPr>
        <p:spPr>
          <a:xfrm>
            <a:off x="1485579" y="4532397"/>
            <a:ext cx="2014462" cy="338554"/>
          </a:xfrm>
          <a:prstGeom prst="rect">
            <a:avLst/>
          </a:prstGeom>
        </p:spPr>
        <p:txBody>
          <a:bodyPr wrap="none">
            <a:spAutoFit/>
          </a:bodyPr>
          <a:lstStyle/>
          <a:p>
            <a:r>
              <a:rPr dirty="0" lang="pt-BR" sz="1600">
                <a:solidFill>
                  <a:schemeClr val="tx1">
                    <a:lumMod val="75000"/>
                    <a:lumOff val="25000"/>
                  </a:schemeClr>
                </a:solidFill>
                <a:ea typeface="Arial Unicode MS"/>
              </a:rPr>
              <a:t> Recursos Financeiros </a:t>
            </a:r>
            <a:endParaRPr dirty="0" lang="pt-BR" sz="1600">
              <a:solidFill>
                <a:schemeClr val="tx1">
                  <a:lumMod val="75000"/>
                  <a:lumOff val="25000"/>
                </a:schemeClr>
              </a:solidFill>
            </a:endParaRPr>
          </a:p>
        </p:txBody>
      </p:sp>
      <p:sp>
        <p:nvSpPr>
          <p:cNvPr id="20" name="Retângulo 19">
            <a:extLst>
              <a:ext uri="{FF2B5EF4-FFF2-40B4-BE49-F238E27FC236}">
                <a16:creationId xmlns:a16="http://schemas.microsoft.com/office/drawing/2014/main" id="{51C0B68F-7DE1-40F6-B721-0E8A6F2E6C29}"/>
              </a:ext>
            </a:extLst>
          </p:cNvPr>
          <p:cNvSpPr/>
          <p:nvPr/>
        </p:nvSpPr>
        <p:spPr>
          <a:xfrm>
            <a:off x="829687" y="4889806"/>
            <a:ext cx="2009630" cy="423449"/>
          </a:xfrm>
          <a:prstGeom prst="rect">
            <a:avLst/>
          </a:prstGeom>
        </p:spPr>
        <p:txBody>
          <a:bodyPr wrap="square">
            <a:spAutoFit/>
          </a:bodyPr>
          <a:lstStyle/>
          <a:p>
            <a:pPr marL="540385">
              <a:lnSpc>
                <a:spcPct val="150000"/>
              </a:lnSpc>
              <a:spcBef>
                <a:spcPts val="600"/>
              </a:spcBef>
              <a:spcAft>
                <a:spcPts val="600"/>
              </a:spcAft>
              <a:defRPr/>
            </a:pPr>
            <a:r>
              <a:rPr dirty="0" lang="pt-BR" sz="1600">
                <a:solidFill>
                  <a:schemeClr val="tx1">
                    <a:lumMod val="75000"/>
                    <a:lumOff val="25000"/>
                  </a:schemeClr>
                </a:solidFill>
                <a:ea typeface="Arial Unicode MS"/>
              </a:rPr>
              <a:t>Fluxo de Caixa                                                               </a:t>
            </a:r>
          </a:p>
        </p:txBody>
      </p:sp>
      <p:sp>
        <p:nvSpPr>
          <p:cNvPr id="26" name="Retângulo 25">
            <a:extLst>
              <a:ext uri="{FF2B5EF4-FFF2-40B4-BE49-F238E27FC236}">
                <a16:creationId xmlns:a16="http://schemas.microsoft.com/office/drawing/2014/main" id="{34F97DB1-9584-48D5-8A8A-022B6D32E185}"/>
              </a:ext>
            </a:extLst>
          </p:cNvPr>
          <p:cNvSpPr/>
          <p:nvPr/>
        </p:nvSpPr>
        <p:spPr>
          <a:xfrm>
            <a:off x="829687" y="5335403"/>
            <a:ext cx="2746521" cy="423449"/>
          </a:xfrm>
          <a:prstGeom prst="rect">
            <a:avLst/>
          </a:prstGeom>
        </p:spPr>
        <p:txBody>
          <a:bodyPr wrap="square">
            <a:spAutoFit/>
          </a:bodyPr>
          <a:lstStyle/>
          <a:p>
            <a:pPr marL="540385">
              <a:lnSpc>
                <a:spcPct val="150000"/>
              </a:lnSpc>
              <a:spcBef>
                <a:spcPts val="600"/>
              </a:spcBef>
              <a:spcAft>
                <a:spcPts val="600"/>
              </a:spcAft>
              <a:defRPr/>
            </a:pPr>
            <a:r>
              <a:rPr dirty="0" lang="pt-BR" sz="1600">
                <a:solidFill>
                  <a:schemeClr val="tx1">
                    <a:lumMod val="75000"/>
                    <a:lumOff val="25000"/>
                  </a:schemeClr>
                </a:solidFill>
                <a:ea typeface="Arial Unicode MS"/>
              </a:rPr>
              <a:t>Demonstrativo Contábil </a:t>
            </a:r>
            <a:endParaRPr dirty="0" lang="pt-BR" sz="1600">
              <a:solidFill>
                <a:schemeClr val="tx1">
                  <a:lumMod val="75000"/>
                  <a:lumOff val="25000"/>
                </a:schemeClr>
              </a:solidFill>
            </a:endParaRPr>
          </a:p>
        </p:txBody>
      </p:sp>
      <p:sp>
        <p:nvSpPr>
          <p:cNvPr id="28" name="Retângulo 27">
            <a:extLst>
              <a:ext uri="{FF2B5EF4-FFF2-40B4-BE49-F238E27FC236}">
                <a16:creationId xmlns:a16="http://schemas.microsoft.com/office/drawing/2014/main" id="{7D463610-F7D8-49BA-915B-289ADEAEF85A}"/>
              </a:ext>
            </a:extLst>
          </p:cNvPr>
          <p:cNvSpPr/>
          <p:nvPr/>
        </p:nvSpPr>
        <p:spPr>
          <a:xfrm>
            <a:off x="1371710" y="3553763"/>
            <a:ext cx="3203826" cy="338554"/>
          </a:xfrm>
          <a:prstGeom prst="rect">
            <a:avLst/>
          </a:prstGeom>
        </p:spPr>
        <p:txBody>
          <a:bodyPr wrap="none">
            <a:spAutoFit/>
          </a:bodyPr>
          <a:lstStyle/>
          <a:p>
            <a:r>
              <a:rPr dirty="0" lang="pt-BR" sz="1600">
                <a:solidFill>
                  <a:schemeClr val="tx1">
                    <a:lumMod val="75000"/>
                    <a:lumOff val="25000"/>
                  </a:schemeClr>
                </a:solidFill>
                <a:ea typeface="Arial Unicode MS"/>
              </a:rPr>
              <a:t>Pesquisa de Satisfação dos Usuários </a:t>
            </a:r>
            <a:endParaRPr dirty="0" lang="pt-BR" sz="1600">
              <a:solidFill>
                <a:schemeClr val="tx1">
                  <a:lumMod val="75000"/>
                  <a:lumOff val="25000"/>
                </a:schemeClr>
              </a:solidFill>
            </a:endParaRPr>
          </a:p>
        </p:txBody>
      </p:sp>
      <p:sp>
        <p:nvSpPr>
          <p:cNvPr id="31" name="Elipse 30">
            <a:extLst>
              <a:ext uri="{FF2B5EF4-FFF2-40B4-BE49-F238E27FC236}">
                <a16:creationId xmlns:a16="http://schemas.microsoft.com/office/drawing/2014/main" id="{7123D5BD-273A-4810-888B-ED001B14CC31}"/>
              </a:ext>
            </a:extLst>
          </p:cNvPr>
          <p:cNvSpPr/>
          <p:nvPr/>
        </p:nvSpPr>
        <p:spPr>
          <a:xfrm>
            <a:off x="1250479" y="3668255"/>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36" name="Elipse 35">
            <a:extLst>
              <a:ext uri="{FF2B5EF4-FFF2-40B4-BE49-F238E27FC236}">
                <a16:creationId xmlns:a16="http://schemas.microsoft.com/office/drawing/2014/main" id="{EEBED454-AF40-419C-BBBE-F08134221FAA}"/>
              </a:ext>
            </a:extLst>
          </p:cNvPr>
          <p:cNvSpPr/>
          <p:nvPr/>
        </p:nvSpPr>
        <p:spPr>
          <a:xfrm>
            <a:off x="1251876" y="5548345"/>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
        <p:nvSpPr>
          <p:cNvPr id="29" name="Elipse 28">
            <a:extLst>
              <a:ext uri="{FF2B5EF4-FFF2-40B4-BE49-F238E27FC236}">
                <a16:creationId xmlns:a16="http://schemas.microsoft.com/office/drawing/2014/main" id="{7123D5BD-273A-4810-888B-ED001B14CC31}"/>
              </a:ext>
            </a:extLst>
          </p:cNvPr>
          <p:cNvSpPr/>
          <p:nvPr/>
        </p:nvSpPr>
        <p:spPr>
          <a:xfrm>
            <a:off x="1250479" y="4175821"/>
            <a:ext cx="121231" cy="121231"/>
          </a:xfrm>
          <a:prstGeom prst="ellipse">
            <a:avLst/>
          </a:prstGeom>
          <a:solidFill>
            <a:srgbClr val="990000"/>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lang="pt-BR"/>
          </a:p>
        </p:txBody>
      </p:sp>
    </p:spTree>
    <p:extLst>
      <p:ext uri="{BB962C8B-B14F-4D97-AF65-F5344CB8AC3E}">
        <p14:creationId xmlns:p14="http://schemas.microsoft.com/office/powerpoint/2010/main" val="4010941960"/>
      </p:ext>
    </p:extLst>
  </p:cSld>
  <p:clrMapOvr>
    <a:masterClrMapping/>
  </p:clrMapOvr>
</p:sld>
</file>

<file path=ppt/slides/slide3.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8" name="Imagem 7">
            <a:extLst>
              <a:ext uri="{FF2B5EF4-FFF2-40B4-BE49-F238E27FC236}">
                <a16:creationId xmlns:a16="http://schemas.microsoft.com/office/drawing/2014/main" id="{51C5E639-E9A3-4A8B-B936-EE0ABB566B07}"/>
              </a:ext>
            </a:extLst>
          </p:cNvPr>
          <p:cNvPicPr>
            <a:picLocks noChangeAspect="1"/>
          </p:cNvPicPr>
          <p:nvPr/>
        </p:nvPicPr>
        <p:blipFill rotWithShape="1">
          <a:blip cstate="print" r:embed="rId2">
            <a:extLst>
              <a:ext uri="{BEBA8EAE-BF5A-486C-A8C5-ECC9F3942E4B}">
                <a14:imgProps xmlns:a14="http://schemas.microsoft.com/office/drawing/2010/main">
                  <a14:imgLayer r:embed="rId3">
                    <a14:imgEffect>
                      <a14:saturation sat="66000"/>
                    </a14:imgEffect>
                  </a14:imgLayer>
                </a14:imgProps>
              </a:ext>
              <a:ext uri="{28A0092B-C50C-407E-A947-70E740481C1C}">
                <a14:useLocalDpi xmlns:a14="http://schemas.microsoft.com/office/drawing/2010/main" val="0"/>
              </a:ext>
            </a:extLst>
          </a:blip>
          <a:srcRect r="5"/>
          <a:stretch/>
        </p:blipFill>
        <p:spPr>
          <a:xfrm flipH="1">
            <a:off x="-1" y="0"/>
            <a:ext cx="8405647" cy="6858000"/>
          </a:xfrm>
          <a:prstGeom prst="rect">
            <a:avLst/>
          </a:prstGeom>
          <a:effectLst>
            <a:softEdge rad="635000"/>
          </a:effectLst>
        </p:spPr>
      </p:pic>
      <p:sp>
        <p:nvSpPr>
          <p:cNvPr id="4" name="Retângulo 3">
            <a:extLst>
              <a:ext uri="{FF2B5EF4-FFF2-40B4-BE49-F238E27FC236}">
                <a16:creationId xmlns:a16="http://schemas.microsoft.com/office/drawing/2014/main" id="{D9E4883A-DF90-47F2-BB96-C4483A40E7E6}"/>
              </a:ext>
            </a:extLst>
          </p:cNvPr>
          <p:cNvSpPr/>
          <p:nvPr/>
        </p:nvSpPr>
        <p:spPr>
          <a:xfrm>
            <a:off x="7407563" y="814502"/>
            <a:ext cx="4363954" cy="4824398"/>
          </a:xfrm>
          <a:prstGeom prst="rect">
            <a:avLst/>
          </a:prstGeom>
        </p:spPr>
        <p:txBody>
          <a:bodyPr wrap="square">
            <a:spAutoFit/>
          </a:bodyPr>
          <a:lstStyle>
            <a:lvl1pPr marL="539750">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ctr">
              <a:lnSpc>
                <a:spcPct val="150000"/>
              </a:lnSpc>
            </a:pPr>
            <a:r>
              <a:rPr altLang="pt-BR" b="1" dirty="0" i="1"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 </a:t>
            </a:r>
            <a:endParaRPr altLang="pt-BR" dirty="0" lang="pt-BR" sz="1300">
              <a:solidFill>
                <a:schemeClr val="tx1">
                  <a:lumMod val="75000"/>
                  <a:lumOff val="25000"/>
                </a:schemeClr>
              </a:solidFill>
              <a:latin typeface="+mn-lt"/>
              <a:ea charset="-127" panose="02030600000101010101" pitchFamily="18" typeface="Batang"/>
            </a:endParaRPr>
          </a:p>
          <a:p>
            <a:pPr>
              <a:lnSpc>
                <a:spcPct val="150000"/>
              </a:lnSpc>
              <a:spcBef>
                <a:spcPts val="600"/>
              </a:spcBef>
              <a:spcAft>
                <a:spcPts val="600"/>
              </a:spcAft>
            </a:pPr>
            <a:r>
              <a:rPr altLang="pt-BR" b="1" dirty="0"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INTRODUÇÃO</a:t>
            </a:r>
            <a:endParaRPr altLang="pt-BR" dirty="0" lang="pt-BR" sz="1300">
              <a:solidFill>
                <a:schemeClr val="tx1">
                  <a:lumMod val="75000"/>
                  <a:lumOff val="25000"/>
                </a:schemeClr>
              </a:solidFill>
              <a:latin typeface="+mn-lt"/>
            </a:endParaRPr>
          </a:p>
          <a:p>
            <a:pPr algn="just">
              <a:lnSpc>
                <a:spcPct val="150000"/>
              </a:lnSpc>
              <a:spcBef>
                <a:spcPts val="600"/>
              </a:spcBef>
              <a:spcAft>
                <a:spcPts val="1200"/>
              </a:spcAft>
            </a:pPr>
            <a:r>
              <a:rPr altLang="pt-BR" dirty="0" lang="pt-BR" sz="1300">
                <a:solidFill>
                  <a:schemeClr val="tx1">
                    <a:lumMod val="75000"/>
                    <a:lumOff val="25000"/>
                  </a:schemeClr>
                </a:solidFill>
                <a:latin typeface="+mn-lt"/>
                <a:cs charset="0" panose="02020603050405020304" pitchFamily="18" typeface="Times New Roman"/>
              </a:rPr>
              <a:t>O presente relatório apresenta os resultados obtidos com a execução do Contrato de Gestão n° 988088/2020 de Serviços Laboratoriais celebrado em 01/08/2020 entre o Estado de São Paulo, por intermédio da SECRETARIA DE ESTADO DA SAÚDE, e a ASSOCIAÇÃO FUNDO DE INCENTIVO À PESQUISA - AFIP, qualificada como Organização Social de Saúde, para gerenciamento e operacionalização da gestão e realização de exames laboratoriais no CENTRO ESTADUAL DE ANÁLISES CLÍNICAS DA ZONA NORTE - CEAC ZONA NORTE </a:t>
            </a:r>
            <a:r>
              <a:rPr altLang="pt-BR" dirty="0" lang="pt-BR" sz="1300">
                <a:solidFill>
                  <a:schemeClr val="tx1">
                    <a:lumMod val="75000"/>
                    <a:lumOff val="25000"/>
                  </a:schemeClr>
                </a:solidFill>
                <a:latin typeface="+mn-lt"/>
                <a:ea charset="-128" panose="020B0604020202020204" pitchFamily="34" typeface="Arial Unicode MS"/>
                <a:cs charset="-128" panose="020B0604020202020204" pitchFamily="34" typeface="Arial Unicode MS"/>
              </a:rPr>
              <a:t>no período de janeiro a março de 2023, em conformidade com a Lei Complementar n°846, de 04 de Junho de 1998. </a:t>
            </a:r>
            <a:endParaRPr altLang="pt-BR" dirty="0" lang="pt-BR" sz="1300">
              <a:solidFill>
                <a:schemeClr val="tx1">
                  <a:lumMod val="75000"/>
                  <a:lumOff val="25000"/>
                </a:schemeClr>
              </a:solidFill>
              <a:latin typeface="+mn-lt"/>
              <a:ea charset="-127" panose="02030600000101010101" pitchFamily="18" typeface="Batang"/>
            </a:endParaRPr>
          </a:p>
        </p:txBody>
      </p:sp>
      <p:sp>
        <p:nvSpPr>
          <p:cNvPr id="6" name="Retângulo 5">
            <a:extLst>
              <a:ext uri="{FF2B5EF4-FFF2-40B4-BE49-F238E27FC236}">
                <a16:creationId xmlns:a16="http://schemas.microsoft.com/office/drawing/2014/main" id="{7DC21201-F9C2-4FC9-839C-13A6A72A3842}"/>
              </a:ext>
            </a:extLst>
          </p:cNvPr>
          <p:cNvSpPr/>
          <p:nvPr/>
        </p:nvSpPr>
        <p:spPr>
          <a:xfrm>
            <a:off x="7555346" y="310270"/>
            <a:ext cx="4480709" cy="880369"/>
          </a:xfrm>
          <a:prstGeom prst="rect">
            <a:avLst/>
          </a:prstGeom>
        </p:spPr>
        <p:txBody>
          <a:bodyPr wrap="square">
            <a:spAutoFit/>
          </a:bodyPr>
          <a:lstStyle/>
          <a:p>
            <a:pPr>
              <a:lnSpc>
                <a:spcPct val="150000"/>
              </a:lnSpc>
            </a:pPr>
            <a:r>
              <a:rPr altLang="pt-BR" b="1" dirty="0" lang="pt-BR">
                <a:solidFill>
                  <a:srgbClr val="C00000"/>
                </a:solidFill>
                <a:ea charset="-128" panose="020B0604020202020204" pitchFamily="34" typeface="Arial Unicode MS"/>
                <a:cs charset="-128" panose="020B0604020202020204" pitchFamily="34" typeface="Arial Unicode MS"/>
              </a:rPr>
              <a:t>Centro Estadual de Análises Clínicas da Zona Norte – AFIP/ OSS</a:t>
            </a:r>
            <a:endParaRPr altLang="pt-BR" b="1" dirty="0" lang="pt-BR">
              <a:solidFill>
                <a:srgbClr val="C00000"/>
              </a:solidFill>
              <a:ea charset="-127" panose="02030600000101010101" pitchFamily="18" typeface="Batang"/>
            </a:endParaRPr>
          </a:p>
        </p:txBody>
      </p:sp>
      <p:sp>
        <p:nvSpPr>
          <p:cNvPr id="5" name="Retângulo 4">
            <a:extLst>
              <a:ext uri="{FF2B5EF4-FFF2-40B4-BE49-F238E27FC236}">
                <a16:creationId xmlns:a16="http://schemas.microsoft.com/office/drawing/2014/main" id="{24CCD7AB-615D-4AD4-8F11-957B9691E594}"/>
              </a:ext>
            </a:extLst>
          </p:cNvPr>
          <p:cNvSpPr/>
          <p:nvPr/>
        </p:nvSpPr>
        <p:spPr>
          <a:xfrm>
            <a:off x="7407563" y="150118"/>
            <a:ext cx="4557425" cy="57888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Tree>
    <p:extLst>
      <p:ext uri="{BB962C8B-B14F-4D97-AF65-F5344CB8AC3E}">
        <p14:creationId xmlns:p14="http://schemas.microsoft.com/office/powerpoint/2010/main" val="3241705963"/>
      </p:ext>
    </p:extLst>
  </p:cSld>
  <p:clrMapOvr>
    <a:masterClrMapping/>
  </p:clrMapOvr>
</p:sld>
</file>

<file path=ppt/slides/slide4.xml><?xml version="1.0" encoding="utf-8"?>
<p:sld xmlns:p="http://schemas.openxmlformats.org/presentationml/2006/main" xmlns:a="http://schemas.openxmlformats.org/drawingml/2006/main" xmlns:r="http://schemas.openxmlformats.org/officeDocument/2006/relationships">
  <p:cSld>
    <p:bg>
      <p:bgPr>
        <a:solidFill>
          <a:schemeClr val="bg1"/>
        </a:solidFill>
        <a:effectLst/>
      </p:bgPr>
    </p:bg>
    <p:spTree>
      <p:nvGrpSpPr>
        <p:cNvPr id="1" name=""/>
        <p:cNvGrpSpPr/>
        <p:nvPr/>
      </p:nvGrpSpPr>
      <p:grpSpPr>
        <a:xfrm>
          <a:off x="0" y="0"/>
          <a:ext cx="0" cy="0"/>
          <a:chOff x="0" y="0"/>
          <a:chExt cx="0" cy="0"/>
        </a:xfrm>
      </p:grpSpPr>
      <p:pic>
        <p:nvPicPr>
          <p:cNvPr id="4" name="Imagem 3">
            <a:extLst>
              <a:ext uri="{FF2B5EF4-FFF2-40B4-BE49-F238E27FC236}">
                <a16:creationId xmlns:a16="http://schemas.microsoft.com/office/drawing/2014/main" id="{273818CC-C465-4289-96EE-DC49778C7E60}"/>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57" t="13"/>
          <a:stretch/>
        </p:blipFill>
        <p:spPr>
          <a:xfrm>
            <a:off x="-1" y="10"/>
            <a:ext cx="12192000" cy="6857990"/>
          </a:xfrm>
          <a:prstGeom prst="rect">
            <a:avLst/>
          </a:prstGeom>
        </p:spPr>
      </p:pic>
      <p:sp>
        <p:nvSpPr>
          <p:cNvPr id="7" name="Retângulo 6">
            <a:extLst>
              <a:ext uri="{FF2B5EF4-FFF2-40B4-BE49-F238E27FC236}">
                <a16:creationId xmlns:a16="http://schemas.microsoft.com/office/drawing/2014/main" id="{6B9762B7-8048-4554-ABEA-63A7A575E175}"/>
              </a:ext>
            </a:extLst>
          </p:cNvPr>
          <p:cNvSpPr/>
          <p:nvPr/>
        </p:nvSpPr>
        <p:spPr>
          <a:xfrm>
            <a:off x="20" y="0"/>
            <a:ext cx="12191980" cy="685799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6" name="Retângulo 5">
            <a:extLst>
              <a:ext uri="{FF2B5EF4-FFF2-40B4-BE49-F238E27FC236}">
                <a16:creationId xmlns:a16="http://schemas.microsoft.com/office/drawing/2014/main" id="{60242646-6E33-4592-B81D-0A81709589FB}"/>
              </a:ext>
            </a:extLst>
          </p:cNvPr>
          <p:cNvSpPr/>
          <p:nvPr/>
        </p:nvSpPr>
        <p:spPr>
          <a:xfrm>
            <a:off x="184729" y="1243392"/>
            <a:ext cx="5551510" cy="4957383"/>
          </a:xfrm>
          <a:prstGeom prst="rect">
            <a:avLst/>
          </a:prstGeom>
        </p:spPr>
        <p:txBody>
          <a:bodyPr wrap="square">
            <a:spAutoFit/>
          </a:bodyPr>
          <a:lstStyle/>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x-none" sz="1200">
                <a:solidFill>
                  <a:schemeClr val="tx1">
                    <a:lumMod val="75000"/>
                    <a:lumOff val="25000"/>
                  </a:schemeClr>
                </a:solidFill>
                <a:cs charset="0" panose="02020603050405020304" pitchFamily="18" typeface="Times New Roman"/>
              </a:rPr>
              <a:t>Os Centros Estaduais de Análises Clínicas foram criados pela Secretaria Estadual de Saúde com a finalidade de realizar exames laboratoriais em alta escala, com resultados mais ágeis e menor custo</a:t>
            </a:r>
            <a:r>
              <a:rPr dirty="0" lang="pt-BR" sz="1200">
                <a:solidFill>
                  <a:schemeClr val="tx1">
                    <a:lumMod val="75000"/>
                    <a:lumOff val="25000"/>
                  </a:schemeClr>
                </a:solidFill>
                <a:cs charset="0" panose="02020603050405020304" pitchFamily="18" typeface="Times New Roman"/>
              </a:rPr>
              <a:t>,</a:t>
            </a:r>
            <a:r>
              <a:rPr dirty="0" lang="x-none" sz="1200">
                <a:solidFill>
                  <a:schemeClr val="tx1">
                    <a:lumMod val="75000"/>
                    <a:lumOff val="25000"/>
                  </a:schemeClr>
                </a:solidFill>
                <a:cs charset="0" panose="02020603050405020304" pitchFamily="18" typeface="Times New Roman"/>
              </a:rPr>
              <a:t> visando à melhoria da qualidade dos serviços desta natureza prestados a pacientes de Unidades de Saúde do Sistema Único de Saúde – SUS/SP no âmbito de suas áreas de abrangência. </a:t>
            </a:r>
            <a:endParaRPr dirty="0" lang="pt-BR" sz="1200">
              <a:solidFill>
                <a:schemeClr val="tx1">
                  <a:lumMod val="75000"/>
                  <a:lumOff val="25000"/>
                </a:schemeClr>
              </a:solidFill>
              <a:cs charset="0" panose="02020603050405020304" pitchFamily="18" typeface="Times New Roman"/>
            </a:endParaRPr>
          </a:p>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pt-BR" sz="1200">
                <a:solidFill>
                  <a:schemeClr val="tx1">
                    <a:lumMod val="75000"/>
                    <a:lumOff val="25000"/>
                  </a:schemeClr>
                </a:solidFill>
                <a:cs charset="0" panose="02020603050405020304" pitchFamily="18" typeface="Times New Roman"/>
              </a:rPr>
              <a:t> </a:t>
            </a:r>
            <a:r>
              <a:rPr dirty="0" lang="x-none" sz="1200">
                <a:solidFill>
                  <a:schemeClr val="tx1">
                    <a:lumMod val="75000"/>
                    <a:lumOff val="25000"/>
                  </a:schemeClr>
                </a:solidFill>
                <a:cs charset="0" panose="02020603050405020304" pitchFamily="18" typeface="Times New Roman"/>
              </a:rPr>
              <a:t>O objetivo principal deste contrato é oferecer prestação de serviços auxiliares de diagnóstico laboratorial de rotina com elevado padrão de qualidade com execução destes serviços por Organização Social de Saúde, estruturada para atender a toda a demanda de exames de rotina de Patologia Clínica, Análises Clínicas e Anatomia Patológica, gerados em </a:t>
            </a:r>
            <a:r>
              <a:rPr dirty="0" lang="pt-BR" sz="1200">
                <a:solidFill>
                  <a:schemeClr val="tx1">
                    <a:lumMod val="75000"/>
                    <a:lumOff val="25000"/>
                  </a:schemeClr>
                </a:solidFill>
                <a:cs charset="0" panose="02020603050405020304" pitchFamily="18" typeface="Times New Roman"/>
              </a:rPr>
              <a:t>30 </a:t>
            </a:r>
            <a:r>
              <a:rPr dirty="0" lang="x-none" sz="1200">
                <a:solidFill>
                  <a:schemeClr val="tx1">
                    <a:lumMod val="75000"/>
                    <a:lumOff val="25000"/>
                  </a:schemeClr>
                </a:solidFill>
                <a:cs charset="0" panose="02020603050405020304" pitchFamily="18" typeface="Times New Roman"/>
              </a:rPr>
              <a:t>unidades de saúde estaduais (hospitais e ambulatórios de especialidades médicas).</a:t>
            </a:r>
            <a:endParaRPr dirty="0" lang="pt-BR" sz="1200">
              <a:solidFill>
                <a:schemeClr val="tx1">
                  <a:lumMod val="75000"/>
                  <a:lumOff val="25000"/>
                </a:schemeClr>
              </a:solidFill>
              <a:cs charset="0" panose="02020603050405020304" pitchFamily="18" typeface="Times New Roman"/>
            </a:endParaRPr>
          </a:p>
          <a:p>
            <a:pPr algn="just" indent="-285750" marL="285750">
              <a:lnSpc>
                <a:spcPct val="150000"/>
              </a:lnSpc>
              <a:spcBef>
                <a:spcPts val="600"/>
              </a:spcBef>
              <a:spcAft>
                <a:spcPts val="1200"/>
              </a:spcAft>
              <a:buClr>
                <a:srgbClr val="C00000"/>
              </a:buClr>
              <a:buFont charset="2" panose="05000000000000000000" pitchFamily="2" typeface="Wingdings"/>
              <a:buChar char="§"/>
              <a:defRPr/>
            </a:pPr>
            <a:r>
              <a:rPr dirty="0" lang="pt-BR" sz="1200">
                <a:solidFill>
                  <a:schemeClr val="tx1">
                    <a:lumMod val="75000"/>
                    <a:lumOff val="25000"/>
                  </a:schemeClr>
                </a:solidFill>
                <a:cs charset="0" panose="02020603050405020304" pitchFamily="18" typeface="Times New Roman"/>
              </a:rPr>
              <a:t> As unidades hospitalares encaminhadoras para o CEAC Norte mantêm laboratórios próprios, denominados laboratórios satélites, estruturados pela AFIP em cada hospital, para a realização de exames de urgência (considerados aqueles gerados pelo Pronto-Socorro e unidades de internação) </a:t>
            </a: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e para todos os programas de controle de infecção hospitalar e vigilância epidemiológica. </a:t>
            </a:r>
            <a:endParaRPr altLang="pt-BR" dirty="0" lang="pt-BR" sz="1200">
              <a:solidFill>
                <a:schemeClr val="tx1">
                  <a:lumMod val="75000"/>
                  <a:lumOff val="25000"/>
                </a:schemeClr>
              </a:solidFill>
              <a:ea charset="-127" panose="02030600000101010101" pitchFamily="18" typeface="Batang"/>
            </a:endParaRPr>
          </a:p>
        </p:txBody>
      </p:sp>
      <p:sp>
        <p:nvSpPr>
          <p:cNvPr id="8" name="Retângulo 7">
            <a:extLst>
              <a:ext uri="{FF2B5EF4-FFF2-40B4-BE49-F238E27FC236}">
                <a16:creationId xmlns:a16="http://schemas.microsoft.com/office/drawing/2014/main" id="{B6442546-DCC8-42E1-9779-EDA8F44704F0}"/>
              </a:ext>
            </a:extLst>
          </p:cNvPr>
          <p:cNvSpPr/>
          <p:nvPr/>
        </p:nvSpPr>
        <p:spPr>
          <a:xfrm>
            <a:off x="6225536" y="3700371"/>
            <a:ext cx="5430982" cy="2816156"/>
          </a:xfrm>
          <a:prstGeom prst="rect">
            <a:avLst/>
          </a:prstGeom>
        </p:spPr>
        <p:txBody>
          <a:bodyPr wrap="square">
            <a:spAutoFit/>
          </a:bodyPr>
          <a:lstStyle/>
          <a:p>
            <a:pPr algn="just">
              <a:lnSpc>
                <a:spcPct val="150000"/>
              </a:lnSpc>
              <a:spcBef>
                <a:spcPts val="600"/>
              </a:spcBef>
              <a:spcAft>
                <a:spcPts val="1200"/>
              </a:spcAft>
            </a:pP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São encaminhados para o laboratório central do CEAC Norte exames considerados de rotina, gerados tanto em atendimentos ambulatoriais quanto das unidades de internação, com resultados previstos para tempos mínimos previamente definidos. </a:t>
            </a:r>
            <a:endParaRPr altLang="pt-BR" dirty="0" lang="pt-BR" sz="1200">
              <a:solidFill>
                <a:schemeClr val="tx1">
                  <a:lumMod val="75000"/>
                  <a:lumOff val="25000"/>
                </a:schemeClr>
              </a:solidFill>
              <a:ea charset="-127" panose="02030600000101010101" pitchFamily="18" typeface="Batang"/>
            </a:endParaRPr>
          </a:p>
          <a:p>
            <a:pPr algn="just">
              <a:lnSpc>
                <a:spcPct val="150000"/>
              </a:lnSpc>
              <a:spcBef>
                <a:spcPts val="600"/>
              </a:spcBef>
              <a:spcAft>
                <a:spcPts val="1200"/>
              </a:spcAft>
            </a:pP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Os resultados são disponibilizados por plataforma web (via Internet), com utilização de sistema informatizado de código de barras. Os processos atendem a todos os protocolos para coleta, realização do exame, devolução de resultados e normas de qualidade vigentes no país. Em resumo, toda a atividade laboratorial é desenvolvida nos mesmos moldes e com a mesma agilidade e qualidade de qualquer grande laboratório privado </a:t>
            </a:r>
            <a:r>
              <a:rPr altLang="pt-BR" b="1" dirty="0" lang="pt-BR" sz="1200" u="sng">
                <a:solidFill>
                  <a:schemeClr val="tx1">
                    <a:lumMod val="75000"/>
                    <a:lumOff val="25000"/>
                  </a:schemeClr>
                </a:solidFill>
                <a:ea charset="-128" panose="020B0604020202020204" pitchFamily="34" typeface="Arial Unicode MS"/>
                <a:cs charset="-128" panose="020B0604020202020204" pitchFamily="34" typeface="Arial Unicode MS"/>
              </a:rPr>
              <a:t>ao custo da Tabela SES</a:t>
            </a:r>
            <a:r>
              <a:rPr altLang="pt-BR" dirty="0" lang="pt-BR" sz="1200">
                <a:solidFill>
                  <a:schemeClr val="tx1">
                    <a:lumMod val="75000"/>
                    <a:lumOff val="25000"/>
                  </a:schemeClr>
                </a:solidFill>
                <a:ea charset="-128" panose="020B0604020202020204" pitchFamily="34" typeface="Arial Unicode MS"/>
                <a:cs charset="-128" panose="020B0604020202020204" pitchFamily="34" typeface="Arial Unicode MS"/>
              </a:rPr>
              <a:t>, especifica para esta atividade.  </a:t>
            </a:r>
            <a:endParaRPr altLang="pt-BR" dirty="0" lang="pt-BR" sz="1200">
              <a:solidFill>
                <a:schemeClr val="tx1">
                  <a:lumMod val="75000"/>
                  <a:lumOff val="25000"/>
                </a:schemeClr>
              </a:solidFill>
              <a:ea charset="-127" panose="02030600000101010101" pitchFamily="18" typeface="Batang"/>
            </a:endParaRPr>
          </a:p>
        </p:txBody>
      </p:sp>
      <p:sp>
        <p:nvSpPr>
          <p:cNvPr id="10" name="Retângulo 9">
            <a:extLst>
              <a:ext uri="{FF2B5EF4-FFF2-40B4-BE49-F238E27FC236}">
                <a16:creationId xmlns:a16="http://schemas.microsoft.com/office/drawing/2014/main" id="{A80A1FCE-DF23-4C7F-93CC-345F0E39D077}"/>
              </a:ext>
            </a:extLst>
          </p:cNvPr>
          <p:cNvSpPr/>
          <p:nvPr/>
        </p:nvSpPr>
        <p:spPr>
          <a:xfrm>
            <a:off x="5967146" y="3573181"/>
            <a:ext cx="5947762" cy="3041939"/>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15" name="Retângulo 14">
            <a:extLst>
              <a:ext uri="{FF2B5EF4-FFF2-40B4-BE49-F238E27FC236}">
                <a16:creationId xmlns:a16="http://schemas.microsoft.com/office/drawing/2014/main" id="{93A133C1-055E-4708-8F9F-9070F7520CB9}"/>
              </a:ext>
            </a:extLst>
          </p:cNvPr>
          <p:cNvSpPr/>
          <p:nvPr/>
        </p:nvSpPr>
        <p:spPr>
          <a:xfrm>
            <a:off x="469756" y="118817"/>
            <a:ext cx="5947762" cy="1055545"/>
          </a:xfrm>
          <a:prstGeom prst="rect">
            <a:avLst/>
          </a:prstGeom>
        </p:spPr>
        <p:txBody>
          <a:bodyPr wrap="square">
            <a:spAutoFit/>
          </a:bodyPr>
          <a:lstStyle/>
          <a:p>
            <a:pPr>
              <a:lnSpc>
                <a:spcPct val="150000"/>
              </a:lnSpc>
            </a:pPr>
            <a:r>
              <a:rPr altLang="pt-BR" b="1" dirty="0" lang="pt-BR" sz="2200">
                <a:solidFill>
                  <a:srgbClr val="C00000"/>
                </a:solidFill>
                <a:ea charset="-128" panose="020B0604020202020204" pitchFamily="34" typeface="Arial Unicode MS"/>
                <a:cs charset="-128" panose="020B0604020202020204" pitchFamily="34" typeface="Arial Unicode MS"/>
              </a:rPr>
              <a:t>Centro Estadual </a:t>
            </a:r>
          </a:p>
          <a:p>
            <a:pPr>
              <a:lnSpc>
                <a:spcPct val="150000"/>
              </a:lnSpc>
            </a:pPr>
            <a:r>
              <a:rPr altLang="pt-BR" b="1" dirty="0" lang="pt-BR" sz="2200">
                <a:solidFill>
                  <a:srgbClr val="C00000"/>
                </a:solidFill>
                <a:ea charset="-128" panose="020B0604020202020204" pitchFamily="34" typeface="Arial Unicode MS"/>
                <a:cs charset="-128" panose="020B0604020202020204" pitchFamily="34" typeface="Arial Unicode MS"/>
              </a:rPr>
              <a:t>de Análises Clínicas da Zona Norte – AFIP/ OSS</a:t>
            </a:r>
            <a:endParaRPr altLang="pt-BR" b="1" dirty="0" lang="pt-BR" sz="2200">
              <a:solidFill>
                <a:srgbClr val="C00000"/>
              </a:solidFill>
              <a:ea charset="-127" panose="02030600000101010101" pitchFamily="18" typeface="Batang"/>
            </a:endParaRPr>
          </a:p>
        </p:txBody>
      </p:sp>
      <p:pic>
        <p:nvPicPr>
          <p:cNvPr id="16" name="Imagem 15">
            <a:extLst>
              <a:ext uri="{FF2B5EF4-FFF2-40B4-BE49-F238E27FC236}">
                <a16:creationId xmlns:a16="http://schemas.microsoft.com/office/drawing/2014/main" id="{24374F28-4AE8-4260-B142-C55E10AB5310}"/>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spTree>
    <p:extLst>
      <p:ext uri="{BB962C8B-B14F-4D97-AF65-F5344CB8AC3E}">
        <p14:creationId xmlns:p14="http://schemas.microsoft.com/office/powerpoint/2010/main" val="3481128275"/>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Título 1">
            <a:extLst>
              <a:ext uri="{FF2B5EF4-FFF2-40B4-BE49-F238E27FC236}">
                <a16:creationId xmlns:a16="http://schemas.microsoft.com/office/drawing/2014/main" id="{EB82AD56-A4AC-4E93-8986-B5891C1949A4}"/>
              </a:ext>
            </a:extLst>
          </p:cNvPr>
          <p:cNvSpPr txBox="1">
            <a:spLocks/>
          </p:cNvSpPr>
          <p:nvPr/>
        </p:nvSpPr>
        <p:spPr>
          <a:xfrm>
            <a:off x="872022" y="945319"/>
            <a:ext cx="3163076"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endParaRPr lang="pt-BR" sz="3000" b="1" dirty="0">
              <a:solidFill>
                <a:srgbClr val="C00000"/>
              </a:solidFill>
              <a:latin typeface="+mn-lt"/>
            </a:endParaRPr>
          </a:p>
        </p:txBody>
      </p:sp>
      <p:sp>
        <p:nvSpPr>
          <p:cNvPr id="5" name="Retângulo 4">
            <a:extLst>
              <a:ext uri="{FF2B5EF4-FFF2-40B4-BE49-F238E27FC236}">
                <a16:creationId xmlns:a16="http://schemas.microsoft.com/office/drawing/2014/main" id="{B443AD18-A8F1-435B-BF0E-9B1BA2D9AD2A}"/>
              </a:ext>
            </a:extLst>
          </p:cNvPr>
          <p:cNvSpPr/>
          <p:nvPr/>
        </p:nvSpPr>
        <p:spPr>
          <a:xfrm>
            <a:off x="0" y="0"/>
            <a:ext cx="1743740" cy="6858000"/>
          </a:xfrm>
          <a:prstGeom prst="rect">
            <a:avLst/>
          </a:prstGeom>
          <a:solidFill>
            <a:schemeClr val="bg1">
              <a:lumMod val="65000"/>
            </a:schemeClr>
          </a:solidFill>
          <a:ln>
            <a:noFill/>
          </a:ln>
        </p:spPr>
        <p:style>
          <a:lnRef idx="2">
            <a:schemeClr val="accent3">
              <a:shade val="50000"/>
            </a:schemeClr>
          </a:lnRef>
          <a:fillRef idx="1">
            <a:schemeClr val="accent3"/>
          </a:fillRef>
          <a:effectRef idx="0">
            <a:schemeClr val="accent3"/>
          </a:effectRef>
          <a:fontRef idx="minor">
            <a:schemeClr val="lt1"/>
          </a:fontRef>
        </p:style>
        <p:txBody>
          <a:bodyPr rtlCol="0" anchor="ctr"/>
          <a:lstStyle/>
          <a:p>
            <a:pPr algn="ctr"/>
            <a:endParaRPr lang="pt-BR"/>
          </a:p>
        </p:txBody>
      </p:sp>
      <p:sp>
        <p:nvSpPr>
          <p:cNvPr id="6" name="Retângulo 5">
            <a:extLst>
              <a:ext uri="{FF2B5EF4-FFF2-40B4-BE49-F238E27FC236}">
                <a16:creationId xmlns:a16="http://schemas.microsoft.com/office/drawing/2014/main" id="{E7C3AF98-FC3A-4690-B02E-B76B8FAF3DD3}"/>
              </a:ext>
            </a:extLst>
          </p:cNvPr>
          <p:cNvSpPr/>
          <p:nvPr/>
        </p:nvSpPr>
        <p:spPr>
          <a:xfrm>
            <a:off x="2987749" y="1400385"/>
            <a:ext cx="8470604" cy="792781"/>
          </a:xfrm>
          <a:prstGeom prst="rect">
            <a:avLst/>
          </a:prstGeom>
        </p:spPr>
        <p:txBody>
          <a:bodyPr wrap="square">
            <a:spAutoFit/>
          </a:bodyPr>
          <a:lstStyle/>
          <a:p>
            <a:pPr algn="just">
              <a:lnSpc>
                <a:spcPct val="150000"/>
              </a:lnSpc>
              <a:spcBef>
                <a:spcPts val="600"/>
              </a:spcBef>
              <a:spcAft>
                <a:spcPts val="1200"/>
              </a:spcAft>
            </a:pPr>
            <a:r>
              <a:rPr lang="pt-BR" altLang="pt-BR" sz="1600" dirty="0">
                <a:ea typeface="Arial Unicode MS" panose="020B0604020202020204" pitchFamily="34" charset="-128"/>
                <a:cs typeface="Arial Unicode MS" panose="020B0604020202020204" pitchFamily="34" charset="-128"/>
              </a:rPr>
              <a:t>A AFIP/OSS cumpriu satisfatoriamente todos os requisitos exigidos pelo Contrato de Gestão no Segundo Trimestre de 2023. </a:t>
            </a:r>
            <a:endParaRPr lang="pt-BR" altLang="pt-BR" sz="1600" dirty="0">
              <a:ea typeface="Batang" panose="02030600000101010101" pitchFamily="18" charset="-127"/>
            </a:endParaRPr>
          </a:p>
        </p:txBody>
      </p:sp>
      <p:sp>
        <p:nvSpPr>
          <p:cNvPr id="8" name="Título 1">
            <a:extLst>
              <a:ext uri="{FF2B5EF4-FFF2-40B4-BE49-F238E27FC236}">
                <a16:creationId xmlns:a16="http://schemas.microsoft.com/office/drawing/2014/main" id="{E8378426-09E6-4408-B5A6-1D21B44CB03F}"/>
              </a:ext>
            </a:extLst>
          </p:cNvPr>
          <p:cNvSpPr txBox="1">
            <a:spLocks/>
          </p:cNvSpPr>
          <p:nvPr/>
        </p:nvSpPr>
        <p:spPr>
          <a:xfrm>
            <a:off x="2987749" y="815713"/>
            <a:ext cx="1477925"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2000" b="1" dirty="0">
                <a:solidFill>
                  <a:srgbClr val="C00000"/>
                </a:solidFill>
                <a:latin typeface="+mn-lt"/>
              </a:rPr>
              <a:t>Demanda </a:t>
            </a:r>
          </a:p>
        </p:txBody>
      </p:sp>
      <p:pic>
        <p:nvPicPr>
          <p:cNvPr id="10" name="Imagem 9">
            <a:extLst>
              <a:ext uri="{FF2B5EF4-FFF2-40B4-BE49-F238E27FC236}">
                <a16:creationId xmlns:a16="http://schemas.microsoft.com/office/drawing/2014/main" id="{956B0D1C-F6E3-4BF4-A5D5-DC7326B75B02}"/>
              </a:ext>
            </a:extLst>
          </p:cNvPr>
          <p:cNvPicPr>
            <a:picLocks noChangeAspect="1"/>
          </p:cNvPicPr>
          <p:nvPr/>
        </p:nvPicPr>
        <p:blipFill>
          <a:blip r:embed="rId2">
            <a:duotone>
              <a:prstClr val="black"/>
              <a:schemeClr val="accent3">
                <a:tint val="45000"/>
                <a:satMod val="400000"/>
              </a:schemeClr>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4242499" flipH="1">
            <a:off x="3629661" y="2735769"/>
            <a:ext cx="810874" cy="515196"/>
          </a:xfrm>
          <a:prstGeom prst="rect">
            <a:avLst/>
          </a:prstGeom>
        </p:spPr>
      </p:pic>
      <p:pic>
        <p:nvPicPr>
          <p:cNvPr id="16" name="Imagem 15">
            <a:extLst>
              <a:ext uri="{FF2B5EF4-FFF2-40B4-BE49-F238E27FC236}">
                <a16:creationId xmlns:a16="http://schemas.microsoft.com/office/drawing/2014/main" id="{E5C8EC5C-692A-4132-AB6C-E4FA7F8B176D}"/>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635034" flipH="1">
            <a:off x="4814949" y="3563503"/>
            <a:ext cx="444467" cy="282396"/>
          </a:xfrm>
          <a:prstGeom prst="rect">
            <a:avLst/>
          </a:prstGeom>
        </p:spPr>
      </p:pic>
      <p:pic>
        <p:nvPicPr>
          <p:cNvPr id="17" name="Imagem 16">
            <a:extLst>
              <a:ext uri="{FF2B5EF4-FFF2-40B4-BE49-F238E27FC236}">
                <a16:creationId xmlns:a16="http://schemas.microsoft.com/office/drawing/2014/main" id="{B3696B9C-3B43-42BC-875D-FAEEBD633316}"/>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sp>
        <p:nvSpPr>
          <p:cNvPr id="18" name="Elipse 17">
            <a:extLst>
              <a:ext uri="{FF2B5EF4-FFF2-40B4-BE49-F238E27FC236}">
                <a16:creationId xmlns:a16="http://schemas.microsoft.com/office/drawing/2014/main" id="{E7CFAB53-E11A-4B75-8DE0-6AB6A213EF93}"/>
              </a:ext>
            </a:extLst>
          </p:cNvPr>
          <p:cNvSpPr/>
          <p:nvPr/>
        </p:nvSpPr>
        <p:spPr>
          <a:xfrm>
            <a:off x="733647" y="2105247"/>
            <a:ext cx="2020186" cy="2020186"/>
          </a:xfrm>
          <a:prstGeom prst="ellipse">
            <a:avLst/>
          </a:prstGeom>
          <a:solidFill>
            <a:schemeClr val="bg1">
              <a:lumMod val="75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sp>
        <p:nvSpPr>
          <p:cNvPr id="19" name="Título 1">
            <a:extLst>
              <a:ext uri="{FF2B5EF4-FFF2-40B4-BE49-F238E27FC236}">
                <a16:creationId xmlns:a16="http://schemas.microsoft.com/office/drawing/2014/main" id="{54E108D8-43CF-4C4C-B163-599C823CE219}"/>
              </a:ext>
            </a:extLst>
          </p:cNvPr>
          <p:cNvSpPr txBox="1">
            <a:spLocks/>
          </p:cNvSpPr>
          <p:nvPr/>
        </p:nvSpPr>
        <p:spPr>
          <a:xfrm>
            <a:off x="955929" y="2700601"/>
            <a:ext cx="1723693"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2800" b="1" dirty="0">
                <a:solidFill>
                  <a:srgbClr val="C00000"/>
                </a:solidFill>
                <a:latin typeface="+mn-lt"/>
              </a:rPr>
              <a:t>Unidades</a:t>
            </a:r>
          </a:p>
        </p:txBody>
      </p:sp>
      <p:sp>
        <p:nvSpPr>
          <p:cNvPr id="20" name="Retângulo 19">
            <a:extLst>
              <a:ext uri="{FF2B5EF4-FFF2-40B4-BE49-F238E27FC236}">
                <a16:creationId xmlns:a16="http://schemas.microsoft.com/office/drawing/2014/main" id="{47A37E45-05C8-4757-8B91-F1546555CDDE}"/>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1" name="Retângulo 20">
            <a:extLst>
              <a:ext uri="{FF2B5EF4-FFF2-40B4-BE49-F238E27FC236}">
                <a16:creationId xmlns:a16="http://schemas.microsoft.com/office/drawing/2014/main" id="{73BD8936-84A8-45D3-8E24-006F4CBF0AA5}"/>
              </a:ext>
            </a:extLst>
          </p:cNvPr>
          <p:cNvSpPr/>
          <p:nvPr/>
        </p:nvSpPr>
        <p:spPr>
          <a:xfrm>
            <a:off x="3135611" y="2177348"/>
            <a:ext cx="4957255" cy="423449"/>
          </a:xfrm>
          <a:prstGeom prst="rect">
            <a:avLst/>
          </a:prstGeom>
        </p:spPr>
        <p:txBody>
          <a:bodyPr wrap="none">
            <a:spAutoFit/>
          </a:bodyPr>
          <a:lstStyle/>
          <a:p>
            <a:pPr algn="just">
              <a:lnSpc>
                <a:spcPct val="150000"/>
              </a:lnSpc>
              <a:spcBef>
                <a:spcPts val="600"/>
              </a:spcBef>
              <a:spcAft>
                <a:spcPts val="1200"/>
              </a:spcAft>
            </a:pPr>
            <a:r>
              <a:rPr lang="pt-BR" altLang="pt-BR" sz="1600" dirty="0">
                <a:ea typeface="Arial Unicode MS" panose="020B0604020202020204" pitchFamily="34" charset="-128"/>
                <a:cs typeface="Arial Unicode MS" panose="020B0604020202020204" pitchFamily="34" charset="-128"/>
              </a:rPr>
              <a:t>Atualmente o CEAC Norte atende à demanda gerada em:</a:t>
            </a:r>
          </a:p>
        </p:txBody>
      </p:sp>
      <p:sp>
        <p:nvSpPr>
          <p:cNvPr id="22" name="Retângulo 21">
            <a:extLst>
              <a:ext uri="{FF2B5EF4-FFF2-40B4-BE49-F238E27FC236}">
                <a16:creationId xmlns:a16="http://schemas.microsoft.com/office/drawing/2014/main" id="{65AE70D4-CB90-4F71-9409-D0C6248AC820}"/>
              </a:ext>
            </a:extLst>
          </p:cNvPr>
          <p:cNvSpPr/>
          <p:nvPr/>
        </p:nvSpPr>
        <p:spPr>
          <a:xfrm>
            <a:off x="5362353" y="5055542"/>
            <a:ext cx="6096000" cy="461665"/>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11 unidades de captação de exames previamente coletados. </a:t>
            </a:r>
            <a:endParaRPr lang="pt-BR" altLang="pt-BR" sz="1600" dirty="0">
              <a:ea typeface="Batang" panose="02030600000101010101" pitchFamily="18" charset="-127"/>
            </a:endParaRPr>
          </a:p>
        </p:txBody>
      </p:sp>
      <p:sp>
        <p:nvSpPr>
          <p:cNvPr id="23" name="Retângulo 22">
            <a:extLst>
              <a:ext uri="{FF2B5EF4-FFF2-40B4-BE49-F238E27FC236}">
                <a16:creationId xmlns:a16="http://schemas.microsoft.com/office/drawing/2014/main" id="{1039D6EA-B492-4110-B37D-34DCE66B9BCE}"/>
              </a:ext>
            </a:extLst>
          </p:cNvPr>
          <p:cNvSpPr/>
          <p:nvPr/>
        </p:nvSpPr>
        <p:spPr>
          <a:xfrm>
            <a:off x="4526111" y="2912889"/>
            <a:ext cx="3911071" cy="464871"/>
          </a:xfrm>
          <a:prstGeom prst="rect">
            <a:avLst/>
          </a:prstGeom>
        </p:spPr>
        <p:txBody>
          <a:bodyPr wrap="none">
            <a:spAutoFit/>
          </a:bodyPr>
          <a:lstStyle/>
          <a:p>
            <a:pPr algn="just">
              <a:lnSpc>
                <a:spcPct val="150000"/>
              </a:lnSpc>
              <a:spcBef>
                <a:spcPts val="600"/>
              </a:spcBef>
              <a:spcAft>
                <a:spcPts val="1200"/>
              </a:spcAft>
              <a:buClr>
                <a:srgbClr val="C00000"/>
              </a:buClr>
            </a:pPr>
            <a:r>
              <a:rPr lang="pt-BR" altLang="pt-BR" dirty="0">
                <a:ea typeface="Arial Unicode MS" panose="020B0604020202020204" pitchFamily="34" charset="-128"/>
                <a:cs typeface="Arial Unicode MS" panose="020B0604020202020204" pitchFamily="34" charset="-128"/>
              </a:rPr>
              <a:t>30 unidades estaduais de saúde, sendo:</a:t>
            </a:r>
          </a:p>
        </p:txBody>
      </p:sp>
      <p:sp>
        <p:nvSpPr>
          <p:cNvPr id="24" name="Retângulo 23">
            <a:extLst>
              <a:ext uri="{FF2B5EF4-FFF2-40B4-BE49-F238E27FC236}">
                <a16:creationId xmlns:a16="http://schemas.microsoft.com/office/drawing/2014/main" id="{0FCBAD21-CCA7-40B0-A02E-AA9F576A0F34}"/>
              </a:ext>
            </a:extLst>
          </p:cNvPr>
          <p:cNvSpPr/>
          <p:nvPr/>
        </p:nvSpPr>
        <p:spPr>
          <a:xfrm>
            <a:off x="5354466" y="3303654"/>
            <a:ext cx="6096000" cy="792781"/>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12 hospitais com instalação local de laboratório de urgência e emergência.</a:t>
            </a:r>
          </a:p>
        </p:txBody>
      </p:sp>
      <p:sp>
        <p:nvSpPr>
          <p:cNvPr id="25" name="Retângulo 24">
            <a:extLst>
              <a:ext uri="{FF2B5EF4-FFF2-40B4-BE49-F238E27FC236}">
                <a16:creationId xmlns:a16="http://schemas.microsoft.com/office/drawing/2014/main" id="{9DE16814-B77D-4725-BB46-54EE0B13C94D}"/>
              </a:ext>
            </a:extLst>
          </p:cNvPr>
          <p:cNvSpPr/>
          <p:nvPr/>
        </p:nvSpPr>
        <p:spPr>
          <a:xfrm>
            <a:off x="5389181" y="4147927"/>
            <a:ext cx="6096000" cy="830997"/>
          </a:xfrm>
          <a:prstGeom prst="rect">
            <a:avLst/>
          </a:prstGeom>
        </p:spPr>
        <p:txBody>
          <a:bodyPr>
            <a:spAutoFit/>
          </a:bodyPr>
          <a:lstStyle/>
          <a:p>
            <a:pPr algn="just">
              <a:lnSpc>
                <a:spcPct val="150000"/>
              </a:lnSpc>
              <a:spcBef>
                <a:spcPts val="600"/>
              </a:spcBef>
              <a:spcAft>
                <a:spcPts val="1200"/>
              </a:spcAft>
              <a:buClr>
                <a:srgbClr val="C00000"/>
              </a:buClr>
            </a:pPr>
            <a:r>
              <a:rPr lang="pt-BR" altLang="pt-BR" sz="1600" dirty="0">
                <a:ea typeface="Arial Unicode MS" panose="020B0604020202020204" pitchFamily="34" charset="-128"/>
                <a:cs typeface="Arial Unicode MS" panose="020B0604020202020204" pitchFamily="34" charset="-128"/>
              </a:rPr>
              <a:t>7 Ambulatórios Médicos de Especialidades – AME com estrutura laboratorial básica para atendimento aos protocolos específicos.</a:t>
            </a:r>
          </a:p>
        </p:txBody>
      </p:sp>
      <p:pic>
        <p:nvPicPr>
          <p:cNvPr id="26" name="Imagem 25">
            <a:extLst>
              <a:ext uri="{FF2B5EF4-FFF2-40B4-BE49-F238E27FC236}">
                <a16:creationId xmlns:a16="http://schemas.microsoft.com/office/drawing/2014/main" id="{22C48057-6BAA-415F-AF3E-6EAC1C44C430}"/>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552051" flipH="1">
            <a:off x="4816501" y="4388498"/>
            <a:ext cx="444467" cy="282396"/>
          </a:xfrm>
          <a:prstGeom prst="rect">
            <a:avLst/>
          </a:prstGeom>
        </p:spPr>
      </p:pic>
      <p:pic>
        <p:nvPicPr>
          <p:cNvPr id="27" name="Imagem 26">
            <a:extLst>
              <a:ext uri="{FF2B5EF4-FFF2-40B4-BE49-F238E27FC236}">
                <a16:creationId xmlns:a16="http://schemas.microsoft.com/office/drawing/2014/main" id="{0C6CF640-C94D-4563-90E4-777C0D8CA5D4}"/>
              </a:ext>
            </a:extLst>
          </p:cNvPr>
          <p:cNvPicPr>
            <a:picLocks noChangeAspect="1"/>
          </p:cNvPicPr>
          <p:nvPr/>
        </p:nvPicPr>
        <p:blipFill>
          <a:blip r:embed="rId2">
            <a:duotone>
              <a:schemeClr val="accent3">
                <a:shade val="45000"/>
                <a:satMod val="135000"/>
              </a:schemeClr>
              <a:prstClr val="white"/>
            </a:duotone>
            <a:extLst>
              <a:ext uri="{BEBA8EAE-BF5A-486C-A8C5-ECC9F3942E4B}">
                <a14:imgProps xmlns:a14="http://schemas.microsoft.com/office/drawing/2010/main">
                  <a14:imgLayer r:embed="rId3">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3309462" flipH="1">
            <a:off x="4809720" y="5111638"/>
            <a:ext cx="444467" cy="282396"/>
          </a:xfrm>
          <a:prstGeom prst="rect">
            <a:avLst/>
          </a:prstGeom>
        </p:spPr>
      </p:pic>
    </p:spTree>
    <p:extLst>
      <p:ext uri="{BB962C8B-B14F-4D97-AF65-F5344CB8AC3E}">
        <p14:creationId xmlns:p14="http://schemas.microsoft.com/office/powerpoint/2010/main" val="139092645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pic>
        <p:nvPicPr>
          <p:cNvPr id="7" name="Imagem 6">
            <a:extLst>
              <a:ext uri="{FF2B5EF4-FFF2-40B4-BE49-F238E27FC236}">
                <a16:creationId xmlns:a16="http://schemas.microsoft.com/office/drawing/2014/main" id="{7529DC66-C75C-40A6-A940-BB18E7BAD00C}"/>
              </a:ext>
            </a:extLst>
          </p:cNvPr>
          <p:cNvPicPr>
            <a:picLocks noChangeAspect="1"/>
          </p:cNvPicPr>
          <p:nvPr/>
        </p:nvPicPr>
        <p:blipFill rotWithShape="1">
          <a:blip r:embed="rId2" cstate="print">
            <a:extLst>
              <a:ext uri="{28A0092B-C50C-407E-A947-70E740481C1C}">
                <a14:useLocalDpi xmlns:a14="http://schemas.microsoft.com/office/drawing/2010/main" val="0"/>
              </a:ext>
            </a:extLst>
          </a:blip>
          <a:srcRect b="15"/>
          <a:stretch/>
        </p:blipFill>
        <p:spPr>
          <a:xfrm>
            <a:off x="20" y="10"/>
            <a:ext cx="12191980" cy="6857990"/>
          </a:xfrm>
          <a:prstGeom prst="rect">
            <a:avLst/>
          </a:prstGeom>
        </p:spPr>
      </p:pic>
      <p:sp>
        <p:nvSpPr>
          <p:cNvPr id="6" name="Retângulo 5">
            <a:extLst>
              <a:ext uri="{FF2B5EF4-FFF2-40B4-BE49-F238E27FC236}">
                <a16:creationId xmlns:a16="http://schemas.microsoft.com/office/drawing/2014/main" id="{3C2AC784-C839-456D-B8D3-A8FCDC094EB2}"/>
              </a:ext>
            </a:extLst>
          </p:cNvPr>
          <p:cNvSpPr/>
          <p:nvPr/>
        </p:nvSpPr>
        <p:spPr>
          <a:xfrm>
            <a:off x="193233" y="585154"/>
            <a:ext cx="7601953" cy="713272"/>
          </a:xfrm>
          <a:prstGeom prst="rect">
            <a:avLst/>
          </a:prstGeom>
        </p:spPr>
        <p:txBody>
          <a:bodyPr wrap="none">
            <a:spAutoFit/>
          </a:bodyPr>
          <a:lstStyle/>
          <a:p>
            <a:pPr algn="just">
              <a:lnSpc>
                <a:spcPct val="150000"/>
              </a:lnSpc>
              <a:spcBef>
                <a:spcPts val="600"/>
              </a:spcBef>
              <a:spcAft>
                <a:spcPts val="1200"/>
              </a:spcAft>
            </a:pPr>
            <a:r>
              <a:rPr lang="pt-BR" altLang="pt-BR" sz="3000" b="1" dirty="0">
                <a:solidFill>
                  <a:srgbClr val="C00000"/>
                </a:solidFill>
                <a:ea typeface="Arial Unicode MS" panose="020B0604020202020204" pitchFamily="34" charset="-128"/>
                <a:cs typeface="Arial Unicode MS" panose="020B0604020202020204" pitchFamily="34" charset="-128"/>
              </a:rPr>
              <a:t>Relação de Unidades Atendidas no CEAC Norte</a:t>
            </a:r>
            <a:endParaRPr lang="pt-BR" altLang="pt-BR" sz="3000" dirty="0">
              <a:solidFill>
                <a:srgbClr val="C00000"/>
              </a:solidFill>
              <a:ea typeface="Batang" panose="02030600000101010101" pitchFamily="18" charset="-127"/>
            </a:endParaRPr>
          </a:p>
        </p:txBody>
      </p:sp>
      <p:sp>
        <p:nvSpPr>
          <p:cNvPr id="2" name="Retângulo 1">
            <a:extLst>
              <a:ext uri="{FF2B5EF4-FFF2-40B4-BE49-F238E27FC236}">
                <a16:creationId xmlns:a16="http://schemas.microsoft.com/office/drawing/2014/main" id="{939F565F-AA55-461E-81DA-AC91482D9B03}"/>
              </a:ext>
            </a:extLst>
          </p:cNvPr>
          <p:cNvSpPr/>
          <p:nvPr/>
        </p:nvSpPr>
        <p:spPr>
          <a:xfrm>
            <a:off x="384009" y="1481455"/>
            <a:ext cx="8270877" cy="4617531"/>
          </a:xfrm>
          <a:prstGeom prst="rect">
            <a:avLst/>
          </a:prstGeom>
          <a:solidFill>
            <a:schemeClr val="bg1">
              <a:alpha val="8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solidFill>
                <a:schemeClr val="tx1">
                  <a:lumMod val="50000"/>
                  <a:lumOff val="50000"/>
                </a:schemeClr>
              </a:solidFill>
            </a:endParaRPr>
          </a:p>
        </p:txBody>
      </p:sp>
      <p:sp>
        <p:nvSpPr>
          <p:cNvPr id="4" name="Retângulo 1">
            <a:extLst>
              <a:ext uri="{FF2B5EF4-FFF2-40B4-BE49-F238E27FC236}">
                <a16:creationId xmlns:a16="http://schemas.microsoft.com/office/drawing/2014/main" id="{2F08F417-8F01-457F-8D70-FACE7FDFFC44}"/>
              </a:ext>
            </a:extLst>
          </p:cNvPr>
          <p:cNvSpPr>
            <a:spLocks noChangeArrowheads="1"/>
          </p:cNvSpPr>
          <p:nvPr/>
        </p:nvSpPr>
        <p:spPr bwMode="auto">
          <a:xfrm>
            <a:off x="490841" y="1582340"/>
            <a:ext cx="5580062" cy="4247317"/>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marL="228600" indent="-228600" algn="just">
              <a:lnSpc>
                <a:spcPct val="150000"/>
              </a:lnSpc>
              <a:buAutoNum type="alphaUcParenR"/>
            </a:pPr>
            <a:r>
              <a:rPr lang="pt-BR" altLang="pt-BR" sz="1200" b="1" dirty="0">
                <a:solidFill>
                  <a:schemeClr val="tx1">
                    <a:lumMod val="65000"/>
                    <a:lumOff val="35000"/>
                  </a:schemeClr>
                </a:solidFill>
                <a:latin typeface="+mn-lt"/>
                <a:ea typeface="Arial Unicode MS" panose="020B0604020202020204" pitchFamily="34" charset="-128"/>
                <a:cs typeface="Arial Unicode MS" panose="020B0604020202020204" pitchFamily="34" charset="-128"/>
              </a:rPr>
              <a:t>HOSPITAIS - Unidades com Laboratório de Urgência / Emergência (12)</a:t>
            </a:r>
          </a:p>
          <a:p>
            <a:pPr algn="just">
              <a:lnSpc>
                <a:spcPct val="150000"/>
              </a:lnSpc>
            </a:pPr>
            <a:r>
              <a:rPr lang="x-none" sz="1200" dirty="0">
                <a:solidFill>
                  <a:schemeClr val="tx1">
                    <a:lumMod val="65000"/>
                    <a:lumOff val="35000"/>
                  </a:schemeClr>
                </a:solidFill>
                <a:latin typeface="+mn-lt"/>
                <a:ea typeface="Batang" panose="02030600000101010101" pitchFamily="18" charset="-127"/>
              </a:rPr>
              <a:t>Hospital Mandaqui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Ipiranga</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Instituto Dante Pazzanese de Cardiologia</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Vila Alpina</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Mario Covas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Sapopemba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a:t>
            </a:r>
            <a:r>
              <a:rPr lang="pt-BR" sz="1200" dirty="0">
                <a:solidFill>
                  <a:schemeClr val="tx1">
                    <a:lumMod val="65000"/>
                    <a:lumOff val="35000"/>
                  </a:schemeClr>
                </a:solidFill>
                <a:latin typeface="+mn-lt"/>
                <a:ea typeface="Batang" panose="02030600000101010101" pitchFamily="18" charset="-127"/>
              </a:rPr>
              <a:t>Da Mulher</a:t>
            </a:r>
            <a:r>
              <a:rPr lang="x-none" sz="1200" dirty="0">
                <a:solidFill>
                  <a:schemeClr val="tx1">
                    <a:lumMod val="65000"/>
                    <a:lumOff val="35000"/>
                  </a:schemeClr>
                </a:solidFill>
                <a:latin typeface="+mn-lt"/>
                <a:ea typeface="Batang" panose="02030600000101010101" pitchFamily="18" charset="-127"/>
              </a:rPr>
              <a:t>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Santa Marcelina de Itaim Paulista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Santa Marcelina de Itaquaquecetuba </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Regional de Osasco</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Geral de Taipas</a:t>
            </a:r>
            <a:endParaRPr lang="pt-BR" sz="1200" dirty="0">
              <a:solidFill>
                <a:schemeClr val="tx1">
                  <a:lumMod val="65000"/>
                  <a:lumOff val="35000"/>
                </a:schemeClr>
              </a:solidFill>
              <a:latin typeface="+mn-lt"/>
              <a:ea typeface="Batang" panose="02030600000101010101" pitchFamily="18" charset="-127"/>
            </a:endParaRPr>
          </a:p>
          <a:p>
            <a:pPr>
              <a:lnSpc>
                <a:spcPct val="150000"/>
              </a:lnSpc>
            </a:pPr>
            <a:r>
              <a:rPr lang="x-none" sz="1200" dirty="0">
                <a:solidFill>
                  <a:schemeClr val="tx1">
                    <a:lumMod val="65000"/>
                    <a:lumOff val="35000"/>
                  </a:schemeClr>
                </a:solidFill>
                <a:latin typeface="+mn-lt"/>
                <a:ea typeface="Batang" panose="02030600000101010101" pitchFamily="18" charset="-127"/>
              </a:rPr>
              <a:t>Hospital Geral de Guaianazes </a:t>
            </a:r>
            <a:endParaRPr lang="pt-BR" sz="1200" dirty="0">
              <a:solidFill>
                <a:schemeClr val="tx1">
                  <a:lumMod val="65000"/>
                  <a:lumOff val="35000"/>
                </a:schemeClr>
              </a:solidFill>
              <a:latin typeface="+mn-lt"/>
              <a:ea typeface="Batang" panose="02030600000101010101" pitchFamily="18" charset="-127"/>
            </a:endParaRPr>
          </a:p>
          <a:p>
            <a:pPr>
              <a:lnSpc>
                <a:spcPct val="150000"/>
              </a:lnSpc>
            </a:pPr>
            <a:endParaRPr lang="pt-BR" altLang="pt-BR" sz="1200" dirty="0">
              <a:solidFill>
                <a:schemeClr val="tx1">
                  <a:lumMod val="65000"/>
                  <a:lumOff val="35000"/>
                </a:schemeClr>
              </a:solidFill>
              <a:latin typeface="+mn-lt"/>
              <a:ea typeface="Batang" panose="02030600000101010101" pitchFamily="18" charset="-127"/>
            </a:endParaRPr>
          </a:p>
          <a:p>
            <a:pPr>
              <a:lnSpc>
                <a:spcPct val="150000"/>
              </a:lnSpc>
            </a:pPr>
            <a:endParaRPr lang="pt-BR" sz="1200" dirty="0">
              <a:solidFill>
                <a:schemeClr val="tx1">
                  <a:lumMod val="65000"/>
                  <a:lumOff val="35000"/>
                </a:schemeClr>
              </a:solidFill>
              <a:latin typeface="+mn-lt"/>
              <a:ea typeface="Batang" panose="02030600000101010101" pitchFamily="18" charset="-127"/>
            </a:endParaRPr>
          </a:p>
        </p:txBody>
      </p:sp>
      <p:sp>
        <p:nvSpPr>
          <p:cNvPr id="5" name="Retângulo 4">
            <a:extLst>
              <a:ext uri="{FF2B5EF4-FFF2-40B4-BE49-F238E27FC236}">
                <a16:creationId xmlns:a16="http://schemas.microsoft.com/office/drawing/2014/main" id="{5C885DBB-1E75-4680-9A9C-2C4C25BC36E7}"/>
              </a:ext>
            </a:extLst>
          </p:cNvPr>
          <p:cNvSpPr/>
          <p:nvPr/>
        </p:nvSpPr>
        <p:spPr>
          <a:xfrm>
            <a:off x="5588849" y="1582340"/>
            <a:ext cx="3214255" cy="4124206"/>
          </a:xfrm>
          <a:prstGeom prst="rect">
            <a:avLst/>
          </a:prstGeom>
        </p:spPr>
        <p:txBody>
          <a:bodyPr wrap="square">
            <a:spAutoFit/>
          </a:bodyPr>
          <a:lstStyle/>
          <a:p>
            <a:pPr algn="just">
              <a:lnSpc>
                <a:spcPts val="1500"/>
              </a:lnSpc>
            </a:pPr>
            <a:r>
              <a:rPr lang="pt-BR" altLang="pt-BR" sz="1200" b="1" dirty="0">
                <a:solidFill>
                  <a:schemeClr val="tx1">
                    <a:lumMod val="65000"/>
                    <a:lumOff val="35000"/>
                  </a:schemeClr>
                </a:solidFill>
                <a:ea typeface="Arial Unicode MS" panose="020B0604020202020204" pitchFamily="34" charset="-128"/>
                <a:cs typeface="Arial" panose="020B0604020202020204" pitchFamily="34" charset="0"/>
              </a:rPr>
              <a:t>B) AMBULATORIOS MÉDICOS - AME (7)</a:t>
            </a:r>
            <a:endParaRPr lang="pt-BR" alt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Santos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Heliópolis</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Jundiaí</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Pariquera-Açu</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Lorena</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AME Caraguatatuba</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CRI Zona Norte</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pt-BR" altLang="pt-BR" sz="1200" dirty="0">
                <a:solidFill>
                  <a:schemeClr val="tx1">
                    <a:lumMod val="65000"/>
                    <a:lumOff val="35000"/>
                  </a:schemeClr>
                </a:solidFill>
                <a:ea typeface="Batang" panose="02030600000101010101" pitchFamily="18" charset="-127"/>
                <a:cs typeface="Arial" panose="020B0604020202020204" pitchFamily="34" charset="0"/>
              </a:rPr>
              <a:t> </a:t>
            </a:r>
          </a:p>
          <a:p>
            <a:pPr algn="just">
              <a:lnSpc>
                <a:spcPts val="1500"/>
              </a:lnSpc>
            </a:pPr>
            <a:r>
              <a:rPr lang="pt-BR" altLang="pt-BR" sz="1200" b="1" dirty="0">
                <a:solidFill>
                  <a:schemeClr val="tx1">
                    <a:lumMod val="65000"/>
                    <a:lumOff val="35000"/>
                  </a:schemeClr>
                </a:solidFill>
                <a:ea typeface="Arial Unicode MS" panose="020B0604020202020204" pitchFamily="34" charset="-128"/>
                <a:cs typeface="Arial" panose="020B0604020202020204" pitchFamily="34" charset="0"/>
              </a:rPr>
              <a:t>C) UNIDADES DE CAPTAÇÃO (11)</a:t>
            </a:r>
            <a:endParaRPr lang="pt-BR" altLang="pt-BR" sz="1200" dirty="0">
              <a:solidFill>
                <a:schemeClr val="tx1">
                  <a:lumMod val="65000"/>
                  <a:lumOff val="35000"/>
                </a:schemeClr>
              </a:solidFill>
              <a:ea typeface="Batang" panose="02030600000101010101" pitchFamily="18" charset="-127"/>
              <a:cs typeface="Arial" panose="020B0604020202020204" pitchFamily="34" charset="0"/>
            </a:endParaRPr>
          </a:p>
          <a:p>
            <a:pPr algn="just">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Heliópolis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Darcy Vargas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Vila Penteado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CAIS –Santa Rita</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Vila Nova Cachoeirinha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Geral de São Mateus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Leonor Mendes de Barros</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Infantil Candido Fontoura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Hospital Guilherme Álvaro</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lnSpc>
                <a:spcPts val="1500"/>
              </a:lnSpc>
            </a:pPr>
            <a:r>
              <a:rPr lang="x-none" sz="1200" dirty="0">
                <a:solidFill>
                  <a:schemeClr val="tx1">
                    <a:lumMod val="65000"/>
                    <a:lumOff val="35000"/>
                  </a:schemeClr>
                </a:solidFill>
                <a:ea typeface="Batang" panose="02030600000101010101" pitchFamily="18" charset="-127"/>
                <a:cs typeface="Arial" panose="020B0604020202020204" pitchFamily="34" charset="0"/>
              </a:rPr>
              <a:t>CRI Zona Leste / CRATOD  </a:t>
            </a:r>
            <a:endParaRPr lang="pt-BR" sz="1200" dirty="0">
              <a:solidFill>
                <a:schemeClr val="tx1">
                  <a:lumMod val="65000"/>
                  <a:lumOff val="35000"/>
                </a:schemeClr>
              </a:solidFill>
              <a:ea typeface="Batang" panose="02030600000101010101" pitchFamily="18" charset="-127"/>
              <a:cs typeface="Arial" panose="020B0604020202020204" pitchFamily="34" charset="0"/>
            </a:endParaRPr>
          </a:p>
          <a:p>
            <a:pPr>
              <a:spcAft>
                <a:spcPts val="600"/>
              </a:spcAft>
            </a:pPr>
            <a:endParaRPr lang="pt-BR" sz="1200" dirty="0">
              <a:solidFill>
                <a:schemeClr val="tx1">
                  <a:lumMod val="65000"/>
                  <a:lumOff val="35000"/>
                </a:schemeClr>
              </a:solidFill>
              <a:cs typeface="Arial" panose="020B0604020202020204" pitchFamily="34" charset="0"/>
            </a:endParaRPr>
          </a:p>
        </p:txBody>
      </p:sp>
      <p:sp>
        <p:nvSpPr>
          <p:cNvPr id="8" name="Retângulo 7">
            <a:extLst>
              <a:ext uri="{FF2B5EF4-FFF2-40B4-BE49-F238E27FC236}">
                <a16:creationId xmlns:a16="http://schemas.microsoft.com/office/drawing/2014/main" id="{59538E66-121A-4ACC-9B9C-CF028C6E9BC4}"/>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pic>
        <p:nvPicPr>
          <p:cNvPr id="9" name="Imagem 8">
            <a:extLst>
              <a:ext uri="{FF2B5EF4-FFF2-40B4-BE49-F238E27FC236}">
                <a16:creationId xmlns:a16="http://schemas.microsoft.com/office/drawing/2014/main" id="{8586A955-38A4-4D25-B2FC-E912AB0AC85C}"/>
              </a:ext>
            </a:extLst>
          </p:cNvPr>
          <p:cNvPicPr>
            <a:picLocks noChangeAspect="1"/>
          </p:cNvPicPr>
          <p:nvPr/>
        </p:nvPicPr>
        <p:blipFill>
          <a:blip r:embed="rId3" cstate="print">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1" name="Imagem 10">
            <a:extLst>
              <a:ext uri="{FF2B5EF4-FFF2-40B4-BE49-F238E27FC236}">
                <a16:creationId xmlns:a16="http://schemas.microsoft.com/office/drawing/2014/main" id="{A497D260-9DC3-4D75-A316-47B6FF0A02F7}"/>
              </a:ext>
            </a:extLst>
          </p:cNvPr>
          <p:cNvPicPr>
            <a:picLocks noChangeAspect="1"/>
          </p:cNvPicPr>
          <p:nvPr/>
        </p:nvPicPr>
        <p:blipFill>
          <a:blip r:embed="rId4" cstate="print">
            <a:extLst>
              <a:ext uri="{28A0092B-C50C-407E-A947-70E740481C1C}">
                <a14:useLocalDpi xmlns:a14="http://schemas.microsoft.com/office/drawing/2010/main" val="0"/>
              </a:ext>
            </a:extLst>
          </a:blip>
          <a:stretch>
            <a:fillRect/>
          </a:stretch>
        </p:blipFill>
        <p:spPr>
          <a:xfrm>
            <a:off x="10750489" y="6399439"/>
            <a:ext cx="1206621" cy="291909"/>
          </a:xfrm>
          <a:prstGeom prst="rect">
            <a:avLst/>
          </a:prstGeom>
        </p:spPr>
      </p:pic>
    </p:spTree>
    <p:extLst>
      <p:ext uri="{BB962C8B-B14F-4D97-AF65-F5344CB8AC3E}">
        <p14:creationId xmlns:p14="http://schemas.microsoft.com/office/powerpoint/2010/main" val="4180690269"/>
      </p:ext>
    </p:extLst>
  </p:cSld>
  <p:clrMapOvr>
    <a:masterClrMapping/>
  </p:clrMapOvr>
</p:sld>
</file>

<file path=ppt/slides/slide7.xml><?xml version="1.0" encoding="utf-8"?>
<p:sld xmlns:p="http://schemas.openxmlformats.org/presentationml/2006/main" xmlns:a="http://schemas.openxmlformats.org/drawingml/2006/main" xmlns:r="http://schemas.openxmlformats.org/officeDocument/2006/relationships">
  <p:cSld>
    <p:spTree>
      <p:nvGrpSpPr>
        <p:cNvPr id="1" name=""/>
        <p:cNvGrpSpPr/>
        <p:nvPr/>
      </p:nvGrpSpPr>
      <p:grpSpPr>
        <a:xfrm>
          <a:off x="0" y="0"/>
          <a:ext cx="0" cy="0"/>
          <a:chOff x="0" y="0"/>
          <a:chExt cx="0" cy="0"/>
        </a:xfrm>
      </p:grpSpPr>
      <p:pic>
        <p:nvPicPr>
          <p:cNvPr id="11" name="Imagem 10">
            <a:extLst>
              <a:ext uri="{FF2B5EF4-FFF2-40B4-BE49-F238E27FC236}">
                <a16:creationId xmlns:a16="http://schemas.microsoft.com/office/drawing/2014/main" id="{370219E1-0D3C-4FA8-8214-1DC77DE40E5B}"/>
              </a:ext>
            </a:extLst>
          </p:cNvPr>
          <p:cNvPicPr>
            <a:picLocks noChangeAspect="1"/>
          </p:cNvPicPr>
          <p:nvPr/>
        </p:nvPicPr>
        <p:blipFill rotWithShape="1">
          <a:blip cstate="print" r:embed="rId2">
            <a:extLst>
              <a:ext uri="{28A0092B-C50C-407E-A947-70E740481C1C}">
                <a14:useLocalDpi xmlns:a14="http://schemas.microsoft.com/office/drawing/2010/main" val="0"/>
              </a:ext>
            </a:extLst>
          </a:blip>
          <a:srcRect b="48" t="22"/>
          <a:stretch/>
        </p:blipFill>
        <p:spPr>
          <a:xfrm>
            <a:off x="20" y="10"/>
            <a:ext cx="12191980" cy="6857990"/>
          </a:xfrm>
          <a:prstGeom prst="rect">
            <a:avLst/>
          </a:prstGeom>
        </p:spPr>
      </p:pic>
      <p:sp>
        <p:nvSpPr>
          <p:cNvPr id="12" name="Retângulo 11">
            <a:extLst>
              <a:ext uri="{FF2B5EF4-FFF2-40B4-BE49-F238E27FC236}">
                <a16:creationId xmlns:a16="http://schemas.microsoft.com/office/drawing/2014/main" id="{47E24BAE-3529-491F-B3C6-5F02F48D677A}"/>
              </a:ext>
            </a:extLst>
          </p:cNvPr>
          <p:cNvSpPr/>
          <p:nvPr/>
        </p:nvSpPr>
        <p:spPr>
          <a:xfrm>
            <a:off x="20" y="0"/>
            <a:ext cx="12191980" cy="6858000"/>
          </a:xfrm>
          <a:prstGeom prst="rect">
            <a:avLst/>
          </a:prstGeom>
          <a:solidFill>
            <a:schemeClr val="bg1">
              <a:alpha val="70000"/>
            </a:schemeClr>
          </a:solidFill>
          <a:ln>
            <a:noFill/>
          </a:ln>
        </p:spPr>
        <p:style>
          <a:lnRef idx="2">
            <a:schemeClr val="accent1">
              <a:shade val="50000"/>
            </a:schemeClr>
          </a:lnRef>
          <a:fillRef idx="1">
            <a:schemeClr val="accent1"/>
          </a:fillRef>
          <a:effectRef idx="0">
            <a:schemeClr val="accent1"/>
          </a:effectRef>
          <a:fontRef idx="minor">
            <a:schemeClr val="lt1"/>
          </a:fontRef>
        </p:style>
        <p:txBody>
          <a:bodyPr anchor="ctr" rtlCol="0"/>
          <a:lstStyle/>
          <a:p>
            <a:pPr algn="ctr"/>
            <a:endParaRPr dirty="0" lang="pt-BR"/>
          </a:p>
        </p:txBody>
      </p:sp>
      <p:sp>
        <p:nvSpPr>
          <p:cNvPr id="5" name="Rectangle 8">
            <a:extLst>
              <a:ext uri="{FF2B5EF4-FFF2-40B4-BE49-F238E27FC236}">
                <a16:creationId xmlns:a16="http://schemas.microsoft.com/office/drawing/2014/main" id="{088C3330-AD1F-465A-8E38-0414D18251DB}"/>
              </a:ext>
            </a:extLst>
          </p:cNvPr>
          <p:cNvSpPr>
            <a:spLocks noChangeArrowheads="1"/>
          </p:cNvSpPr>
          <p:nvPr/>
        </p:nvSpPr>
        <p:spPr bwMode="auto">
          <a:xfrm>
            <a:off x="872850" y="1457400"/>
            <a:ext cx="10446301" cy="92333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just"/>
            <a:r>
              <a:rPr altLang="ko-KR" dirty="0" lang="pt-BR">
                <a:solidFill>
                  <a:schemeClr val="tx1">
                    <a:lumMod val="75000"/>
                    <a:lumOff val="25000"/>
                  </a:schemeClr>
                </a:solidFill>
                <a:latin typeface="+mn-lt"/>
              </a:rPr>
              <a:t>A tabela 1 apresenta a produção trimestral  de acordo com o planejado no Termo Aditivo 01/2023 e no Contrato de Gestão n°988088/2020, </a:t>
            </a:r>
            <a:r>
              <a:rPr dirty="0" lang="pt-BR">
                <a:solidFill>
                  <a:schemeClr val="tx1">
                    <a:lumMod val="75000"/>
                    <a:lumOff val="25000"/>
                  </a:schemeClr>
                </a:solidFill>
                <a:latin typeface="+mn-lt"/>
              </a:rPr>
              <a:t>que estimaram um volume para o Segundo Trimestre de </a:t>
            </a:r>
            <a:r>
              <a:rPr b="1" dirty="0" lang="pt-BR">
                <a:solidFill>
                  <a:schemeClr val="tx1">
                    <a:lumMod val="75000"/>
                    <a:lumOff val="25000"/>
                  </a:schemeClr>
                </a:solidFill>
                <a:latin typeface="+mn-lt"/>
              </a:rPr>
              <a:t>3.321.135</a:t>
            </a:r>
            <a:r>
              <a:rPr b="1" dirty="0" lang="pt-BR">
                <a:latin typeface="+mn-lt"/>
              </a:rPr>
              <a:t> </a:t>
            </a:r>
            <a:r>
              <a:rPr dirty="0" lang="pt-BR">
                <a:solidFill>
                  <a:schemeClr val="tx1">
                    <a:lumMod val="75000"/>
                    <a:lumOff val="25000"/>
                  </a:schemeClr>
                </a:solidFill>
                <a:latin typeface="+mn-lt"/>
              </a:rPr>
              <a:t>exames</a:t>
            </a:r>
            <a:r>
              <a:rPr altLang="ko-KR" dirty="0" lang="pt-BR">
                <a:solidFill>
                  <a:schemeClr val="tx1">
                    <a:lumMod val="75000"/>
                    <a:lumOff val="25000"/>
                  </a:schemeClr>
                </a:solidFill>
                <a:latin typeface="+mn-lt"/>
              </a:rPr>
              <a:t>. </a:t>
            </a:r>
            <a:r>
              <a:rPr dirty="0" lang="pt-BR">
                <a:solidFill>
                  <a:schemeClr val="tx1">
                    <a:lumMod val="75000"/>
                    <a:lumOff val="25000"/>
                  </a:schemeClr>
                </a:solidFill>
                <a:latin typeface="+mn-lt"/>
              </a:rPr>
              <a:t>A produção realizada foi de </a:t>
            </a:r>
            <a:r>
              <a:rPr b="1" dirty="0" lang="pt-BR">
                <a:solidFill>
                  <a:schemeClr val="tx1">
                    <a:lumMod val="75000"/>
                    <a:lumOff val="25000"/>
                  </a:schemeClr>
                </a:solidFill>
                <a:latin typeface="+mn-lt"/>
              </a:rPr>
              <a:t>12,26%</a:t>
            </a:r>
            <a:r>
              <a:rPr dirty="0" lang="pt-BR">
                <a:solidFill>
                  <a:schemeClr val="tx1">
                    <a:lumMod val="75000"/>
                    <a:lumOff val="25000"/>
                  </a:schemeClr>
                </a:solidFill>
                <a:latin typeface="+mn-lt"/>
              </a:rPr>
              <a:t> menor que o estimado</a:t>
            </a:r>
            <a:r>
              <a:rPr altLang="ko-KR" dirty="0" lang="pt-BR">
                <a:solidFill>
                  <a:schemeClr val="tx1">
                    <a:lumMod val="75000"/>
                    <a:lumOff val="25000"/>
                  </a:schemeClr>
                </a:solidFill>
                <a:latin typeface="+mn-lt"/>
              </a:rPr>
              <a:t>. </a:t>
            </a:r>
          </a:p>
        </p:txBody>
      </p:sp>
      <p:sp>
        <p:nvSpPr>
          <p:cNvPr id="7" name="Rectangle 9">
            <a:extLst>
              <a:ext uri="{FF2B5EF4-FFF2-40B4-BE49-F238E27FC236}">
                <a16:creationId xmlns:a16="http://schemas.microsoft.com/office/drawing/2014/main" id="{1933EAC2-1607-4F78-A8F3-2E79F672F459}"/>
              </a:ext>
            </a:extLst>
          </p:cNvPr>
          <p:cNvSpPr>
            <a:spLocks noChangeArrowheads="1"/>
          </p:cNvSpPr>
          <p:nvPr/>
        </p:nvSpPr>
        <p:spPr bwMode="auto">
          <a:xfrm>
            <a:off x="3942849" y="5479985"/>
            <a:ext cx="4306303" cy="261610"/>
          </a:xfrm>
          <a:prstGeom prst="rect">
            <a:avLst/>
          </a:prstGeom>
          <a:noFill/>
          <a:ln>
            <a:noFill/>
          </a:ln>
          <a:effectLst/>
          <a:extLst>
            <a:ext uri="{909E8E84-426E-40DD-AFC4-6F175D3DCCD1}">
              <a14:hiddenFill xmlns:a14="http://schemas.microsoft.com/office/drawing/2010/main">
                <a:solidFill>
                  <a:schemeClr val="accent1"/>
                </a:solidFill>
              </a14:hiddenFill>
            </a:ext>
            <a:ext uri="{91240B29-F687-4F45-9708-019B960494DF}">
              <a14:hiddenLine xmlns:a14="http://schemas.microsoft.com/office/drawing/2010/main" w="9525">
                <a:solidFill>
                  <a:schemeClr val="tx1"/>
                </a:solidFill>
                <a:miter lim="800000"/>
                <a:headEnd/>
                <a:tailEnd/>
              </a14:hiddenLine>
            </a:ext>
            <a:ext uri="{AF507438-7753-43E0-B8FC-AC1667EBCBE1}">
              <a14:hiddenEffects xmlns:a14="http://schemas.microsoft.com/office/drawing/2010/main">
                <a:effectLst>
                  <a:outerShdw algn="ctr" dir="2700000" dist="35921" rotWithShape="0">
                    <a:schemeClr val="bg2"/>
                  </a:outerShdw>
                </a:effectLst>
              </a14:hiddenEffects>
            </a:ext>
          </a:extLst>
        </p:spPr>
        <p:txBody>
          <a:bodyPr anchor="ctr" wrap="square">
            <a:spAutoFit/>
          </a:bodyPr>
          <a:lstStyle>
            <a:lvl1pPr>
              <a:defRPr>
                <a:solidFill>
                  <a:schemeClr val="tx1"/>
                </a:solidFill>
                <a:latin charset="0" panose="020B0604020202020204" pitchFamily="34" typeface="Arial"/>
                <a:cs charset="0" panose="020B0604020202020204" pitchFamily="34" typeface="Arial"/>
              </a:defRPr>
            </a:lvl1pPr>
            <a:lvl2pPr indent="-285750" marL="742950">
              <a:defRPr>
                <a:solidFill>
                  <a:schemeClr val="tx1"/>
                </a:solidFill>
                <a:latin charset="0" panose="020B0604020202020204" pitchFamily="34" typeface="Arial"/>
                <a:cs charset="0" panose="020B0604020202020204" pitchFamily="34" typeface="Arial"/>
              </a:defRPr>
            </a:lvl2pPr>
            <a:lvl3pPr indent="-228600" marL="1143000">
              <a:defRPr>
                <a:solidFill>
                  <a:schemeClr val="tx1"/>
                </a:solidFill>
                <a:latin charset="0" panose="020B0604020202020204" pitchFamily="34" typeface="Arial"/>
                <a:cs charset="0" panose="020B0604020202020204" pitchFamily="34" typeface="Arial"/>
              </a:defRPr>
            </a:lvl3pPr>
            <a:lvl4pPr indent="-228600" marL="1600200">
              <a:defRPr>
                <a:solidFill>
                  <a:schemeClr val="tx1"/>
                </a:solidFill>
                <a:latin charset="0" panose="020B0604020202020204" pitchFamily="34" typeface="Arial"/>
                <a:cs charset="0" panose="020B0604020202020204" pitchFamily="34" typeface="Arial"/>
              </a:defRPr>
            </a:lvl4pPr>
            <a:lvl5pPr indent="-228600" marL="2057400">
              <a:defRPr>
                <a:solidFill>
                  <a:schemeClr val="tx1"/>
                </a:solidFill>
                <a:latin charset="0" panose="020B0604020202020204" pitchFamily="34" typeface="Arial"/>
                <a:cs charset="0" panose="020B0604020202020204" pitchFamily="34" typeface="Arial"/>
              </a:defRPr>
            </a:lvl5pPr>
            <a:lvl6pPr eaLnBrk="0" fontAlgn="base" hangingPunct="0" indent="-228600" marL="2514600">
              <a:spcBef>
                <a:spcPct val="0"/>
              </a:spcBef>
              <a:spcAft>
                <a:spcPct val="0"/>
              </a:spcAft>
              <a:defRPr>
                <a:solidFill>
                  <a:schemeClr val="tx1"/>
                </a:solidFill>
                <a:latin charset="0" panose="020B0604020202020204" pitchFamily="34" typeface="Arial"/>
                <a:cs charset="0" panose="020B0604020202020204" pitchFamily="34" typeface="Arial"/>
              </a:defRPr>
            </a:lvl6pPr>
            <a:lvl7pPr eaLnBrk="0" fontAlgn="base" hangingPunct="0" indent="-228600" marL="2971800">
              <a:spcBef>
                <a:spcPct val="0"/>
              </a:spcBef>
              <a:spcAft>
                <a:spcPct val="0"/>
              </a:spcAft>
              <a:defRPr>
                <a:solidFill>
                  <a:schemeClr val="tx1"/>
                </a:solidFill>
                <a:latin charset="0" panose="020B0604020202020204" pitchFamily="34" typeface="Arial"/>
                <a:cs charset="0" panose="020B0604020202020204" pitchFamily="34" typeface="Arial"/>
              </a:defRPr>
            </a:lvl7pPr>
            <a:lvl8pPr eaLnBrk="0" fontAlgn="base" hangingPunct="0" indent="-228600" marL="3429000">
              <a:spcBef>
                <a:spcPct val="0"/>
              </a:spcBef>
              <a:spcAft>
                <a:spcPct val="0"/>
              </a:spcAft>
              <a:defRPr>
                <a:solidFill>
                  <a:schemeClr val="tx1"/>
                </a:solidFill>
                <a:latin charset="0" panose="020B0604020202020204" pitchFamily="34" typeface="Arial"/>
                <a:cs charset="0" panose="020B0604020202020204" pitchFamily="34" typeface="Arial"/>
              </a:defRPr>
            </a:lvl8pPr>
            <a:lvl9pPr eaLnBrk="0" fontAlgn="base" hangingPunct="0" indent="-228600" marL="3886200">
              <a:spcBef>
                <a:spcPct val="0"/>
              </a:spcBef>
              <a:spcAft>
                <a:spcPct val="0"/>
              </a:spcAft>
              <a:defRPr>
                <a:solidFill>
                  <a:schemeClr val="tx1"/>
                </a:solidFill>
                <a:latin charset="0" panose="020B0604020202020204" pitchFamily="34" typeface="Arial"/>
                <a:cs charset="0" panose="020B0604020202020204" pitchFamily="34" typeface="Arial"/>
              </a:defRPr>
            </a:lvl9pPr>
          </a:lstStyle>
          <a:p>
            <a:pPr algn="just"/>
            <a:r>
              <a:rPr altLang="ko-KR" dirty="0" lang="pt-BR" sz="1050">
                <a:latin typeface="+mn-lt"/>
                <a:ea charset="-128" panose="020B0604020202020204" pitchFamily="34" typeface="Arial Unicode MS"/>
                <a:cs charset="-128" panose="020B0604020202020204" pitchFamily="34" typeface="Arial Unicode MS"/>
              </a:rPr>
              <a:t>Fonte: Secretaria de Estado da Saúde de São Paulo – </a:t>
            </a:r>
            <a:r>
              <a:rPr altLang="ko-KR" dirty="0" lang="pt-BR" sz="1100">
                <a:latin typeface="+mn-lt"/>
                <a:ea charset="-128" panose="020B0604020202020204" pitchFamily="34" typeface="Arial Unicode MS"/>
                <a:cs charset="-128" panose="020B0604020202020204" pitchFamily="34" typeface="Arial Unicode MS"/>
              </a:rPr>
              <a:t>Sistema</a:t>
            </a:r>
            <a:r>
              <a:rPr altLang="ko-KR" dirty="0" lang="pt-BR" sz="1050">
                <a:latin typeface="+mn-lt"/>
                <a:ea charset="-128" panose="020B0604020202020204" pitchFamily="34" typeface="Arial Unicode MS"/>
                <a:cs charset="-128" panose="020B0604020202020204" pitchFamily="34" typeface="Arial Unicode MS"/>
              </a:rPr>
              <a:t> Reglab ® 2023</a:t>
            </a:r>
            <a:endParaRPr altLang="ko-KR" dirty="0" lang="pt-BR" sz="1050">
              <a:latin typeface="+mn-lt"/>
            </a:endParaRPr>
          </a:p>
        </p:txBody>
      </p:sp>
      <p:sp>
        <p:nvSpPr>
          <p:cNvPr id="4" name="Retângulo 3">
            <a:extLst>
              <a:ext uri="{FF2B5EF4-FFF2-40B4-BE49-F238E27FC236}">
                <a16:creationId xmlns:a16="http://schemas.microsoft.com/office/drawing/2014/main" id="{0AE71F80-A4E4-4826-8649-DE0D69F17FDF}"/>
              </a:ext>
            </a:extLst>
          </p:cNvPr>
          <p:cNvSpPr/>
          <p:nvPr/>
        </p:nvSpPr>
        <p:spPr>
          <a:xfrm>
            <a:off x="3722348" y="2678593"/>
            <a:ext cx="4915753" cy="261610"/>
          </a:xfrm>
          <a:prstGeom prst="rect">
            <a:avLst/>
          </a:prstGeom>
        </p:spPr>
        <p:txBody>
          <a:bodyPr wrap="square">
            <a:spAutoFit/>
          </a:bodyPr>
          <a:lstStyle/>
          <a:p>
            <a:pPr lvl="0"/>
            <a:r>
              <a:rPr altLang="ko-KR" dirty="0" lang="pt-BR" sz="1050">
                <a:solidFill>
                  <a:prstClr val="black">
                    <a:lumMod val="75000"/>
                    <a:lumOff val="25000"/>
                  </a:prstClr>
                </a:solidFill>
              </a:rPr>
              <a:t>Tabela 1 – Produção Estimada e Realizada no CEAC Norte, abril a junho de 2023.</a:t>
            </a:r>
          </a:p>
        </p:txBody>
      </p:sp>
      <p:sp>
        <p:nvSpPr>
          <p:cNvPr id="13" name="Título 1">
            <a:extLst>
              <a:ext uri="{FF2B5EF4-FFF2-40B4-BE49-F238E27FC236}">
                <a16:creationId xmlns:a16="http://schemas.microsoft.com/office/drawing/2014/main" id="{8692297A-5E0E-4836-B69D-841E4D949974}"/>
              </a:ext>
            </a:extLst>
          </p:cNvPr>
          <p:cNvSpPr txBox="1">
            <a:spLocks/>
          </p:cNvSpPr>
          <p:nvPr/>
        </p:nvSpPr>
        <p:spPr>
          <a:xfrm>
            <a:off x="483599" y="291716"/>
            <a:ext cx="7907080" cy="773113"/>
          </a:xfrm>
          <a:prstGeom prst="rect">
            <a:avLst/>
          </a:prstGeom>
        </p:spPr>
        <p:txBody>
          <a:bodyPr anchor="ctr" bIns="45720" lIns="91440" rIns="91440" rtlCol="0" tIns="45720" vert="horz">
            <a:noAutofit/>
          </a:bodyPr>
          <a:lstStyle>
            <a:lvl1pPr algn="l" defTabSz="914400" eaLnBrk="1" hangingPunct="1" latinLnBrk="0" rtl="0">
              <a:lnSpc>
                <a:spcPct val="90000"/>
              </a:lnSpc>
              <a:spcBef>
                <a:spcPct val="0"/>
              </a:spcBef>
              <a:buNone/>
              <a:defRPr kern="1200" sz="4400">
                <a:solidFill>
                  <a:schemeClr val="tx1"/>
                </a:solidFill>
                <a:latin typeface="+mj-lt"/>
                <a:ea typeface="+mj-ea"/>
                <a:cs typeface="+mj-cs"/>
              </a:defRPr>
            </a:lvl1pPr>
          </a:lstStyle>
          <a:p>
            <a:r>
              <a:rPr b="1" dirty="0" lang="pt-BR" sz="3200">
                <a:solidFill>
                  <a:srgbClr val="C00000"/>
                </a:solidFill>
                <a:latin typeface="+mn-lt"/>
              </a:rPr>
              <a:t>Resultados</a:t>
            </a:r>
          </a:p>
          <a:p>
            <a:r>
              <a:rPr b="1" dirty="0" lang="pt-BR" sz="2600">
                <a:solidFill>
                  <a:srgbClr val="C00000"/>
                </a:solidFill>
                <a:latin typeface="+mn-lt"/>
              </a:rPr>
              <a:t>Produção Quantitativa</a:t>
            </a:r>
          </a:p>
        </p:txBody>
      </p:sp>
      <p:pic>
        <p:nvPicPr>
          <p:cNvPr id="14" name="Imagem 13">
            <a:extLst>
              <a:ext uri="{FF2B5EF4-FFF2-40B4-BE49-F238E27FC236}">
                <a16:creationId xmlns:a16="http://schemas.microsoft.com/office/drawing/2014/main" id="{635E1879-700C-41A9-BF1B-54DC4FA4DFFD}"/>
              </a:ext>
            </a:extLst>
          </p:cNvPr>
          <p:cNvPicPr>
            <a:picLocks noChangeAspect="1"/>
          </p:cNvPicPr>
          <p:nvPr/>
        </p:nvPicPr>
        <p:blipFill>
          <a:blip cstate="print" r:embed="rId3">
            <a:extLst>
              <a:ext uri="{28A0092B-C50C-407E-A947-70E740481C1C}">
                <a14:useLocalDpi xmlns:a14="http://schemas.microsoft.com/office/drawing/2010/main" val="0"/>
              </a:ext>
            </a:extLst>
          </a:blip>
          <a:stretch>
            <a:fillRect/>
          </a:stretch>
        </p:blipFill>
        <p:spPr>
          <a:xfrm>
            <a:off x="148239" y="6248908"/>
            <a:ext cx="1324961" cy="458974"/>
          </a:xfrm>
          <a:prstGeom prst="rect">
            <a:avLst/>
          </a:prstGeom>
        </p:spPr>
      </p:pic>
      <p:pic>
        <p:nvPicPr>
          <p:cNvPr id="17" name="Imagem 16">
            <a:extLst>
              <a:ext uri="{FF2B5EF4-FFF2-40B4-BE49-F238E27FC236}">
                <a16:creationId xmlns:a16="http://schemas.microsoft.com/office/drawing/2014/main" id="{A497D260-9DC3-4D75-A316-47B6FF0A02F7}"/>
              </a:ext>
            </a:extLst>
          </p:cNvPr>
          <p:cNvPicPr>
            <a:picLocks noChangeAspect="1"/>
          </p:cNvPicPr>
          <p:nvPr/>
        </p:nvPicPr>
        <p:blipFill>
          <a:blip cstate="print" r:embed="rId4">
            <a:extLst>
              <a:ext uri="{28A0092B-C50C-407E-A947-70E740481C1C}">
                <a14:useLocalDpi xmlns:a14="http://schemas.microsoft.com/office/drawing/2010/main" val="0"/>
              </a:ext>
            </a:extLst>
          </a:blip>
          <a:stretch>
            <a:fillRect/>
          </a:stretch>
        </p:blipFill>
        <p:spPr>
          <a:xfrm>
            <a:off x="10723193" y="6478395"/>
            <a:ext cx="1206621" cy="291909"/>
          </a:xfrm>
          <a:prstGeom prst="rect">
            <a:avLst/>
          </a:prstGeom>
        </p:spPr>
      </p:pic>
      <p:pic>
        <p:nvPicPr>
          <p:cNvPr id="3" name="Imagem 2">
            <a:extLst>
              <a:ext uri="{FF2B5EF4-FFF2-40B4-BE49-F238E27FC236}">
                <a16:creationId xmlns:a16="http://schemas.microsoft.com/office/drawing/2014/main" id="{2ADC1FC9-A4E4-9A22-A433-AAB35027632F}"/>
              </a:ext>
            </a:extLst>
          </p:cNvPr>
          <p:cNvPicPr>
            <a:picLocks noChangeAspect="1"/>
          </p:cNvPicPr>
          <p:nvPr/>
        </p:nvPicPr>
        <p:blipFill>
          <a:blip r:embed="rId5"/>
          <a:stretch>
            <a:fillRect/>
          </a:stretch>
        </p:blipFill>
        <p:spPr>
          <a:xfrm>
            <a:off x="2755260" y="3057506"/>
            <a:ext cx="6681479" cy="2343094"/>
          </a:xfrm>
          <a:prstGeom prst="rect">
            <a:avLst/>
          </a:prstGeom>
        </p:spPr>
      </p:pic>
    </p:spTree>
    <p:extLst>
      <p:ext uri="{BB962C8B-B14F-4D97-AF65-F5344CB8AC3E}">
        <p14:creationId xmlns:p14="http://schemas.microsoft.com/office/powerpoint/2010/main" val="142935915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5" name="Retângulo 2">
            <a:extLst>
              <a:ext uri="{FF2B5EF4-FFF2-40B4-BE49-F238E27FC236}">
                <a16:creationId xmlns:a16="http://schemas.microsoft.com/office/drawing/2014/main" id="{97D9D910-D313-4FD8-B86D-27DC7C2FECD1}"/>
              </a:ext>
            </a:extLst>
          </p:cNvPr>
          <p:cNvSpPr>
            <a:spLocks noChangeArrowheads="1"/>
          </p:cNvSpPr>
          <p:nvPr/>
        </p:nvSpPr>
        <p:spPr bwMode="auto">
          <a:xfrm>
            <a:off x="6168270" y="1220491"/>
            <a:ext cx="5418141" cy="237244"/>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700" dirty="0">
                <a:latin typeface="+mn-lt"/>
                <a:ea typeface="Arial Unicode MS" panose="020B0604020202020204" pitchFamily="34" charset="-128"/>
                <a:cs typeface="Arial Unicode MS" panose="020B0604020202020204" pitchFamily="34" charset="-128"/>
              </a:rPr>
              <a:t>Quadro 1 – Produção Estimada (Meta) e realizada no CEAC Norte, discriminada por unidade assistencial no período de abril a junho de 2023.</a:t>
            </a:r>
            <a:endParaRPr lang="pt-BR" altLang="pt-BR" sz="700" dirty="0">
              <a:latin typeface="+mn-lt"/>
              <a:ea typeface="Batang" panose="02030600000101010101" pitchFamily="18" charset="-127"/>
            </a:endParaRPr>
          </a:p>
        </p:txBody>
      </p:sp>
      <p:sp>
        <p:nvSpPr>
          <p:cNvPr id="7" name="Retângulo 5">
            <a:extLst>
              <a:ext uri="{FF2B5EF4-FFF2-40B4-BE49-F238E27FC236}">
                <a16:creationId xmlns:a16="http://schemas.microsoft.com/office/drawing/2014/main" id="{67BFC103-A349-4995-ADEB-34CED48B58A5}"/>
              </a:ext>
            </a:extLst>
          </p:cNvPr>
          <p:cNvSpPr>
            <a:spLocks noChangeArrowheads="1"/>
          </p:cNvSpPr>
          <p:nvPr/>
        </p:nvSpPr>
        <p:spPr bwMode="auto">
          <a:xfrm>
            <a:off x="7237457" y="5483398"/>
            <a:ext cx="3302213" cy="25795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800" dirty="0">
                <a:latin typeface="+mn-lt"/>
                <a:ea typeface="Arial Unicode MS" panose="020B0604020202020204" pitchFamily="34" charset="-128"/>
                <a:cs typeface="Arial Unicode MS" panose="020B0604020202020204" pitchFamily="34" charset="-128"/>
              </a:rPr>
              <a:t>Fonte: Secretaria de Estado da Saúde de São Paulo – Sistema Reglab ® 2023</a:t>
            </a:r>
            <a:endParaRPr lang="pt-BR" altLang="pt-BR" sz="800" dirty="0">
              <a:latin typeface="+mn-lt"/>
              <a:ea typeface="Batang" panose="02030600000101010101" pitchFamily="18" charset="-127"/>
            </a:endParaRPr>
          </a:p>
        </p:txBody>
      </p:sp>
      <p:sp>
        <p:nvSpPr>
          <p:cNvPr id="8" name="Retângulo 1">
            <a:extLst>
              <a:ext uri="{FF2B5EF4-FFF2-40B4-BE49-F238E27FC236}">
                <a16:creationId xmlns:a16="http://schemas.microsoft.com/office/drawing/2014/main" id="{75ADE29D-1135-4418-B85C-C1560220A4EC}"/>
              </a:ext>
            </a:extLst>
          </p:cNvPr>
          <p:cNvSpPr>
            <a:spLocks noChangeArrowheads="1"/>
          </p:cNvSpPr>
          <p:nvPr/>
        </p:nvSpPr>
        <p:spPr bwMode="auto">
          <a:xfrm>
            <a:off x="577436" y="1653152"/>
            <a:ext cx="5024582" cy="3664721"/>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Os resultados obtidos no período de abril a junho de 2023 sugerem a oportunidade de ajustar as metas para a produção estimada para cada unidade assistencial. </a:t>
            </a: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endPar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O quadro 1 discrimina a produção do CEAC Norte em cada unidade pública incluída no escopo assistencial e conforme apresentado  apresenta variações percentuais superiores a meta em cada serviço. </a:t>
            </a:r>
          </a:p>
          <a:p>
            <a:pPr algn="just">
              <a:lnSpc>
                <a:spcPct val="150000"/>
              </a:lnSpc>
            </a:pPr>
            <a:endParaRPr lang="pt-BR" altLang="pt-BR" sz="1200" dirty="0">
              <a:solidFill>
                <a:schemeClr val="tx1">
                  <a:lumMod val="85000"/>
                  <a:lumOff val="15000"/>
                </a:schemeClr>
              </a:solidFill>
              <a:latin typeface="+mn-lt"/>
              <a:ea typeface="Batang" panose="02030600000101010101" pitchFamily="18" charset="-127"/>
            </a:endParaRPr>
          </a:p>
          <a:p>
            <a:pPr algn="just">
              <a:lnSpc>
                <a:spcPct val="150000"/>
              </a:lnSpc>
            </a:pPr>
            <a:r>
              <a:rPr lang="pt-BR" altLang="pt-BR" sz="1200" dirty="0">
                <a:solidFill>
                  <a:schemeClr val="tx1">
                    <a:lumMod val="85000"/>
                    <a:lumOff val="15000"/>
                  </a:schemeClr>
                </a:solidFill>
                <a:latin typeface="+mn-lt"/>
                <a:ea typeface="Arial Unicode MS" panose="020B0604020202020204" pitchFamily="34" charset="-128"/>
                <a:cs typeface="Arial Unicode MS" panose="020B0604020202020204" pitchFamily="34" charset="-128"/>
              </a:rPr>
              <a:t>Cumpre salientar que a AFIP/ CEAC NORTE não tem qualquer interferência e governabilidade sobre a demanda de exames laboratoriais e apenas recebe o material coletado dos pacientes, ou colhe material de pacientes com exames solicitados pelas unidades hospitalares, sendo os hospitais e ambulatórios estaduais os responsáveis pelo controle da demanda desses exames.</a:t>
            </a:r>
            <a:endParaRPr lang="pt-BR" altLang="pt-BR" sz="1200" dirty="0">
              <a:solidFill>
                <a:schemeClr val="tx1">
                  <a:lumMod val="85000"/>
                  <a:lumOff val="15000"/>
                </a:schemeClr>
              </a:solidFill>
              <a:latin typeface="+mn-lt"/>
              <a:ea typeface="Batang" panose="02030600000101010101" pitchFamily="18" charset="-127"/>
            </a:endParaRPr>
          </a:p>
        </p:txBody>
      </p:sp>
      <p:cxnSp>
        <p:nvCxnSpPr>
          <p:cNvPr id="3" name="Conector reto 2">
            <a:extLst>
              <a:ext uri="{FF2B5EF4-FFF2-40B4-BE49-F238E27FC236}">
                <a16:creationId xmlns:a16="http://schemas.microsoft.com/office/drawing/2014/main" id="{0980C0D5-772C-4FE7-A751-EAB199B4D4A2}"/>
              </a:ext>
            </a:extLst>
          </p:cNvPr>
          <p:cNvCxnSpPr>
            <a:cxnSpLocks/>
          </p:cNvCxnSpPr>
          <p:nvPr/>
        </p:nvCxnSpPr>
        <p:spPr>
          <a:xfrm>
            <a:off x="5837382" y="1596421"/>
            <a:ext cx="0" cy="3721451"/>
          </a:xfrm>
          <a:prstGeom prst="line">
            <a:avLst/>
          </a:prstGeom>
          <a:ln w="19050">
            <a:solidFill>
              <a:srgbClr val="C00000"/>
            </a:solidFill>
          </a:ln>
        </p:spPr>
        <p:style>
          <a:lnRef idx="1">
            <a:schemeClr val="accent1"/>
          </a:lnRef>
          <a:fillRef idx="0">
            <a:schemeClr val="accent1"/>
          </a:fillRef>
          <a:effectRef idx="0">
            <a:schemeClr val="accent1"/>
          </a:effectRef>
          <a:fontRef idx="minor">
            <a:schemeClr val="tx1"/>
          </a:fontRef>
        </p:style>
      </p:cxnSp>
      <p:sp>
        <p:nvSpPr>
          <p:cNvPr id="13" name="Título 1">
            <a:extLst>
              <a:ext uri="{FF2B5EF4-FFF2-40B4-BE49-F238E27FC236}">
                <a16:creationId xmlns:a16="http://schemas.microsoft.com/office/drawing/2014/main" id="{8525CD15-49F2-43E3-8A1E-4135399DE701}"/>
              </a:ext>
            </a:extLst>
          </p:cNvPr>
          <p:cNvSpPr txBox="1">
            <a:spLocks/>
          </p:cNvSpPr>
          <p:nvPr/>
        </p:nvSpPr>
        <p:spPr>
          <a:xfrm>
            <a:off x="483599" y="291716"/>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r>
              <a:rPr lang="pt-BR" sz="3200" b="1" dirty="0">
                <a:solidFill>
                  <a:srgbClr val="C00000"/>
                </a:solidFill>
                <a:latin typeface="+mn-lt"/>
              </a:rPr>
              <a:t>Resultados</a:t>
            </a:r>
          </a:p>
          <a:p>
            <a:r>
              <a:rPr lang="pt-BR" sz="2600" b="1" dirty="0">
                <a:solidFill>
                  <a:srgbClr val="C00000"/>
                </a:solidFill>
                <a:latin typeface="+mn-lt"/>
              </a:rPr>
              <a:t>Produção Quantitativa</a:t>
            </a:r>
          </a:p>
        </p:txBody>
      </p:sp>
      <p:pic>
        <p:nvPicPr>
          <p:cNvPr id="4" name="Imagem 3">
            <a:extLst>
              <a:ext uri="{FF2B5EF4-FFF2-40B4-BE49-F238E27FC236}">
                <a16:creationId xmlns:a16="http://schemas.microsoft.com/office/drawing/2014/main" id="{082203CE-9413-8AF7-8DD0-CCF1C38FC97A}"/>
              </a:ext>
            </a:extLst>
          </p:cNvPr>
          <p:cNvPicPr>
            <a:picLocks noChangeAspect="1"/>
          </p:cNvPicPr>
          <p:nvPr/>
        </p:nvPicPr>
        <p:blipFill>
          <a:blip r:embed="rId3"/>
          <a:stretch>
            <a:fillRect/>
          </a:stretch>
        </p:blipFill>
        <p:spPr>
          <a:xfrm>
            <a:off x="6011143" y="1494364"/>
            <a:ext cx="5685650" cy="3989034"/>
          </a:xfrm>
          <a:prstGeom prst="rect">
            <a:avLst/>
          </a:prstGeom>
        </p:spPr>
      </p:pic>
    </p:spTree>
    <p:extLst>
      <p:ext uri="{BB962C8B-B14F-4D97-AF65-F5344CB8AC3E}">
        <p14:creationId xmlns:p14="http://schemas.microsoft.com/office/powerpoint/2010/main" val="208631460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8" name="Título 1">
            <a:extLst>
              <a:ext uri="{FF2B5EF4-FFF2-40B4-BE49-F238E27FC236}">
                <a16:creationId xmlns:a16="http://schemas.microsoft.com/office/drawing/2014/main" id="{03E3F3E2-6EC3-4BFE-9CC6-518B17595D05}"/>
              </a:ext>
            </a:extLst>
          </p:cNvPr>
          <p:cNvSpPr txBox="1">
            <a:spLocks/>
          </p:cNvSpPr>
          <p:nvPr/>
        </p:nvSpPr>
        <p:spPr>
          <a:xfrm>
            <a:off x="3822805" y="378093"/>
            <a:ext cx="7907080" cy="773113"/>
          </a:xfrm>
          <a:prstGeom prst="rect">
            <a:avLst/>
          </a:prstGeom>
        </p:spPr>
        <p:txBody>
          <a:bodyPr vert="horz" lIns="91440" tIns="45720" rIns="91440" bIns="45720" rtlCol="0" anchor="ctr">
            <a:noAutofit/>
          </a:bodyPr>
          <a:lstStyle>
            <a:lvl1pPr algn="l" defTabSz="914400" rtl="0" eaLnBrk="1" latinLnBrk="0" hangingPunct="1">
              <a:lnSpc>
                <a:spcPct val="90000"/>
              </a:lnSpc>
              <a:spcBef>
                <a:spcPct val="0"/>
              </a:spcBef>
              <a:buNone/>
              <a:defRPr sz="4400" kern="1200">
                <a:solidFill>
                  <a:schemeClr val="tx1"/>
                </a:solidFill>
                <a:latin typeface="+mj-lt"/>
                <a:ea typeface="+mj-ea"/>
                <a:cs typeface="+mj-cs"/>
              </a:defRPr>
            </a:lvl1pPr>
          </a:lstStyle>
          <a:p>
            <a:pPr algn="r"/>
            <a:r>
              <a:rPr lang="pt-BR" sz="3200" b="1" dirty="0">
                <a:solidFill>
                  <a:srgbClr val="C00000"/>
                </a:solidFill>
                <a:latin typeface="+mn-lt"/>
              </a:rPr>
              <a:t>Indicadores – Pesquisa de Satisfação</a:t>
            </a:r>
          </a:p>
        </p:txBody>
      </p:sp>
      <p:pic>
        <p:nvPicPr>
          <p:cNvPr id="12" name="Imagem 11">
            <a:extLst>
              <a:ext uri="{FF2B5EF4-FFF2-40B4-BE49-F238E27FC236}">
                <a16:creationId xmlns:a16="http://schemas.microsoft.com/office/drawing/2014/main" id="{F4385B10-88DB-4808-8AC4-97A4C773BD22}"/>
              </a:ext>
            </a:extLst>
          </p:cNvPr>
          <p:cNvPicPr>
            <a:picLocks noChangeAspect="1"/>
          </p:cNvPicPr>
          <p:nvPr/>
        </p:nvPicPr>
        <p:blipFill>
          <a:blip r:embed="rId2"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787246" y="2411687"/>
            <a:ext cx="947017" cy="947017"/>
          </a:xfrm>
          <a:prstGeom prst="rect">
            <a:avLst/>
          </a:prstGeom>
        </p:spPr>
      </p:pic>
      <p:pic>
        <p:nvPicPr>
          <p:cNvPr id="13" name="Imagem 12">
            <a:extLst>
              <a:ext uri="{FF2B5EF4-FFF2-40B4-BE49-F238E27FC236}">
                <a16:creationId xmlns:a16="http://schemas.microsoft.com/office/drawing/2014/main" id="{6A169475-FD4A-4B80-A014-6BC121B52612}"/>
              </a:ext>
            </a:extLst>
          </p:cNvPr>
          <p:cNvPicPr>
            <a:picLocks noChangeAspect="1"/>
          </p:cNvPicPr>
          <p:nvPr/>
        </p:nvPicPr>
        <p:blipFill>
          <a:blip r:embed="rId3"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3952520" y="1742187"/>
            <a:ext cx="947017" cy="947017"/>
          </a:xfrm>
          <a:prstGeom prst="rect">
            <a:avLst/>
          </a:prstGeom>
        </p:spPr>
      </p:pic>
      <p:pic>
        <p:nvPicPr>
          <p:cNvPr id="14" name="Imagem 13">
            <a:extLst>
              <a:ext uri="{FF2B5EF4-FFF2-40B4-BE49-F238E27FC236}">
                <a16:creationId xmlns:a16="http://schemas.microsoft.com/office/drawing/2014/main" id="{B6DCF7C3-2532-44A3-8322-9442621D09CC}"/>
              </a:ext>
            </a:extLst>
          </p:cNvPr>
          <p:cNvPicPr>
            <a:picLocks noChangeAspect="1"/>
          </p:cNvPicPr>
          <p:nvPr/>
        </p:nvPicPr>
        <p:blipFill>
          <a:blip r:embed="rId4" cstate="print">
            <a:duotone>
              <a:schemeClr val="bg2">
                <a:shade val="45000"/>
                <a:satMod val="135000"/>
              </a:schemeClr>
              <a:prstClr val="white"/>
            </a:duotone>
            <a:extLst>
              <a:ext uri="{28A0092B-C50C-407E-A947-70E740481C1C}">
                <a14:useLocalDpi xmlns:a14="http://schemas.microsoft.com/office/drawing/2010/main" val="0"/>
              </a:ext>
            </a:extLst>
          </a:blip>
          <a:stretch>
            <a:fillRect/>
          </a:stretch>
        </p:blipFill>
        <p:spPr>
          <a:xfrm>
            <a:off x="2059420" y="3652716"/>
            <a:ext cx="788729" cy="788729"/>
          </a:xfrm>
          <a:prstGeom prst="rect">
            <a:avLst/>
          </a:prstGeom>
        </p:spPr>
      </p:pic>
      <p:sp>
        <p:nvSpPr>
          <p:cNvPr id="15" name="CaixaDeTexto 14">
            <a:extLst>
              <a:ext uri="{FF2B5EF4-FFF2-40B4-BE49-F238E27FC236}">
                <a16:creationId xmlns:a16="http://schemas.microsoft.com/office/drawing/2014/main" id="{F10E90F2-F974-4062-BBB4-4CD0E4D591B3}"/>
              </a:ext>
            </a:extLst>
          </p:cNvPr>
          <p:cNvSpPr txBox="1"/>
          <p:nvPr/>
        </p:nvSpPr>
        <p:spPr>
          <a:xfrm>
            <a:off x="811389" y="3358704"/>
            <a:ext cx="934423" cy="523220"/>
          </a:xfrm>
          <a:prstGeom prst="rect">
            <a:avLst/>
          </a:prstGeom>
          <a:noFill/>
        </p:spPr>
        <p:txBody>
          <a:bodyPr wrap="none" rtlCol="0">
            <a:spAutoFit/>
          </a:bodyPr>
          <a:lstStyle/>
          <a:p>
            <a:r>
              <a:rPr lang="pt-BR" sz="1400" b="1" dirty="0">
                <a:solidFill>
                  <a:srgbClr val="C00000"/>
                </a:solidFill>
              </a:rPr>
              <a:t>UNIDADE</a:t>
            </a:r>
          </a:p>
          <a:p>
            <a:r>
              <a:rPr lang="pt-BR" sz="1400" b="1" dirty="0">
                <a:solidFill>
                  <a:srgbClr val="C00000"/>
                </a:solidFill>
              </a:rPr>
              <a:t>DE SAÚDE</a:t>
            </a:r>
          </a:p>
        </p:txBody>
      </p:sp>
      <p:sp>
        <p:nvSpPr>
          <p:cNvPr id="16" name="CaixaDeTexto 15">
            <a:extLst>
              <a:ext uri="{FF2B5EF4-FFF2-40B4-BE49-F238E27FC236}">
                <a16:creationId xmlns:a16="http://schemas.microsoft.com/office/drawing/2014/main" id="{524B0909-4DB8-4B8B-91CE-85E258D155FD}"/>
              </a:ext>
            </a:extLst>
          </p:cNvPr>
          <p:cNvSpPr txBox="1"/>
          <p:nvPr/>
        </p:nvSpPr>
        <p:spPr>
          <a:xfrm>
            <a:off x="1799187" y="4456834"/>
            <a:ext cx="1372363" cy="523220"/>
          </a:xfrm>
          <a:prstGeom prst="rect">
            <a:avLst/>
          </a:prstGeom>
          <a:noFill/>
        </p:spPr>
        <p:txBody>
          <a:bodyPr wrap="none" rtlCol="0">
            <a:spAutoFit/>
          </a:bodyPr>
          <a:lstStyle/>
          <a:p>
            <a:pPr algn="ctr"/>
            <a:r>
              <a:rPr lang="pt-BR" sz="1400" b="1" dirty="0">
                <a:solidFill>
                  <a:srgbClr val="C00000"/>
                </a:solidFill>
              </a:rPr>
              <a:t>PROFISSIONAIS </a:t>
            </a:r>
          </a:p>
          <a:p>
            <a:pPr algn="ctr"/>
            <a:r>
              <a:rPr lang="pt-BR" sz="1400" b="1" dirty="0">
                <a:solidFill>
                  <a:srgbClr val="C00000"/>
                </a:solidFill>
              </a:rPr>
              <a:t>DE SAÚDE</a:t>
            </a:r>
          </a:p>
        </p:txBody>
      </p:sp>
      <p:sp>
        <p:nvSpPr>
          <p:cNvPr id="17" name="CaixaDeTexto 16">
            <a:extLst>
              <a:ext uri="{FF2B5EF4-FFF2-40B4-BE49-F238E27FC236}">
                <a16:creationId xmlns:a16="http://schemas.microsoft.com/office/drawing/2014/main" id="{278A4B9A-C51C-4A7C-8BDA-6080475C42A8}"/>
              </a:ext>
            </a:extLst>
          </p:cNvPr>
          <p:cNvSpPr txBox="1"/>
          <p:nvPr/>
        </p:nvSpPr>
        <p:spPr>
          <a:xfrm>
            <a:off x="3952520" y="2800862"/>
            <a:ext cx="1042978" cy="307777"/>
          </a:xfrm>
          <a:prstGeom prst="rect">
            <a:avLst/>
          </a:prstGeom>
          <a:noFill/>
        </p:spPr>
        <p:txBody>
          <a:bodyPr wrap="none" rtlCol="0">
            <a:spAutoFit/>
          </a:bodyPr>
          <a:lstStyle/>
          <a:p>
            <a:pPr algn="ctr"/>
            <a:r>
              <a:rPr lang="pt-BR" sz="1400" b="1" dirty="0">
                <a:solidFill>
                  <a:srgbClr val="C00000"/>
                </a:solidFill>
              </a:rPr>
              <a:t>AVALIAÇÃO</a:t>
            </a:r>
          </a:p>
        </p:txBody>
      </p:sp>
      <p:sp>
        <p:nvSpPr>
          <p:cNvPr id="18" name="Elipse 17">
            <a:extLst>
              <a:ext uri="{FF2B5EF4-FFF2-40B4-BE49-F238E27FC236}">
                <a16:creationId xmlns:a16="http://schemas.microsoft.com/office/drawing/2014/main" id="{E7E2CA1D-3EA9-432A-BD02-D3B9AFA9EF2C}"/>
              </a:ext>
            </a:extLst>
          </p:cNvPr>
          <p:cNvSpPr/>
          <p:nvPr/>
        </p:nvSpPr>
        <p:spPr>
          <a:xfrm>
            <a:off x="515938" y="1939636"/>
            <a:ext cx="3163390" cy="3223491"/>
          </a:xfrm>
          <a:prstGeom prst="ellipse">
            <a:avLst/>
          </a:prstGeom>
          <a:noFill/>
          <a:ln w="3175">
            <a:solidFill>
              <a:schemeClr val="tx1">
                <a:lumMod val="65000"/>
                <a:lumOff val="35000"/>
              </a:schemeClr>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a:p>
        </p:txBody>
      </p:sp>
      <p:pic>
        <p:nvPicPr>
          <p:cNvPr id="19" name="Imagem 18">
            <a:extLst>
              <a:ext uri="{FF2B5EF4-FFF2-40B4-BE49-F238E27FC236}">
                <a16:creationId xmlns:a16="http://schemas.microsoft.com/office/drawing/2014/main" id="{54FF455E-0D6E-4D21-AB71-D941781D8828}"/>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19769181">
            <a:off x="2726505" y="1351187"/>
            <a:ext cx="1022442" cy="860518"/>
          </a:xfrm>
          <a:prstGeom prst="rect">
            <a:avLst/>
          </a:prstGeom>
        </p:spPr>
      </p:pic>
      <p:pic>
        <p:nvPicPr>
          <p:cNvPr id="20" name="Imagem 19">
            <a:extLst>
              <a:ext uri="{FF2B5EF4-FFF2-40B4-BE49-F238E27FC236}">
                <a16:creationId xmlns:a16="http://schemas.microsoft.com/office/drawing/2014/main" id="{D5BF8E83-10EB-4C88-9E10-E8CCCAFAF1C8}"/>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2330079" flipH="1">
            <a:off x="1783133" y="2262033"/>
            <a:ext cx="552574" cy="375454"/>
          </a:xfrm>
          <a:prstGeom prst="rect">
            <a:avLst/>
          </a:prstGeom>
        </p:spPr>
      </p:pic>
      <p:sp>
        <p:nvSpPr>
          <p:cNvPr id="21" name="CaixaDeTexto 20">
            <a:extLst>
              <a:ext uri="{FF2B5EF4-FFF2-40B4-BE49-F238E27FC236}">
                <a16:creationId xmlns:a16="http://schemas.microsoft.com/office/drawing/2014/main" id="{4BA24D74-DB66-478B-92A3-23AB6CE0932F}"/>
              </a:ext>
            </a:extLst>
          </p:cNvPr>
          <p:cNvSpPr txBox="1"/>
          <p:nvPr/>
        </p:nvSpPr>
        <p:spPr>
          <a:xfrm>
            <a:off x="1920283" y="2631584"/>
            <a:ext cx="1739561" cy="646331"/>
          </a:xfrm>
          <a:prstGeom prst="rect">
            <a:avLst/>
          </a:prstGeom>
          <a:noFill/>
        </p:spPr>
        <p:txBody>
          <a:bodyPr wrap="square" rtlCol="0">
            <a:spAutoFit/>
          </a:bodyPr>
          <a:lstStyle/>
          <a:p>
            <a:r>
              <a:rPr lang="pt-BR" sz="1200" i="1" dirty="0">
                <a:solidFill>
                  <a:schemeClr val="tx1">
                    <a:lumMod val="65000"/>
                    <a:lumOff val="35000"/>
                  </a:schemeClr>
                </a:solidFill>
              </a:rPr>
              <a:t>qualidade do serviço</a:t>
            </a:r>
          </a:p>
          <a:p>
            <a:r>
              <a:rPr lang="pt-BR" sz="1200" i="1" dirty="0">
                <a:solidFill>
                  <a:schemeClr val="tx1">
                    <a:lumMod val="65000"/>
                    <a:lumOff val="35000"/>
                  </a:schemeClr>
                </a:solidFill>
              </a:rPr>
              <a:t>satisfação dos usuários</a:t>
            </a:r>
          </a:p>
          <a:p>
            <a:endParaRPr lang="pt-BR" sz="1200" dirty="0">
              <a:solidFill>
                <a:schemeClr val="tx1">
                  <a:lumMod val="65000"/>
                  <a:lumOff val="35000"/>
                </a:schemeClr>
              </a:solidFill>
            </a:endParaRPr>
          </a:p>
        </p:txBody>
      </p:sp>
      <p:sp>
        <p:nvSpPr>
          <p:cNvPr id="22" name="CaixaDeTexto 21">
            <a:extLst>
              <a:ext uri="{FF2B5EF4-FFF2-40B4-BE49-F238E27FC236}">
                <a16:creationId xmlns:a16="http://schemas.microsoft.com/office/drawing/2014/main" id="{63F14DF3-0924-44EB-B9ED-5B57C4B95D88}"/>
              </a:ext>
            </a:extLst>
          </p:cNvPr>
          <p:cNvSpPr txBox="1"/>
          <p:nvPr/>
        </p:nvSpPr>
        <p:spPr>
          <a:xfrm>
            <a:off x="2038369" y="3862414"/>
            <a:ext cx="300082" cy="369332"/>
          </a:xfrm>
          <a:prstGeom prst="rect">
            <a:avLst/>
          </a:prstGeom>
          <a:noFill/>
        </p:spPr>
        <p:txBody>
          <a:bodyPr wrap="none" rtlCol="0">
            <a:spAutoFit/>
          </a:bodyPr>
          <a:lstStyle/>
          <a:p>
            <a:r>
              <a:rPr lang="pt-BR" b="1" dirty="0">
                <a:solidFill>
                  <a:schemeClr val="bg1"/>
                </a:solidFill>
              </a:rPr>
              <a:t>+</a:t>
            </a:r>
          </a:p>
        </p:txBody>
      </p:sp>
      <p:sp>
        <p:nvSpPr>
          <p:cNvPr id="23" name="CaixaDeTexto 22">
            <a:extLst>
              <a:ext uri="{FF2B5EF4-FFF2-40B4-BE49-F238E27FC236}">
                <a16:creationId xmlns:a16="http://schemas.microsoft.com/office/drawing/2014/main" id="{8138FCE4-5C63-4244-A1F8-B75646C649BF}"/>
              </a:ext>
            </a:extLst>
          </p:cNvPr>
          <p:cNvSpPr txBox="1"/>
          <p:nvPr/>
        </p:nvSpPr>
        <p:spPr>
          <a:xfrm>
            <a:off x="2303917" y="3860300"/>
            <a:ext cx="300082" cy="369332"/>
          </a:xfrm>
          <a:prstGeom prst="rect">
            <a:avLst/>
          </a:prstGeom>
          <a:noFill/>
        </p:spPr>
        <p:txBody>
          <a:bodyPr wrap="none" rtlCol="0">
            <a:spAutoFit/>
          </a:bodyPr>
          <a:lstStyle/>
          <a:p>
            <a:r>
              <a:rPr lang="pt-BR" b="1" dirty="0">
                <a:solidFill>
                  <a:schemeClr val="bg1"/>
                </a:solidFill>
              </a:rPr>
              <a:t>+</a:t>
            </a:r>
          </a:p>
        </p:txBody>
      </p:sp>
      <p:sp>
        <p:nvSpPr>
          <p:cNvPr id="24" name="CaixaDeTexto 23">
            <a:extLst>
              <a:ext uri="{FF2B5EF4-FFF2-40B4-BE49-F238E27FC236}">
                <a16:creationId xmlns:a16="http://schemas.microsoft.com/office/drawing/2014/main" id="{DD92732F-3904-4FBD-81F8-7F2E13D0D9DE}"/>
              </a:ext>
            </a:extLst>
          </p:cNvPr>
          <p:cNvSpPr txBox="1"/>
          <p:nvPr/>
        </p:nvSpPr>
        <p:spPr>
          <a:xfrm>
            <a:off x="2592296" y="3858186"/>
            <a:ext cx="300082" cy="369332"/>
          </a:xfrm>
          <a:prstGeom prst="rect">
            <a:avLst/>
          </a:prstGeom>
          <a:noFill/>
        </p:spPr>
        <p:txBody>
          <a:bodyPr wrap="none" rtlCol="0">
            <a:spAutoFit/>
          </a:bodyPr>
          <a:lstStyle/>
          <a:p>
            <a:r>
              <a:rPr lang="pt-BR" b="1" dirty="0">
                <a:solidFill>
                  <a:schemeClr val="bg1"/>
                </a:solidFill>
              </a:rPr>
              <a:t>+</a:t>
            </a:r>
          </a:p>
        </p:txBody>
      </p:sp>
      <p:pic>
        <p:nvPicPr>
          <p:cNvPr id="25" name="Imagem 24">
            <a:extLst>
              <a:ext uri="{FF2B5EF4-FFF2-40B4-BE49-F238E27FC236}">
                <a16:creationId xmlns:a16="http://schemas.microsoft.com/office/drawing/2014/main" id="{39BA0A3B-0323-474B-8217-4C6AC15689EB}"/>
              </a:ext>
            </a:extLst>
          </p:cNvPr>
          <p:cNvPicPr>
            <a:picLocks noChangeAspect="1"/>
          </p:cNvPicPr>
          <p:nvPr/>
        </p:nvPicPr>
        <p:blipFill>
          <a:blip r:embed="rId5">
            <a:duotone>
              <a:prstClr val="black"/>
              <a:schemeClr val="accent3">
                <a:tint val="45000"/>
                <a:satMod val="400000"/>
              </a:schemeClr>
            </a:duotone>
            <a:extLst>
              <a:ext uri="{BEBA8EAE-BF5A-486C-A8C5-ECC9F3942E4B}">
                <a14:imgProps xmlns:a14="http://schemas.microsoft.com/office/drawing/2010/main">
                  <a14:imgLayer r:embed="rId6">
                    <a14:imgEffect>
                      <a14:brightnessContrast bright="-40000" contrast="-40000"/>
                    </a14:imgEffect>
                  </a14:imgLayer>
                </a14:imgProps>
              </a:ext>
              <a:ext uri="{28A0092B-C50C-407E-A947-70E740481C1C}">
                <a14:useLocalDpi xmlns:a14="http://schemas.microsoft.com/office/drawing/2010/main"/>
              </a:ext>
            </a:extLst>
          </a:blip>
          <a:stretch>
            <a:fillRect/>
          </a:stretch>
        </p:blipFill>
        <p:spPr>
          <a:xfrm rot="4700600">
            <a:off x="2920166" y="3219440"/>
            <a:ext cx="482543" cy="375454"/>
          </a:xfrm>
          <a:prstGeom prst="rect">
            <a:avLst/>
          </a:prstGeom>
        </p:spPr>
      </p:pic>
      <p:sp>
        <p:nvSpPr>
          <p:cNvPr id="29" name="Retângulo 28">
            <a:extLst>
              <a:ext uri="{FF2B5EF4-FFF2-40B4-BE49-F238E27FC236}">
                <a16:creationId xmlns:a16="http://schemas.microsoft.com/office/drawing/2014/main" id="{F512AC62-36DB-476E-B1A5-9C97183CD87B}"/>
              </a:ext>
            </a:extLst>
          </p:cNvPr>
          <p:cNvSpPr/>
          <p:nvPr/>
        </p:nvSpPr>
        <p:spPr>
          <a:xfrm>
            <a:off x="148238" y="150118"/>
            <a:ext cx="11887817" cy="6557764"/>
          </a:xfrm>
          <a:prstGeom prst="rect">
            <a:avLst/>
          </a:prstGeom>
          <a:noFill/>
          <a:ln>
            <a:solidFill>
              <a:srgbClr val="C21725"/>
            </a:solid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pt-BR" dirty="0"/>
          </a:p>
        </p:txBody>
      </p:sp>
      <p:sp>
        <p:nvSpPr>
          <p:cNvPr id="2" name="Retângulo 1">
            <a:extLst>
              <a:ext uri="{FF2B5EF4-FFF2-40B4-BE49-F238E27FC236}">
                <a16:creationId xmlns:a16="http://schemas.microsoft.com/office/drawing/2014/main" id="{D5E0F86A-53DF-73BA-8C8C-C6C7FEC2F597}"/>
              </a:ext>
            </a:extLst>
          </p:cNvPr>
          <p:cNvSpPr>
            <a:spLocks noChangeArrowheads="1"/>
          </p:cNvSpPr>
          <p:nvPr/>
        </p:nvSpPr>
        <p:spPr bwMode="auto">
          <a:xfrm>
            <a:off x="5545020" y="960372"/>
            <a:ext cx="6131042" cy="5047536"/>
          </a:xfrm>
          <a:prstGeom prst="rect">
            <a:avLst/>
          </a:prstGeom>
          <a:noFill/>
          <a:ln>
            <a:noFill/>
          </a:ln>
          <a:extLst>
            <a:ext uri="{909E8E84-426E-40DD-AFC4-6F175D3DCCD1}">
              <a14:hiddenFill xmlns:a14="http://schemas.microsoft.com/office/drawing/2010/main">
                <a:solidFill>
                  <a:srgbClr val="FFFFFF"/>
                </a:solidFill>
              </a14:hiddenFill>
            </a:ext>
            <a:ext uri="{91240B29-F687-4F45-9708-019B960494DF}">
              <a14:hiddenLine xmlns:a14="http://schemas.microsoft.com/office/drawing/2010/main" w="9525">
                <a:solidFill>
                  <a:srgbClr val="000000"/>
                </a:solidFill>
                <a:miter lim="800000"/>
                <a:headEnd/>
                <a:tailEnd/>
              </a14:hiddenLine>
            </a:ext>
          </a:extLst>
        </p:spPr>
        <p:txBody>
          <a:bodyPr wrap="square">
            <a:spAutoFit/>
          </a:bodyPr>
          <a:lstStyle>
            <a:lvl1pPr>
              <a:defRPr>
                <a:solidFill>
                  <a:schemeClr val="tx1"/>
                </a:solidFill>
                <a:latin typeface="Arial" panose="020B0604020202020204" pitchFamily="34" charset="0"/>
                <a:cs typeface="Arial" panose="020B0604020202020204" pitchFamily="34" charset="0"/>
              </a:defRPr>
            </a:lvl1pPr>
            <a:lvl2pPr marL="742950" indent="-285750">
              <a:defRPr>
                <a:solidFill>
                  <a:schemeClr val="tx1"/>
                </a:solidFill>
                <a:latin typeface="Arial" panose="020B0604020202020204" pitchFamily="34" charset="0"/>
                <a:cs typeface="Arial" panose="020B0604020202020204" pitchFamily="34" charset="0"/>
              </a:defRPr>
            </a:lvl2pPr>
            <a:lvl3pPr marL="1143000" indent="-228600">
              <a:defRPr>
                <a:solidFill>
                  <a:schemeClr val="tx1"/>
                </a:solidFill>
                <a:latin typeface="Arial" panose="020B0604020202020204" pitchFamily="34" charset="0"/>
                <a:cs typeface="Arial" panose="020B0604020202020204" pitchFamily="34" charset="0"/>
              </a:defRPr>
            </a:lvl3pPr>
            <a:lvl4pPr marL="1600200" indent="-228600">
              <a:defRPr>
                <a:solidFill>
                  <a:schemeClr val="tx1"/>
                </a:solidFill>
                <a:latin typeface="Arial" panose="020B0604020202020204" pitchFamily="34" charset="0"/>
                <a:cs typeface="Arial" panose="020B0604020202020204" pitchFamily="34" charset="0"/>
              </a:defRPr>
            </a:lvl4pPr>
            <a:lvl5pPr marL="2057400" indent="-228600">
              <a:defRPr>
                <a:solidFill>
                  <a:schemeClr val="tx1"/>
                </a:solidFill>
                <a:latin typeface="Arial" panose="020B0604020202020204" pitchFamily="34" charset="0"/>
                <a:cs typeface="Arial" panose="020B0604020202020204" pitchFamily="34" charset="0"/>
              </a:defRPr>
            </a:lvl5pPr>
            <a:lvl6pPr marL="25146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6pPr>
            <a:lvl7pPr marL="29718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7pPr>
            <a:lvl8pPr marL="34290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8pPr>
            <a:lvl9pPr marL="3886200" indent="-228600" eaLnBrk="0" fontAlgn="base" hangingPunct="0">
              <a:spcBef>
                <a:spcPct val="0"/>
              </a:spcBef>
              <a:spcAft>
                <a:spcPct val="0"/>
              </a:spcAft>
              <a:defRPr>
                <a:solidFill>
                  <a:schemeClr val="tx1"/>
                </a:solidFill>
                <a:latin typeface="Arial" panose="020B0604020202020204" pitchFamily="34" charset="0"/>
                <a:cs typeface="Arial" panose="020B0604020202020204" pitchFamily="34" charset="0"/>
              </a:defRPr>
            </a:lvl9pPr>
          </a:lstStyle>
          <a:p>
            <a:pPr algn="just"/>
            <a:r>
              <a:rPr lang="pt-BR" altLang="pt-BR" sz="1400" b="1" dirty="0">
                <a:latin typeface="+mn-lt"/>
              </a:rPr>
              <a:t>Serviço de Atenção ao Usuário – SAU</a:t>
            </a:r>
          </a:p>
          <a:p>
            <a:pPr algn="just"/>
            <a:endParaRPr lang="pt-BR" sz="1400" dirty="0">
              <a:latin typeface="+mn-lt"/>
            </a:endParaRPr>
          </a:p>
          <a:p>
            <a:pPr algn="just"/>
            <a:r>
              <a:rPr lang="pt-BR" sz="1400" dirty="0">
                <a:latin typeface="+mn-lt"/>
              </a:rPr>
              <a:t>A AFIP implantou o Serviço de Atenção ao Usuário (SAU) para atendimento aos serviços de saúde que lhe são referenciados. Nesses serviços, estruturados em cada unidade vinculada ao CEAC Norte, foram realizadas pesquisas de satisfação do usuário, assim como registros de reclamações, elogios ou sugestões por profissional específico, responsável pelo setor. </a:t>
            </a:r>
          </a:p>
          <a:p>
            <a:pPr algn="just"/>
            <a:r>
              <a:rPr lang="pt-BR" sz="1400" dirty="0">
                <a:latin typeface="+mn-lt"/>
              </a:rPr>
              <a:t>Importante salientar que a adesão à pesquisa de satisfação é voluntária e depende da aprovação da diretoria de cada serviço, hospital ou ambulatório. </a:t>
            </a:r>
          </a:p>
          <a:p>
            <a:pPr algn="just"/>
            <a:r>
              <a:rPr lang="pt-BR" sz="1400" dirty="0">
                <a:latin typeface="+mn-lt"/>
              </a:rPr>
              <a:t> </a:t>
            </a:r>
          </a:p>
          <a:p>
            <a:pPr algn="just"/>
            <a:r>
              <a:rPr lang="pt-BR" sz="1400" dirty="0">
                <a:latin typeface="+mn-lt"/>
              </a:rPr>
              <a:t>No segundo trimestre de 2023, onze (11) unidades de saúde estaduais aderiram à pesquisa de satisfação para usuários do CEAC Norte. Os serviços que aderiram à pesquisa SAU incluíram os seguintes Ambulatório: Mandaqui, Ames: Ame Santos e Pariquera-Açu e os Hospitais; Heliópolis, Ipiranga, Itaquaquecetuba, Guilherme Álvaro, Mandaqui, Mario Covas, Sapopemba e Vila Alpina. </a:t>
            </a:r>
            <a:endParaRPr lang="pt-BR" sz="1400" dirty="0">
              <a:solidFill>
                <a:srgbClr val="FF0000"/>
              </a:solidFill>
              <a:latin typeface="+mn-lt"/>
            </a:endParaRPr>
          </a:p>
          <a:p>
            <a:pPr algn="just"/>
            <a:r>
              <a:rPr lang="pt-BR" sz="1400" dirty="0">
                <a:latin typeface="+mn-lt"/>
              </a:rPr>
              <a:t> </a:t>
            </a:r>
          </a:p>
          <a:p>
            <a:pPr algn="just"/>
            <a:r>
              <a:rPr lang="pt-BR" sz="1400" dirty="0">
                <a:latin typeface="+mn-lt"/>
              </a:rPr>
              <a:t>No segundo trimestre 2023 foram respondidas 1627 pesquisas de satisfação (média mensal de 542 pesquisas) em um universo de 17.893 atendimentos avaliados. Verificamos alto grau de satisfação dos usuários com os serviços prestados pelo CEAC Norte/AFIP em todas as dimensões avaliadas (Recepção, Coleta, Preparo, Higiene, Limpeza e Entrega de Resultados) com avaliações “Ótimo” ou “Bom” em 98,9% das respostas, conforme Quadro 2 e Tabela 2.</a:t>
            </a:r>
          </a:p>
          <a:p>
            <a:pPr algn="just"/>
            <a:endParaRPr lang="pt-BR" altLang="pt-BR" sz="1400" dirty="0">
              <a:latin typeface="+mn-lt"/>
            </a:endParaRPr>
          </a:p>
        </p:txBody>
      </p:sp>
    </p:spTree>
    <p:extLst>
      <p:ext uri="{BB962C8B-B14F-4D97-AF65-F5344CB8AC3E}">
        <p14:creationId xmlns:p14="http://schemas.microsoft.com/office/powerpoint/2010/main" val="1402286389"/>
      </p:ext>
    </p:extLst>
  </p:cSld>
  <p:clrMapOvr>
    <a:masterClrMapping/>
  </p:clrMapOvr>
</p:sld>
</file>

<file path=ppt/theme/theme1.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a do Offic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2493</TotalTime>
  <Words>1588</Words>
  <Application>Microsoft Office PowerPoint</Application>
  <PresentationFormat>Widescreen</PresentationFormat>
  <Paragraphs>137</Paragraphs>
  <Slides>15</Slides>
  <Notes>5</Notes>
  <HiddenSlides>0</HiddenSlides>
  <MMClips>0</MMClips>
  <ScaleCrop>false</ScaleCrop>
  <HeadingPairs>
    <vt:vector size="6" baseType="variant">
      <vt:variant>
        <vt:lpstr>Fontes usadas</vt:lpstr>
      </vt:variant>
      <vt:variant>
        <vt:i4>6</vt:i4>
      </vt:variant>
      <vt:variant>
        <vt:lpstr>Tema</vt:lpstr>
      </vt:variant>
      <vt:variant>
        <vt:i4>1</vt:i4>
      </vt:variant>
      <vt:variant>
        <vt:lpstr>Títulos de slides</vt:lpstr>
      </vt:variant>
      <vt:variant>
        <vt:i4>15</vt:i4>
      </vt:variant>
    </vt:vector>
  </HeadingPairs>
  <TitlesOfParts>
    <vt:vector size="22" baseType="lpstr">
      <vt:lpstr>Arial</vt:lpstr>
      <vt:lpstr>Calibri</vt:lpstr>
      <vt:lpstr>Calibri (Títulos)</vt:lpstr>
      <vt:lpstr>Calibri Light</vt:lpstr>
      <vt:lpstr>Times New Roman</vt:lpstr>
      <vt:lpstr>Wingdings</vt:lpstr>
      <vt:lpstr>Tema do Office</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lpstr>Apresentação do PowerPoint</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Apresentação do PowerPoint</dc:title>
  <dc:creator>Caroline Petermann</dc:creator>
  <cp:lastModifiedBy>Diego R Medeiros</cp:lastModifiedBy>
  <cp:revision>308</cp:revision>
  <cp:lastPrinted>2021-05-04T10:30:49Z</cp:lastPrinted>
  <dcterms:created xsi:type="dcterms:W3CDTF">2019-10-31T14:23:28Z</dcterms:created>
  <dcterms:modified xsi:type="dcterms:W3CDTF">2023-08-07T12:26:20Z</dcterms:modified>
</cp:coreProperties>
</file>

<file path=docProps/custom.xml><?xml version="1.0" encoding="utf-8"?>
<Properties xmlns="http://schemas.openxmlformats.org/officeDocument/2006/custom-properties" xmlns:vt="http://schemas.openxmlformats.org/officeDocument/2006/docPropsVTypes">
  <property fmtid="{D5CDD505-2E9C-101B-9397-08002B2CF9AE}" name="NXPowerLiteLastOptimized" pid="2">
    <vt:lpwstr>878888</vt:lpwstr>
  </property>
  <property fmtid="{D5CDD505-2E9C-101B-9397-08002B2CF9AE}" name="NXPowerLiteSettings" pid="3">
    <vt:lpwstr>F7000400038000</vt:lpwstr>
  </property>
  <property fmtid="{D5CDD505-2E9C-101B-9397-08002B2CF9AE}" name="NXPowerLiteVersion" pid="4">
    <vt:lpwstr>S10.0.0</vt:lpwstr>
  </property>
</Properties>
</file>