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0" r:id="rId2"/>
    <p:sldId id="516" r:id="rId3"/>
    <p:sldId id="490" r:id="rId4"/>
    <p:sldId id="508" r:id="rId5"/>
    <p:sldId id="509" r:id="rId6"/>
    <p:sldId id="492" r:id="rId7"/>
    <p:sldId id="517" r:id="rId8"/>
    <p:sldId id="518" r:id="rId9"/>
    <p:sldId id="519" r:id="rId10"/>
    <p:sldId id="520" r:id="rId11"/>
    <p:sldId id="521" r:id="rId12"/>
    <p:sldId id="514" r:id="rId13"/>
    <p:sldId id="496" r:id="rId14"/>
    <p:sldId id="499" r:id="rId15"/>
    <p:sldId id="507" r:id="rId16"/>
    <p:sldId id="506" r:id="rId17"/>
    <p:sldId id="505" r:id="rId18"/>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72" d="100"/>
          <a:sy n="72" d="100"/>
        </p:scale>
        <p:origin x="660" y="66"/>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5659" cy="498135"/>
          </a:xfrm>
          <a:prstGeom prst="rect">
            <a:avLst/>
          </a:prstGeom>
        </p:spPr>
        <p:txBody>
          <a:bodyPr vert="horz" lIns="91413" tIns="45707" rIns="91413" bIns="45707"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8135"/>
          </a:xfrm>
          <a:prstGeom prst="rect">
            <a:avLst/>
          </a:prstGeom>
        </p:spPr>
        <p:txBody>
          <a:bodyPr vert="horz" lIns="91413" tIns="45707" rIns="91413" bIns="45707" rtlCol="0"/>
          <a:lstStyle>
            <a:lvl1pPr algn="r">
              <a:defRPr sz="1200"/>
            </a:lvl1pPr>
          </a:lstStyle>
          <a:p>
            <a:fld id="{5426514E-D3CE-4F7F-92FF-8D87D753F936}" type="datetimeFigureOut">
              <a:rPr lang="pt-BR" smtClean="0"/>
              <a:t>28/02/2023</a:t>
            </a:fld>
            <a:endParaRPr lang="pt-BR"/>
          </a:p>
        </p:txBody>
      </p:sp>
      <p:sp>
        <p:nvSpPr>
          <p:cNvPr id="4" name="Espaço Reservado para Imagem de Sli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7" rIns="91413" bIns="45707" rtlCol="0" anchor="ctr"/>
          <a:lstStyle/>
          <a:p>
            <a:endParaRPr lang="pt-BR"/>
          </a:p>
        </p:txBody>
      </p:sp>
      <p:sp>
        <p:nvSpPr>
          <p:cNvPr id="5" name="Espaço Reservado para Anotações 4"/>
          <p:cNvSpPr>
            <a:spLocks noGrp="1"/>
          </p:cNvSpPr>
          <p:nvPr>
            <p:ph type="body" sz="quarter" idx="3"/>
          </p:nvPr>
        </p:nvSpPr>
        <p:spPr>
          <a:xfrm>
            <a:off x="679768" y="4777959"/>
            <a:ext cx="5438140" cy="3909239"/>
          </a:xfrm>
          <a:prstGeom prst="rect">
            <a:avLst/>
          </a:prstGeom>
        </p:spPr>
        <p:txBody>
          <a:bodyPr vert="horz" lIns="91413" tIns="45707" rIns="91413" bIns="45707"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4"/>
          </a:xfrm>
          <a:prstGeom prst="rect">
            <a:avLst/>
          </a:prstGeom>
        </p:spPr>
        <p:txBody>
          <a:bodyPr vert="horz" lIns="91413" tIns="45707" rIns="91413" bIns="4570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4"/>
          </a:xfrm>
          <a:prstGeom prst="rect">
            <a:avLst/>
          </a:prstGeom>
        </p:spPr>
        <p:txBody>
          <a:bodyPr vert="horz" lIns="91413" tIns="45707" rIns="91413" bIns="45707"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28/02/2023</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28/02/2023</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28/02/2023</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589749" y="2163618"/>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ANUAL 2022</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n° 988088/2020</a:t>
            </a:r>
            <a:r>
              <a:rPr lang="pt-BR" altLang="pt-BR" sz="600" b="1" i="1" dirty="0">
                <a:solidFill>
                  <a:schemeClr val="bg1"/>
                </a:solidFill>
                <a:ea typeface="Batang" panose="02030600000101010101" pitchFamily="18" charset="-127"/>
              </a:rPr>
              <a:t> </a:t>
            </a:r>
            <a:r>
              <a:rPr lang="pt-BR" altLang="pt-BR" sz="600" b="1" i="1" dirty="0">
                <a:solidFill>
                  <a:schemeClr val="bg1"/>
                </a:solidFill>
                <a:ea typeface="Arial Unicode MS" panose="020B0604020202020204" pitchFamily="34" charset="-128"/>
                <a:cs typeface="Arial Unicode MS" panose="020B0604020202020204" pitchFamily="34" charset="-128"/>
              </a:rPr>
              <a:t>CEAC Norte  –  ANO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38736" y="975705"/>
            <a:ext cx="6241232"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3– Produção Estimada (Meta) e realizada no CEAC Norte, discriminada por unidade assistencial no período de Julho a Setembro de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40352" y="535881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3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5A3CD991-F8CC-B4D8-876F-BEE92644BF98}"/>
              </a:ext>
            </a:extLst>
          </p:cNvPr>
          <p:cNvPicPr>
            <a:picLocks noChangeAspect="1"/>
          </p:cNvPicPr>
          <p:nvPr/>
        </p:nvPicPr>
        <p:blipFill>
          <a:blip r:embed="rId2"/>
          <a:stretch>
            <a:fillRect/>
          </a:stretch>
        </p:blipFill>
        <p:spPr>
          <a:xfrm>
            <a:off x="6031802" y="1206365"/>
            <a:ext cx="5990902" cy="4227396"/>
          </a:xfrm>
          <a:prstGeom prst="rect">
            <a:avLst/>
          </a:prstGeom>
        </p:spPr>
      </p:pic>
    </p:spTree>
    <p:extLst>
      <p:ext uri="{BB962C8B-B14F-4D97-AF65-F5344CB8AC3E}">
        <p14:creationId xmlns:p14="http://schemas.microsoft.com/office/powerpoint/2010/main" val="226567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26704" y="975705"/>
            <a:ext cx="644176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4 – Produção Estimada (Meta) e realizada no CEAC Norte, discriminada por unidade assistencial no período de Outubro a Dezembro de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26704" y="5468001"/>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4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1637133A-2579-46B3-A9EA-8BAC320AB0CE}"/>
              </a:ext>
            </a:extLst>
          </p:cNvPr>
          <p:cNvPicPr>
            <a:picLocks noChangeAspect="1"/>
          </p:cNvPicPr>
          <p:nvPr/>
        </p:nvPicPr>
        <p:blipFill>
          <a:blip r:embed="rId2"/>
          <a:stretch>
            <a:fillRect/>
          </a:stretch>
        </p:blipFill>
        <p:spPr>
          <a:xfrm>
            <a:off x="6018154" y="1211215"/>
            <a:ext cx="6004550" cy="4324998"/>
          </a:xfrm>
          <a:prstGeom prst="rect">
            <a:avLst/>
          </a:prstGeom>
        </p:spPr>
      </p:pic>
    </p:spTree>
    <p:extLst>
      <p:ext uri="{BB962C8B-B14F-4D97-AF65-F5344CB8AC3E}">
        <p14:creationId xmlns:p14="http://schemas.microsoft.com/office/powerpoint/2010/main" val="24660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exercício de 2022, quatorze (14) unidades de saúde estaduais aderiram à pesquisa de satisfação para usuários do CEAC Norte. Os serviços que aderiram à pesquisa SAU incluíram os seguintes Ambulatórios: </a:t>
            </a:r>
            <a:r>
              <a:rPr lang="pt-BR" sz="1400" dirty="0" err="1">
                <a:latin typeface="+mn-lt"/>
              </a:rPr>
              <a:t>Mandaqui</a:t>
            </a:r>
            <a:r>
              <a:rPr lang="pt-BR" sz="1400" dirty="0">
                <a:latin typeface="+mn-lt"/>
              </a:rPr>
              <a:t>, Pérola </a:t>
            </a:r>
            <a:r>
              <a:rPr lang="pt-BR" sz="1400" dirty="0" err="1">
                <a:latin typeface="+mn-lt"/>
              </a:rPr>
              <a:t>Byington</a:t>
            </a:r>
            <a:r>
              <a:rPr lang="pt-BR" sz="1400" dirty="0">
                <a:latin typeface="+mn-lt"/>
              </a:rPr>
              <a:t>, Ames Caraguatatuba, Santos e </a:t>
            </a:r>
            <a:r>
              <a:rPr lang="pt-BR" sz="1400" dirty="0" err="1">
                <a:latin typeface="+mn-lt"/>
              </a:rPr>
              <a:t>Pariquera</a:t>
            </a:r>
            <a:r>
              <a:rPr lang="pt-BR" sz="1400" dirty="0">
                <a:latin typeface="+mn-lt"/>
              </a:rPr>
              <a:t>-Açu e os Hospitais; Guilherme Álvaro, Heliópolis, Ipiranga, Itaim Paulista, Itaquaquecetuba, </a:t>
            </a:r>
            <a:r>
              <a:rPr lang="pt-BR" sz="1400" dirty="0" err="1">
                <a:latin typeface="+mn-lt"/>
              </a:rPr>
              <a:t>Mandaqui</a:t>
            </a:r>
            <a:r>
              <a:rPr lang="pt-BR" sz="1400" dirty="0">
                <a:latin typeface="+mn-lt"/>
              </a:rPr>
              <a:t>, Mario Covas, Sapopemba e Vila Alpina.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exercício de 2022 foram respondidas pesquisas de satisfação (média mensal de 5.134 pesquisas) em um universo de 71.871 atendimentos avaliados. Verificamos alto grau de satisfação dos usuários com os serviços prestados pelo CEAC Norte/AFIP em todas as dimensões avaliadas (Recepção, Coleta, Preparo, Higiene, Limpeza e Entrega de Resultados) com avaliações “Ótimo” ou “Bom” em mais de 98,3% das respostas, conforme quadro 5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690645" y="1339296"/>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5 - Pesquisa de Satisfação – Janeiro a Dezembro de 2022 CEAC Norte  AFIP / OSS</a:t>
            </a:r>
            <a:endParaRPr lang="pt-BR" altLang="pt-BR" sz="900" dirty="0">
              <a:ea typeface="Batang" panose="02030600000101010101" pitchFamily="18" charset="-127"/>
            </a:endParaRPr>
          </a:p>
        </p:txBody>
      </p:sp>
      <p:sp>
        <p:nvSpPr>
          <p:cNvPr id="10" name="CaixaDeTexto 9"/>
          <p:cNvSpPr txBox="1"/>
          <p:nvPr/>
        </p:nvSpPr>
        <p:spPr>
          <a:xfrm>
            <a:off x="8421818" y="2041761"/>
            <a:ext cx="3111689" cy="230832"/>
          </a:xfrm>
          <a:prstGeom prst="rect">
            <a:avLst/>
          </a:prstGeom>
          <a:noFill/>
        </p:spPr>
        <p:txBody>
          <a:bodyPr wrap="square" rtlCol="0">
            <a:spAutoFit/>
          </a:bodyPr>
          <a:lstStyle/>
          <a:p>
            <a:pPr algn="ctr"/>
            <a:r>
              <a:rPr lang="pt-BR" sz="900" dirty="0"/>
              <a:t>Tabela 2 - Avaliação Positiva Ótimo + Bom.</a:t>
            </a:r>
          </a:p>
        </p:txBody>
      </p:sp>
      <p:pic>
        <p:nvPicPr>
          <p:cNvPr id="3" name="Imagem 2">
            <a:extLst>
              <a:ext uri="{FF2B5EF4-FFF2-40B4-BE49-F238E27FC236}">
                <a16:creationId xmlns:a16="http://schemas.microsoft.com/office/drawing/2014/main" id="{CE58775F-F08C-3C98-F9CF-307F33A083E1}"/>
              </a:ext>
            </a:extLst>
          </p:cNvPr>
          <p:cNvPicPr>
            <a:picLocks noChangeAspect="1"/>
          </p:cNvPicPr>
          <p:nvPr/>
        </p:nvPicPr>
        <p:blipFill>
          <a:blip r:embed="rId2"/>
          <a:stretch>
            <a:fillRect/>
          </a:stretch>
        </p:blipFill>
        <p:spPr>
          <a:xfrm>
            <a:off x="363059" y="1831554"/>
            <a:ext cx="6919492" cy="3420775"/>
          </a:xfrm>
          <a:prstGeom prst="rect">
            <a:avLst/>
          </a:prstGeom>
        </p:spPr>
      </p:pic>
      <p:pic>
        <p:nvPicPr>
          <p:cNvPr id="4" name="Imagem 3">
            <a:extLst>
              <a:ext uri="{FF2B5EF4-FFF2-40B4-BE49-F238E27FC236}">
                <a16:creationId xmlns:a16="http://schemas.microsoft.com/office/drawing/2014/main" id="{9063A257-A561-C360-D6A8-6A807A5F05C2}"/>
              </a:ext>
            </a:extLst>
          </p:cNvPr>
          <p:cNvPicPr>
            <a:picLocks noChangeAspect="1"/>
          </p:cNvPicPr>
          <p:nvPr/>
        </p:nvPicPr>
        <p:blipFill>
          <a:blip r:embed="rId3"/>
          <a:stretch>
            <a:fillRect/>
          </a:stretch>
        </p:blipFill>
        <p:spPr>
          <a:xfrm>
            <a:off x="7536396" y="2502051"/>
            <a:ext cx="4334249" cy="2750278"/>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A tabela 3 representa o indicado o indicador de exames liberados conforme intervalo de tempo definido em Contrato de Gestão e suas porcentagens, divididas de acordo com o perfil de exames </a:t>
            </a:r>
            <a:r>
              <a:rPr lang="pt-BR" altLang="pt-BR" sz="1200" dirty="0">
                <a:latin typeface="+mn-lt"/>
                <a:ea typeface="Batang" panose="02030600000101010101" pitchFamily="18" charset="-127"/>
              </a:rPr>
              <a:t> – Ano 2022.</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710632" y="6026660"/>
            <a:ext cx="6096000" cy="27501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2022</a:t>
            </a:r>
            <a:endParaRPr lang="pt-BR" sz="900" dirty="0">
              <a:effectLst/>
              <a:latin typeface="Times New Roman" panose="02020603050405020304" pitchFamily="18" charset="0"/>
              <a:ea typeface="Batang" panose="02030600000101010101" pitchFamily="18" charset="-127"/>
            </a:endParaRPr>
          </a:p>
        </p:txBody>
      </p:sp>
      <p:sp>
        <p:nvSpPr>
          <p:cNvPr id="9" name="CaixaDeTexto 8"/>
          <p:cNvSpPr txBox="1"/>
          <p:nvPr/>
        </p:nvSpPr>
        <p:spPr>
          <a:xfrm>
            <a:off x="4348670" y="311864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- 2022</a:t>
            </a:r>
          </a:p>
        </p:txBody>
      </p:sp>
      <p:pic>
        <p:nvPicPr>
          <p:cNvPr id="3" name="Imagem 2">
            <a:extLst>
              <a:ext uri="{FF2B5EF4-FFF2-40B4-BE49-F238E27FC236}">
                <a16:creationId xmlns:a16="http://schemas.microsoft.com/office/drawing/2014/main" id="{0C1D895D-2F7D-503E-F79C-13825A10922E}"/>
              </a:ext>
            </a:extLst>
          </p:cNvPr>
          <p:cNvPicPr>
            <a:picLocks noChangeAspect="1"/>
          </p:cNvPicPr>
          <p:nvPr/>
        </p:nvPicPr>
        <p:blipFill>
          <a:blip r:embed="rId2"/>
          <a:stretch>
            <a:fillRect/>
          </a:stretch>
        </p:blipFill>
        <p:spPr>
          <a:xfrm>
            <a:off x="449259" y="3636655"/>
            <a:ext cx="11301842" cy="2163337"/>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2825088" y="241038"/>
            <a:ext cx="8333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200" dirty="0">
                <a:solidFill>
                  <a:schemeClr val="tx1">
                    <a:lumMod val="85000"/>
                    <a:lumOff val="15000"/>
                  </a:schemeClr>
                </a:solidFill>
                <a:latin typeface="+mn-lt"/>
                <a:ea typeface="Batang" panose="02030600000101010101" pitchFamily="18" charset="-127"/>
              </a:rPr>
              <a:t> </a:t>
            </a:r>
            <a:r>
              <a:rPr lang="pt-BR" sz="1200" dirty="0">
                <a:latin typeface="+mn-lt"/>
              </a:rPr>
              <a:t>n°988088/2020 </a:t>
            </a:r>
            <a:r>
              <a:rPr lang="pt-BR" altLang="pt-BR" sz="1200" dirty="0">
                <a:solidFill>
                  <a:schemeClr val="tx1">
                    <a:lumMod val="85000"/>
                    <a:lumOff val="15000"/>
                  </a:schemeClr>
                </a:solidFill>
                <a:latin typeface="+mn-lt"/>
                <a:ea typeface="Batang" panose="02030600000101010101" pitchFamily="18" charset="-127"/>
              </a:rPr>
              <a:t>para o Ano de 2022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65.156.700,00.</a:t>
            </a:r>
            <a:endParaRPr lang="pt-BR" altLang="pt-BR" sz="1200" b="1" dirty="0">
              <a:solidFill>
                <a:schemeClr val="tx1">
                  <a:lumMod val="85000"/>
                  <a:lumOff val="15000"/>
                </a:schemeClr>
              </a:solidFill>
              <a:latin typeface="+mn-lt"/>
              <a:ea typeface="Batang" panose="02030600000101010101" pitchFamily="18" charset="-127"/>
            </a:endParaRPr>
          </a:p>
          <a:p>
            <a:pPr algn="just"/>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85000"/>
                  <a:lumOff val="15000"/>
                </a:schemeClr>
              </a:solidFill>
              <a:latin typeface="+mn-lt"/>
              <a:ea typeface="Batang" panose="02030600000101010101" pitchFamily="18" charset="-127"/>
            </a:endParaRPr>
          </a:p>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 Ano de 2022. O valor repassado 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R$ 62.707.622,86, 3,76% </a:t>
            </a:r>
            <a:r>
              <a:rPr lang="pt-BR" altLang="pt-BR" sz="1200" dirty="0">
                <a:solidFill>
                  <a:schemeClr val="tx1">
                    <a:lumMod val="85000"/>
                    <a:lumOff val="15000"/>
                  </a:schemeClr>
                </a:solidFill>
                <a:latin typeface="+mn-lt"/>
                <a:ea typeface="Arial Unicode MS" panose="020B0604020202020204" pitchFamily="34" charset="-128"/>
              </a:rPr>
              <a:t>a menos que o valor planejado nos referidos Termos Aditivos. </a:t>
            </a: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6" name="Retângulo 5"/>
          <p:cNvSpPr/>
          <p:nvPr/>
        </p:nvSpPr>
        <p:spPr>
          <a:xfrm>
            <a:off x="5532341" y="5596587"/>
            <a:ext cx="4111991" cy="299313"/>
          </a:xfrm>
          <a:prstGeom prst="rect">
            <a:avLst/>
          </a:prstGeom>
        </p:spPr>
        <p:txBody>
          <a:bodyPr wrap="square">
            <a:spAutoFit/>
          </a:bodyPr>
          <a:lstStyle/>
          <a:p>
            <a:pPr algn="just">
              <a:lnSpc>
                <a:spcPct val="150000"/>
              </a:lnSpc>
            </a:pPr>
            <a:r>
              <a:rPr lang="pt-BR" altLang="pt-BR" sz="1000" dirty="0">
                <a:ea typeface="Arial Unicode MS" panose="020B0604020202020204" pitchFamily="34" charset="-128"/>
                <a:cs typeface="Arial Unicode MS" panose="020B0604020202020204" pitchFamily="34" charset="-128"/>
              </a:rPr>
              <a:t>Fonte: Secretaria de Estado da Saúde de São Paulo – Sistema Reglab ® 2022</a:t>
            </a:r>
          </a:p>
        </p:txBody>
      </p:sp>
      <p:sp>
        <p:nvSpPr>
          <p:cNvPr id="9" name="CaixaDeTexto 8"/>
          <p:cNvSpPr txBox="1"/>
          <p:nvPr/>
        </p:nvSpPr>
        <p:spPr>
          <a:xfrm>
            <a:off x="5288125" y="1549088"/>
            <a:ext cx="4600419" cy="246221"/>
          </a:xfrm>
          <a:prstGeom prst="rect">
            <a:avLst/>
          </a:prstGeom>
          <a:noFill/>
        </p:spPr>
        <p:txBody>
          <a:bodyPr wrap="square" rtlCol="0">
            <a:spAutoFit/>
          </a:bodyPr>
          <a:lstStyle/>
          <a:p>
            <a:pPr algn="ctr"/>
            <a:r>
              <a:rPr lang="pt-BR" sz="1000" dirty="0"/>
              <a:t>Tabela 4 – Recursos Financeiros CEAC Norte AFIP / OSS</a:t>
            </a:r>
          </a:p>
        </p:txBody>
      </p:sp>
      <p:pic>
        <p:nvPicPr>
          <p:cNvPr id="2" name="Imagem 1">
            <a:extLst>
              <a:ext uri="{FF2B5EF4-FFF2-40B4-BE49-F238E27FC236}">
                <a16:creationId xmlns:a16="http://schemas.microsoft.com/office/drawing/2014/main" id="{90640027-D6C2-C90D-1688-84FA72F6F18D}"/>
              </a:ext>
            </a:extLst>
          </p:cNvPr>
          <p:cNvPicPr>
            <a:picLocks noChangeAspect="1"/>
          </p:cNvPicPr>
          <p:nvPr/>
        </p:nvPicPr>
        <p:blipFill>
          <a:blip r:embed="rId3"/>
          <a:stretch>
            <a:fillRect/>
          </a:stretch>
        </p:blipFill>
        <p:spPr>
          <a:xfrm>
            <a:off x="5029312" y="1866667"/>
            <a:ext cx="5118044" cy="3729920"/>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2022 está representada no quadro 6.</a:t>
            </a:r>
          </a:p>
        </p:txBody>
      </p:sp>
      <p:sp>
        <p:nvSpPr>
          <p:cNvPr id="12" name="Retângulo 11">
            <a:extLst>
              <a:ext uri="{FF2B5EF4-FFF2-40B4-BE49-F238E27FC236}">
                <a16:creationId xmlns:a16="http://schemas.microsoft.com/office/drawing/2014/main" id="{249A347E-426C-4A63-8968-F2E32A2EEDD4}"/>
              </a:ext>
            </a:extLst>
          </p:cNvPr>
          <p:cNvSpPr/>
          <p:nvPr/>
        </p:nvSpPr>
        <p:spPr>
          <a:xfrm>
            <a:off x="4197720" y="821149"/>
            <a:ext cx="6096000" cy="340734"/>
          </a:xfrm>
          <a:prstGeom prst="rect">
            <a:avLst/>
          </a:prstGeom>
        </p:spPr>
        <p:txBody>
          <a:bodyPr>
            <a:spAutoFit/>
          </a:bodyPr>
          <a:lstStyle/>
          <a:p>
            <a:pPr algn="just">
              <a:lnSpc>
                <a:spcPct val="150000"/>
              </a:lnSpc>
              <a:spcAft>
                <a:spcPts val="0"/>
              </a:spcAft>
              <a:defRPr/>
            </a:pPr>
            <a:r>
              <a:rPr lang="pt-BR" sz="1000" dirty="0">
                <a:ea typeface="Arial Unicode MS"/>
              </a:rPr>
              <a:t> </a:t>
            </a:r>
            <a:r>
              <a:rPr lang="pt-BR" sz="1200" dirty="0">
                <a:ea typeface="Arial Unicode MS"/>
              </a:rPr>
              <a:t>Quadro 6 – Demonstrativo de Fluxo de Caixa CEAC Norte – Anual 2022</a:t>
            </a:r>
            <a:endParaRPr lang="pt-BR" sz="12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4313382" y="6235357"/>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13/01/2023 09h54min</a:t>
            </a:r>
            <a:endParaRPr lang="pt-BR" sz="900" dirty="0"/>
          </a:p>
        </p:txBody>
      </p:sp>
      <p:pic>
        <p:nvPicPr>
          <p:cNvPr id="2" name="Imagem 1">
            <a:extLst>
              <a:ext uri="{FF2B5EF4-FFF2-40B4-BE49-F238E27FC236}">
                <a16:creationId xmlns:a16="http://schemas.microsoft.com/office/drawing/2014/main" id="{3BD40B05-51B7-D687-19C7-1EA06ECA300B}"/>
              </a:ext>
            </a:extLst>
          </p:cNvPr>
          <p:cNvPicPr>
            <a:picLocks noChangeAspect="1"/>
          </p:cNvPicPr>
          <p:nvPr/>
        </p:nvPicPr>
        <p:blipFill>
          <a:blip r:embed="rId4"/>
          <a:stretch>
            <a:fillRect/>
          </a:stretch>
        </p:blipFill>
        <p:spPr>
          <a:xfrm>
            <a:off x="4146547" y="1216475"/>
            <a:ext cx="7982903" cy="4874968"/>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2022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7.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4271285" y="368919"/>
            <a:ext cx="6096000" cy="340734"/>
          </a:xfrm>
          <a:prstGeom prst="rect">
            <a:avLst/>
          </a:prstGeom>
        </p:spPr>
        <p:txBody>
          <a:bodyPr>
            <a:spAutoFit/>
          </a:bodyPr>
          <a:lstStyle/>
          <a:p>
            <a:pPr algn="just">
              <a:lnSpc>
                <a:spcPct val="150000"/>
              </a:lnSpc>
              <a:spcAft>
                <a:spcPts val="0"/>
              </a:spcAft>
              <a:defRPr/>
            </a:pPr>
            <a:r>
              <a:rPr lang="pt-BR" sz="1200" dirty="0">
                <a:ea typeface="Arial Unicode MS"/>
              </a:rPr>
              <a:t> Quadro 7 – Demonstrativo Contábil  CEAC Norte – Ano 2022</a:t>
            </a:r>
            <a:endParaRPr lang="pt-BR" sz="12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4308565" y="6148347"/>
            <a:ext cx="6096000" cy="27501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03/02/2023 14h28min</a:t>
            </a:r>
            <a:endParaRPr lang="pt-BR" sz="900" dirty="0">
              <a:effectLst/>
              <a:latin typeface="Times New Roman" panose="02020603050405020304" pitchFamily="18" charset="0"/>
              <a:ea typeface="Batang" panose="02030600000101010101" pitchFamily="18" charset="-127"/>
            </a:endParaRPr>
          </a:p>
        </p:txBody>
      </p:sp>
      <p:pic>
        <p:nvPicPr>
          <p:cNvPr id="3" name="Imagem 2">
            <a:extLst>
              <a:ext uri="{FF2B5EF4-FFF2-40B4-BE49-F238E27FC236}">
                <a16:creationId xmlns:a16="http://schemas.microsoft.com/office/drawing/2014/main" id="{E7ACD556-B9AA-8FFB-4683-3FE71F3EDAA7}"/>
              </a:ext>
            </a:extLst>
          </p:cNvPr>
          <p:cNvPicPr>
            <a:picLocks noChangeAspect="1"/>
          </p:cNvPicPr>
          <p:nvPr/>
        </p:nvPicPr>
        <p:blipFill>
          <a:blip r:embed="rId4"/>
          <a:stretch>
            <a:fillRect/>
          </a:stretch>
        </p:blipFill>
        <p:spPr>
          <a:xfrm>
            <a:off x="4271285" y="709653"/>
            <a:ext cx="7621614" cy="5287907"/>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p:cNvCxnSpPr>
          <p:nvPr/>
        </p:nvCxnSpPr>
        <p:spPr>
          <a:xfrm>
            <a:off x="1312286" y="1879386"/>
            <a:ext cx="6719" cy="338676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56447"/>
            <a:ext cx="314995" cy="6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5" y="1620370"/>
            <a:ext cx="311448" cy="64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33308" y="2143251"/>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09382" y="2754702"/>
            <a:ext cx="363370" cy="59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316105"/>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35719" y="4007224"/>
            <a:ext cx="336734" cy="6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400" b="1" dirty="0">
                <a:solidFill>
                  <a:srgbClr val="990000"/>
                </a:solidFill>
                <a:latin typeface="Calibri" panose="020F0502020204030204" pitchFamily="34" charset="0"/>
                <a:ea typeface="ＭＳ Ｐゴシック" panose="020B0600070205080204" pitchFamily="34" charset="-128"/>
              </a:rPr>
              <a:t>5</a:t>
            </a:r>
          </a:p>
        </p:txBody>
      </p:sp>
      <p:sp>
        <p:nvSpPr>
          <p:cNvPr id="32" name="Elipse 31">
            <a:extLst>
              <a:ext uri="{FF2B5EF4-FFF2-40B4-BE49-F238E27FC236}">
                <a16:creationId xmlns:a16="http://schemas.microsoft.com/office/drawing/2014/main" id="{0D672968-DD94-4BE5-A6EA-84ADE7A9961F}"/>
              </a:ext>
            </a:extLst>
          </p:cNvPr>
          <p:cNvSpPr/>
          <p:nvPr/>
        </p:nvSpPr>
        <p:spPr>
          <a:xfrm>
            <a:off x="1252761" y="518757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63383" y="-102189"/>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65908" y="4310710"/>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85434" y="4643411"/>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27462" y="4989095"/>
            <a:ext cx="2769327" cy="461665"/>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49288" y="484846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555346" y="1006201"/>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988088/2020 </a:t>
            </a:r>
            <a:r>
              <a:rPr lang="pt-BR" altLang="pt-BR" sz="1300" dirty="0">
                <a:solidFill>
                  <a:prstClr val="black">
                    <a:lumMod val="75000"/>
                    <a:lumOff val="25000"/>
                  </a:prstClr>
                </a:solidFill>
                <a:latin typeface="Calibri" panose="020F0502020204030204"/>
                <a:cs typeface="Times New Roman" panose="02020603050405020304" pitchFamily="18" charset="0"/>
              </a:rPr>
              <a:t>de Serviços Laboratoriais celebrado em 01/08/2020 </a:t>
            </a:r>
            <a:r>
              <a:rPr lang="pt-BR" altLang="pt-BR" sz="1300" dirty="0">
                <a:solidFill>
                  <a:schemeClr val="tx1">
                    <a:lumMod val="75000"/>
                    <a:lumOff val="25000"/>
                  </a:schemeClr>
                </a:solidFill>
                <a:latin typeface="+mn-lt"/>
                <a:cs typeface="Times New Roman" panose="02020603050405020304" pitchFamily="18" charset="0"/>
              </a:rPr>
              <a:t>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exercício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61415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22083"/>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Ano de 2022.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50783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pic>
        <p:nvPicPr>
          <p:cNvPr id="28" name="Imagem 27">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25641" y="5707231"/>
            <a:ext cx="444467" cy="282396"/>
          </a:xfrm>
          <a:prstGeom prst="rect">
            <a:avLst/>
          </a:prstGeom>
        </p:spPr>
      </p:pic>
      <p:sp>
        <p:nvSpPr>
          <p:cNvPr id="29" name="Retângulo 28">
            <a:extLst>
              <a:ext uri="{FF2B5EF4-FFF2-40B4-BE49-F238E27FC236}">
                <a16:creationId xmlns:a16="http://schemas.microsoft.com/office/drawing/2014/main" id="{65AE70D4-CB90-4F71-9409-D0C6248AC820}"/>
              </a:ext>
            </a:extLst>
          </p:cNvPr>
          <p:cNvSpPr/>
          <p:nvPr/>
        </p:nvSpPr>
        <p:spPr>
          <a:xfrm>
            <a:off x="5389181" y="5640180"/>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 hospital de campanha para tratamento de COVID-19.</a:t>
            </a:r>
          </a:p>
        </p:txBody>
      </p:sp>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839223" y="1582340"/>
            <a:ext cx="3214255" cy="4139595"/>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D)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
        <p:nvSpPr>
          <p:cNvPr id="12"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B) HOSPITAL – Unidade para tratamento de COVID-19  (1)</a:t>
            </a: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de Campanha Metropolitano</a:t>
            </a:r>
          </a:p>
          <a:p>
            <a:pPr>
              <a:lnSpc>
                <a:spcPct val="150000"/>
              </a:lnSpc>
            </a:pPr>
            <a:endParaRPr lang="pt-BR" altLang="pt-BR" sz="1200" b="1" dirty="0">
              <a:solidFill>
                <a:schemeClr val="tx1">
                  <a:lumMod val="65000"/>
                  <a:lumOff val="35000"/>
                </a:schemeClr>
              </a:solidFill>
              <a:ea typeface="Arial Unicode MS" panose="020B0604020202020204" pitchFamily="34" charset="-128"/>
              <a:cs typeface="Arial Unicode MS" panose="020B0604020202020204" pitchFamily="34" charset="-128"/>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09182" y="-142277"/>
            <a:ext cx="12191980" cy="700027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997200" y="1281775"/>
            <a:ext cx="6505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anual  de acordo com o planejado no termo aditivo 01/2022, </a:t>
            </a:r>
            <a:r>
              <a:rPr lang="pt-BR" sz="1200" dirty="0">
                <a:solidFill>
                  <a:schemeClr val="tx1">
                    <a:lumMod val="75000"/>
                    <a:lumOff val="25000"/>
                  </a:schemeClr>
                </a:solidFill>
                <a:latin typeface="+mn-lt"/>
              </a:rPr>
              <a:t>que estimou volume para o exercício de 2022 de </a:t>
            </a:r>
            <a:r>
              <a:rPr lang="pt-BR" sz="1200" b="1" dirty="0">
                <a:solidFill>
                  <a:schemeClr val="tx1">
                    <a:lumMod val="75000"/>
                    <a:lumOff val="25000"/>
                  </a:schemeClr>
                </a:solidFill>
                <a:latin typeface="+mn-lt"/>
              </a:rPr>
              <a:t>12.712.560</a:t>
            </a:r>
            <a:r>
              <a:rPr lang="pt-BR" sz="1200" b="1" dirty="0"/>
              <a:t> </a:t>
            </a:r>
            <a:r>
              <a:rPr lang="pt-BR" sz="1200" dirty="0">
                <a:solidFill>
                  <a:schemeClr val="tx1">
                    <a:lumMod val="75000"/>
                    <a:lumOff val="25000"/>
                  </a:schemeClr>
                </a:solidFill>
                <a:latin typeface="+mn-lt"/>
              </a:rPr>
              <a:t>exames</a:t>
            </a:r>
            <a:r>
              <a:rPr lang="pt-BR" altLang="ko-KR" sz="1200" dirty="0">
                <a:solidFill>
                  <a:schemeClr val="tx1">
                    <a:lumMod val="75000"/>
                    <a:lumOff val="25000"/>
                  </a:schemeClr>
                </a:solidFill>
                <a:latin typeface="+mn-lt"/>
              </a:rPr>
              <a:t>. </a:t>
            </a:r>
            <a:r>
              <a:rPr lang="pt-BR" sz="1200" dirty="0">
                <a:solidFill>
                  <a:schemeClr val="tx1">
                    <a:lumMod val="75000"/>
                    <a:lumOff val="25000"/>
                  </a:schemeClr>
                </a:solidFill>
                <a:latin typeface="+mn-lt"/>
              </a:rPr>
              <a:t>A produção realizada foi </a:t>
            </a:r>
            <a:r>
              <a:rPr lang="pt-BR" sz="1200" b="1" dirty="0">
                <a:solidFill>
                  <a:schemeClr val="tx1">
                    <a:lumMod val="75000"/>
                    <a:lumOff val="25000"/>
                  </a:schemeClr>
                </a:solidFill>
                <a:latin typeface="+mn-lt"/>
              </a:rPr>
              <a:t>16,27% </a:t>
            </a:r>
            <a:r>
              <a:rPr lang="pt-BR" sz="1200" dirty="0">
                <a:solidFill>
                  <a:schemeClr val="tx1">
                    <a:lumMod val="75000"/>
                    <a:lumOff val="25000"/>
                  </a:schemeClr>
                </a:solidFill>
                <a:latin typeface="+mn-lt"/>
              </a:rPr>
              <a:t>menor que o estimado.</a:t>
            </a:r>
            <a:endParaRPr lang="pt-BR" altLang="ko-KR" sz="1200" dirty="0">
              <a:solidFill>
                <a:schemeClr val="tx1">
                  <a:lumMod val="75000"/>
                  <a:lumOff val="25000"/>
                </a:schemeClr>
              </a:solidFill>
              <a:latin typeface="+mn-lt"/>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381643" y="5828402"/>
            <a:ext cx="34287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4058423" y="2253946"/>
            <a:ext cx="4075155"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no Ano de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680936" y="165257"/>
            <a:ext cx="348528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50CA23B7-EF01-E554-6313-161C497678E1}"/>
              </a:ext>
            </a:extLst>
          </p:cNvPr>
          <p:cNvPicPr>
            <a:picLocks noChangeAspect="1"/>
          </p:cNvPicPr>
          <p:nvPr/>
        </p:nvPicPr>
        <p:blipFill>
          <a:blip r:embed="rId5"/>
          <a:stretch>
            <a:fillRect/>
          </a:stretch>
        </p:blipFill>
        <p:spPr>
          <a:xfrm>
            <a:off x="4187800" y="2501318"/>
            <a:ext cx="3816399" cy="3332313"/>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22295" y="1067915"/>
            <a:ext cx="6265826"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22295" y="551931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6" name="Imagem 5">
            <a:extLst>
              <a:ext uri="{FF2B5EF4-FFF2-40B4-BE49-F238E27FC236}">
                <a16:creationId xmlns:a16="http://schemas.microsoft.com/office/drawing/2014/main" id="{B1627A26-EBFE-5E35-D1A1-6CEB7F23543E}"/>
              </a:ext>
            </a:extLst>
          </p:cNvPr>
          <p:cNvPicPr>
            <a:picLocks noChangeAspect="1"/>
          </p:cNvPicPr>
          <p:nvPr/>
        </p:nvPicPr>
        <p:blipFill>
          <a:blip r:embed="rId2"/>
          <a:stretch>
            <a:fillRect/>
          </a:stretch>
        </p:blipFill>
        <p:spPr>
          <a:xfrm>
            <a:off x="6018153" y="1294564"/>
            <a:ext cx="6000141" cy="4320747"/>
          </a:xfrm>
          <a:prstGeom prst="rect">
            <a:avLst/>
          </a:prstGeom>
        </p:spPr>
      </p:pic>
    </p:spTree>
    <p:extLst>
      <p:ext uri="{BB962C8B-B14F-4D97-AF65-F5344CB8AC3E}">
        <p14:creationId xmlns:p14="http://schemas.microsoft.com/office/powerpoint/2010/main" val="17797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38736" y="97570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2 – Produção Estimada (Meta) e realizada no CEAC Norte, discriminada por unidade assistencial no período de Abril  a Junho de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49872" y="5331521"/>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0" name="Imagem 9">
            <a:extLst>
              <a:ext uri="{FF2B5EF4-FFF2-40B4-BE49-F238E27FC236}">
                <a16:creationId xmlns:a16="http://schemas.microsoft.com/office/drawing/2014/main" id="{65120CC3-AFA9-58D8-4FA5-7D02D9231112}"/>
              </a:ext>
            </a:extLst>
          </p:cNvPr>
          <p:cNvPicPr>
            <a:picLocks noChangeAspect="1"/>
          </p:cNvPicPr>
          <p:nvPr/>
        </p:nvPicPr>
        <p:blipFill>
          <a:blip r:embed="rId2"/>
          <a:stretch>
            <a:fillRect/>
          </a:stretch>
        </p:blipFill>
        <p:spPr>
          <a:xfrm>
            <a:off x="6031802" y="1200219"/>
            <a:ext cx="5855916" cy="4217940"/>
          </a:xfrm>
          <a:prstGeom prst="rect">
            <a:avLst/>
          </a:prstGeom>
        </p:spPr>
      </p:pic>
    </p:spTree>
    <p:extLst>
      <p:ext uri="{BB962C8B-B14F-4D97-AF65-F5344CB8AC3E}">
        <p14:creationId xmlns:p14="http://schemas.microsoft.com/office/powerpoint/2010/main" val="20863146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2082</Words>
  <Application>Microsoft Office PowerPoint</Application>
  <PresentationFormat>Widescreen</PresentationFormat>
  <Paragraphs>163</Paragraphs>
  <Slides>17</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168</cp:revision>
  <cp:lastPrinted>2021-02-25T17:38:07Z</cp:lastPrinted>
  <dcterms:created xsi:type="dcterms:W3CDTF">2019-10-31T14:23:28Z</dcterms:created>
  <dcterms:modified xsi:type="dcterms:W3CDTF">2023-02-28T15:41:19Z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878106</vt:lpwstr>
  </property>
  <property fmtid="{D5CDD505-2E9C-101B-9397-08002B2CF9AE}" pid="3" name="NXPowerLiteSettings">
    <vt:lpwstr>F7000400038000</vt:lpwstr>
  </property>
  <property fmtid="{D5CDD505-2E9C-101B-9397-08002B2CF9AE}" pid="4" name="NXPowerLiteVersion">
    <vt:lpwstr>S9.2.0</vt:lpwstr>
  </property>
</Properties>
</file>