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5" r:id="rId7"/>
    <p:sldId id="517" r:id="rId8"/>
    <p:sldId id="519" r:id="rId9"/>
    <p:sldId id="514" r:id="rId10"/>
    <p:sldId id="496" r:id="rId11"/>
    <p:sldId id="499" r:id="rId12"/>
    <p:sldId id="521" r:id="rId13"/>
    <p:sldId id="506" r:id="rId14"/>
    <p:sldId id="505" r:id="rId15"/>
    <p:sldId id="523" r:id="rId16"/>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8126" autoAdjust="0"/>
  </p:normalViewPr>
  <p:slideViewPr>
    <p:cSldViewPr snapToGrid="0">
      <p:cViewPr>
        <p:scale>
          <a:sx n="110" d="100"/>
          <a:sy n="110" d="100"/>
        </p:scale>
        <p:origin x="-2124" y="-1794"/>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2945659" cy="49805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5" y="0"/>
            <a:ext cx="2945659" cy="498056"/>
          </a:xfrm>
          <a:prstGeom prst="rect">
            <a:avLst/>
          </a:prstGeom>
        </p:spPr>
        <p:txBody>
          <a:bodyPr vert="horz" lIns="91413" tIns="45706" rIns="91413" bIns="45706" rtlCol="0"/>
          <a:lstStyle>
            <a:lvl1pPr algn="r">
              <a:defRPr sz="1200"/>
            </a:lvl1pPr>
          </a:lstStyle>
          <a:p>
            <a:fld id="{5426514E-D3CE-4F7F-92FF-8D87D753F936}" type="datetimeFigureOut">
              <a:rPr lang="pt-BR" smtClean="0"/>
              <a:t>03/02/2023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2" y="9428586"/>
            <a:ext cx="2945659" cy="49805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5" y="9428586"/>
            <a:ext cx="2945659" cy="49805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03/02/2023</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03/02/2023</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03/02/2023</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 b="-25"/>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2022</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4° Trimestre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4° Trimestre 2022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2022</a:t>
            </a:r>
            <a:endParaRPr lang="pt-BR" sz="900" dirty="0">
              <a:effectLst/>
              <a:latin typeface="Times New Roman" panose="02020603050405020304" pitchFamily="18" charset="0"/>
              <a:ea typeface="Batang" panose="02030600000101010101" pitchFamily="18" charset="-127"/>
            </a:endParaRPr>
          </a:p>
        </p:txBody>
      </p:sp>
      <p:pic>
        <p:nvPicPr>
          <p:cNvPr id="11" name="Imagem 10">
            <a:extLst>
              <a:ext uri="{FF2B5EF4-FFF2-40B4-BE49-F238E27FC236}">
                <a16:creationId xmlns:a16="http://schemas.microsoft.com/office/drawing/2014/main" id="{E9197FF6-BF1D-D861-E9D8-8A2A454AFDC7}"/>
              </a:ext>
            </a:extLst>
          </p:cNvPr>
          <p:cNvPicPr>
            <a:picLocks noChangeAspect="1"/>
          </p:cNvPicPr>
          <p:nvPr/>
        </p:nvPicPr>
        <p:blipFill>
          <a:blip r:embed="rId3"/>
          <a:stretch>
            <a:fillRect/>
          </a:stretch>
        </p:blipFill>
        <p:spPr>
          <a:xfrm>
            <a:off x="575583" y="2118090"/>
            <a:ext cx="5554207" cy="3131694"/>
          </a:xfrm>
          <a:prstGeom prst="rect">
            <a:avLst/>
          </a:prstGeom>
        </p:spPr>
      </p:pic>
      <p:pic>
        <p:nvPicPr>
          <p:cNvPr id="13" name="Imagem 12">
            <a:extLst>
              <a:ext uri="{FF2B5EF4-FFF2-40B4-BE49-F238E27FC236}">
                <a16:creationId xmlns:a16="http://schemas.microsoft.com/office/drawing/2014/main" id="{E3F17643-C042-2AF7-47B4-419CF8BB41EB}"/>
              </a:ext>
            </a:extLst>
          </p:cNvPr>
          <p:cNvPicPr>
            <a:picLocks noChangeAspect="1"/>
          </p:cNvPicPr>
          <p:nvPr/>
        </p:nvPicPr>
        <p:blipFill>
          <a:blip r:embed="rId4"/>
          <a:stretch>
            <a:fillRect/>
          </a:stretch>
        </p:blipFill>
        <p:spPr>
          <a:xfrm>
            <a:off x="6812666" y="2334563"/>
            <a:ext cx="4898567" cy="2988956"/>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539728"/>
            <a:ext cx="11046890" cy="1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3 representa o indicador de exames liberados no 4º Trimestre, conforme intervalo de tempo definido em Contrato de Gestão e suas porcentagens, divididas de acordo com o perfil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77" y="5421737"/>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2022</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4147" y="2668181"/>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- 2022</a:t>
            </a:r>
          </a:p>
        </p:txBody>
      </p:sp>
      <p:pic>
        <p:nvPicPr>
          <p:cNvPr id="4" name="Imagem 3">
            <a:extLst>
              <a:ext uri="{FF2B5EF4-FFF2-40B4-BE49-F238E27FC236}">
                <a16:creationId xmlns:a16="http://schemas.microsoft.com/office/drawing/2014/main" id="{D6022C9B-F200-FCCC-F036-75070D3BBD09}"/>
              </a:ext>
            </a:extLst>
          </p:cNvPr>
          <p:cNvPicPr>
            <a:picLocks noChangeAspect="1"/>
          </p:cNvPicPr>
          <p:nvPr/>
        </p:nvPicPr>
        <p:blipFill>
          <a:blip r:embed="rId2"/>
          <a:stretch>
            <a:fillRect/>
          </a:stretch>
        </p:blipFill>
        <p:spPr>
          <a:xfrm>
            <a:off x="1801126" y="3079287"/>
            <a:ext cx="8582025" cy="2162175"/>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a:solidFill>
                  <a:srgbClr val="FFFFFF"/>
                </a:solidFill>
                <a:latin typeface="+mn-lt"/>
                <a:ea typeface="+mj-ea"/>
                <a:cs typeface="+mj-cs"/>
              </a:rPr>
              <a:t>Recursos Financeiros</a:t>
            </a: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127959" y="5035252"/>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827402" y="682371"/>
            <a:ext cx="7806519" cy="1754326"/>
          </a:xfrm>
          <a:prstGeom prst="rect">
            <a:avLst/>
          </a:prstGeom>
        </p:spPr>
        <p:txBody>
          <a:bodyPr wrap="square">
            <a:spAutoFit/>
          </a:bodyPr>
          <a:lstStyle/>
          <a:p>
            <a:pPr algn="just"/>
            <a:r>
              <a:rPr lang="pt-BR" dirty="0"/>
              <a:t> A estimativa financeira prevista no Contrato de Gestão n°988088/2020 para o quarto trimestre de 2022 foi de </a:t>
            </a:r>
            <a:r>
              <a:rPr lang="pt-BR" b="1" dirty="0"/>
              <a:t>R$ 16.289.175,00.</a:t>
            </a:r>
          </a:p>
          <a:p>
            <a:pPr algn="just"/>
            <a:r>
              <a:rPr lang="pt-BR" b="1" dirty="0"/>
              <a:t>  </a:t>
            </a:r>
            <a:endParaRPr lang="pt-BR" dirty="0"/>
          </a:p>
          <a:p>
            <a:r>
              <a:rPr lang="pt-BR" dirty="0"/>
              <a:t>A Tabela 4 apresenta a relação de repasses mensais efetuados pela SES/SP para a AFIP-OSS durante os meses de Outubro a Dezembro de 2022. O valor repassado foi de </a:t>
            </a:r>
            <a:r>
              <a:rPr lang="pt-BR" b="1" dirty="0"/>
              <a:t>R$ 15.712.063,12</a:t>
            </a:r>
            <a:r>
              <a:rPr lang="pt-BR" b="1" dirty="0">
                <a:highlight>
                  <a:srgbClr val="FFFFFF"/>
                </a:highlight>
              </a:rPr>
              <a:t>. </a:t>
            </a:r>
            <a:endParaRPr lang="pt-BR" dirty="0">
              <a:highlight>
                <a:srgbClr val="FFFFFF"/>
              </a:highlight>
            </a:endParaRPr>
          </a:p>
        </p:txBody>
      </p:sp>
      <p:sp>
        <p:nvSpPr>
          <p:cNvPr id="6" name="CaixaDeTexto 5"/>
          <p:cNvSpPr txBox="1"/>
          <p:nvPr/>
        </p:nvSpPr>
        <p:spPr>
          <a:xfrm>
            <a:off x="6411848" y="2770102"/>
            <a:ext cx="3615069" cy="215444"/>
          </a:xfrm>
          <a:prstGeom prst="rect">
            <a:avLst/>
          </a:prstGeom>
          <a:noFill/>
        </p:spPr>
        <p:txBody>
          <a:bodyPr wrap="square" rtlCol="0">
            <a:spAutoFit/>
          </a:bodyPr>
          <a:lstStyle/>
          <a:p>
            <a:r>
              <a:rPr lang="pt-BR" sz="800" dirty="0"/>
              <a:t>Tabela 4 – Recursos Financeiros CEAC Norte AFIP / OSS</a:t>
            </a:r>
          </a:p>
        </p:txBody>
      </p:sp>
      <p:pic>
        <p:nvPicPr>
          <p:cNvPr id="4" name="Imagem 3">
            <a:extLst>
              <a:ext uri="{FF2B5EF4-FFF2-40B4-BE49-F238E27FC236}">
                <a16:creationId xmlns:a16="http://schemas.microsoft.com/office/drawing/2014/main" id="{4E03A19A-1598-00CC-5A25-2B517C493AD6}"/>
              </a:ext>
            </a:extLst>
          </p:cNvPr>
          <p:cNvPicPr>
            <a:picLocks noChangeAspect="1"/>
          </p:cNvPicPr>
          <p:nvPr/>
        </p:nvPicPr>
        <p:blipFill>
          <a:blip r:embed="rId3"/>
          <a:stretch>
            <a:fillRect/>
          </a:stretch>
        </p:blipFill>
        <p:spPr>
          <a:xfrm>
            <a:off x="4038599" y="2985546"/>
            <a:ext cx="7806519" cy="2081738"/>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Fluxo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2022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4° Trimestre 2022</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377465" y="5970990"/>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13/01/2023 09h54min</a:t>
            </a:r>
            <a:endParaRPr lang="pt-BR" sz="900" dirty="0"/>
          </a:p>
        </p:txBody>
      </p:sp>
      <p:pic>
        <p:nvPicPr>
          <p:cNvPr id="2" name="Imagem 1">
            <a:extLst>
              <a:ext uri="{FF2B5EF4-FFF2-40B4-BE49-F238E27FC236}">
                <a16:creationId xmlns:a16="http://schemas.microsoft.com/office/drawing/2014/main" id="{48FB964C-2AAB-8DEF-6A4D-BD55F5D84435}"/>
              </a:ext>
            </a:extLst>
          </p:cNvPr>
          <p:cNvPicPr>
            <a:picLocks noChangeAspect="1"/>
          </p:cNvPicPr>
          <p:nvPr/>
        </p:nvPicPr>
        <p:blipFill>
          <a:blip r:embed="rId5"/>
          <a:stretch>
            <a:fillRect/>
          </a:stretch>
        </p:blipFill>
        <p:spPr>
          <a:xfrm>
            <a:off x="4124602" y="955343"/>
            <a:ext cx="8048348" cy="4790364"/>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511078" y="2937135"/>
            <a:ext cx="2989504" cy="2549265"/>
          </a:xfrm>
          <a:prstGeom prst="rect">
            <a:avLst/>
          </a:prstGeom>
        </p:spPr>
        <p:txBody>
          <a:bodyPr vert="horz" lIns="91440" tIns="45720" rIns="91440" bIns="45720" rtlCol="0">
            <a:normAutofit/>
          </a:bodyPr>
          <a:lstStyle/>
          <a:p>
            <a:pPr marL="1080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a:t>
            </a:r>
            <a:r>
              <a:rPr lang="en-US" sz="1700" dirty="0">
                <a:solidFill>
                  <a:schemeClr val="bg1"/>
                </a:solidFill>
              </a:rPr>
              <a:t>Janeiro</a:t>
            </a:r>
            <a:r>
              <a:rPr lang="en-US" sz="1700" kern="1200" dirty="0">
                <a:solidFill>
                  <a:schemeClr val="bg1"/>
                </a:solidFill>
                <a:latin typeface="+mn-lt"/>
                <a:ea typeface="+mn-ea"/>
                <a:cs typeface="+mn-cs"/>
              </a:rPr>
              <a:t> a </a:t>
            </a:r>
            <a:r>
              <a:rPr lang="en-US" sz="1700" kern="1200" dirty="0" err="1">
                <a:solidFill>
                  <a:schemeClr val="bg1"/>
                </a:solidFill>
                <a:latin typeface="+mn-lt"/>
                <a:ea typeface="+mn-ea"/>
                <a:cs typeface="+mn-cs"/>
              </a:rPr>
              <a:t>Dezembro</a:t>
            </a:r>
            <a:r>
              <a:rPr lang="en-US" sz="1700" kern="1200" dirty="0">
                <a:solidFill>
                  <a:schemeClr val="bg1"/>
                </a:solidFill>
                <a:latin typeface="+mn-lt"/>
                <a:ea typeface="+mn-ea"/>
                <a:cs typeface="+mn-cs"/>
              </a:rPr>
              <a:t> de 2022 está representado no </a:t>
            </a:r>
            <a:r>
              <a:rPr lang="en-US" sz="1700" dirty="0">
                <a:solidFill>
                  <a:schemeClr val="bg1"/>
                </a:solidFill>
              </a:rPr>
              <a:t>quadro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096000" y="300043"/>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4° Trimestre 2022</a:t>
            </a:r>
          </a:p>
        </p:txBody>
      </p:sp>
      <p:sp>
        <p:nvSpPr>
          <p:cNvPr id="11" name="Retângulo 10">
            <a:extLst>
              <a:ext uri="{FF2B5EF4-FFF2-40B4-BE49-F238E27FC236}">
                <a16:creationId xmlns:a16="http://schemas.microsoft.com/office/drawing/2014/main" id="{92E30EBD-E5BA-4F8B-8206-78528F3F9E81}"/>
              </a:ext>
            </a:extLst>
          </p:cNvPr>
          <p:cNvSpPr/>
          <p:nvPr/>
        </p:nvSpPr>
        <p:spPr>
          <a:xfrm>
            <a:off x="6511301" y="6156380"/>
            <a:ext cx="3494328" cy="27501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03/02/2023 14h28min</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2768B5B3-E36F-DB58-8A9C-66212A3493A2}"/>
              </a:ext>
            </a:extLst>
          </p:cNvPr>
          <p:cNvPicPr>
            <a:picLocks noChangeAspect="1"/>
          </p:cNvPicPr>
          <p:nvPr/>
        </p:nvPicPr>
        <p:blipFill>
          <a:blip r:embed="rId5"/>
          <a:stretch>
            <a:fillRect/>
          </a:stretch>
        </p:blipFill>
        <p:spPr>
          <a:xfrm>
            <a:off x="4151616" y="599356"/>
            <a:ext cx="7979423" cy="5536156"/>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 b="-25"/>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14366" y="190187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17806"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14580"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5858" y="1641080"/>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50968"/>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4209" y="274542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86649" y="1916102"/>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2022.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50783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8353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11234"/>
            <a:ext cx="104463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2000" dirty="0">
                <a:solidFill>
                  <a:schemeClr val="tx1">
                    <a:lumMod val="75000"/>
                    <a:lumOff val="25000"/>
                  </a:schemeClr>
                </a:solidFill>
                <a:latin typeface="+mn-lt"/>
              </a:rPr>
              <a:t>A tabela 1 apresenta a produção trimestral de acordo com o planejado no Termo Aditivo 01/2022 e no Contrato de Gestão n° 988088/2020, </a:t>
            </a:r>
            <a:r>
              <a:rPr lang="pt-BR" sz="2000" dirty="0">
                <a:solidFill>
                  <a:schemeClr val="tx1">
                    <a:lumMod val="75000"/>
                    <a:lumOff val="25000"/>
                  </a:schemeClr>
                </a:solidFill>
                <a:latin typeface="+mn-lt"/>
              </a:rPr>
              <a:t>que estimaram um volume para o Quarto Trimestre de </a:t>
            </a:r>
            <a:r>
              <a:rPr lang="pt-BR" sz="2000" b="1" dirty="0">
                <a:solidFill>
                  <a:schemeClr val="tx1">
                    <a:lumMod val="75000"/>
                    <a:lumOff val="25000"/>
                  </a:schemeClr>
                </a:solidFill>
                <a:latin typeface="+mn-lt"/>
              </a:rPr>
              <a:t>3.178.140</a:t>
            </a:r>
            <a:r>
              <a:rPr lang="pt-BR" sz="2000" b="1" dirty="0"/>
              <a:t> </a:t>
            </a:r>
            <a:r>
              <a:rPr lang="pt-BR" sz="2000" dirty="0">
                <a:solidFill>
                  <a:schemeClr val="tx1">
                    <a:lumMod val="75000"/>
                    <a:lumOff val="25000"/>
                  </a:schemeClr>
                </a:solidFill>
                <a:latin typeface="+mn-lt"/>
              </a:rPr>
              <a:t>exames</a:t>
            </a:r>
            <a:r>
              <a:rPr lang="pt-BR" altLang="ko-KR" sz="2000" dirty="0">
                <a:solidFill>
                  <a:schemeClr val="tx1">
                    <a:lumMod val="75000"/>
                    <a:lumOff val="25000"/>
                  </a:schemeClr>
                </a:solidFill>
                <a:latin typeface="+mn-lt"/>
              </a:rPr>
              <a:t>. </a:t>
            </a:r>
            <a:r>
              <a:rPr lang="pt-BR" sz="2000" dirty="0">
                <a:solidFill>
                  <a:schemeClr val="tx1">
                    <a:lumMod val="75000"/>
                    <a:lumOff val="25000"/>
                  </a:schemeClr>
                </a:solidFill>
                <a:latin typeface="+mn-lt"/>
              </a:rPr>
              <a:t>A produção realizada foi de </a:t>
            </a:r>
            <a:r>
              <a:rPr lang="pt-BR" sz="2000" b="1" dirty="0">
                <a:solidFill>
                  <a:schemeClr val="tx1">
                    <a:lumMod val="75000"/>
                    <a:lumOff val="25000"/>
                  </a:schemeClr>
                </a:solidFill>
                <a:latin typeface="+mn-lt"/>
              </a:rPr>
              <a:t>16,38%</a:t>
            </a:r>
            <a:r>
              <a:rPr lang="pt-BR" sz="2000" dirty="0">
                <a:solidFill>
                  <a:schemeClr val="tx1">
                    <a:lumMod val="75000"/>
                    <a:lumOff val="25000"/>
                  </a:schemeClr>
                </a:solidFill>
                <a:latin typeface="+mn-lt"/>
              </a:rPr>
              <a:t> menor que o estimado</a:t>
            </a:r>
            <a:r>
              <a:rPr lang="pt-BR" altLang="ko-KR" sz="20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90950" y="5482516"/>
            <a:ext cx="46101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2022</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81500" y="2642497"/>
            <a:ext cx="5829001" cy="261610"/>
          </a:xfrm>
          <a:prstGeom prst="rect">
            <a:avLst/>
          </a:prstGeom>
        </p:spPr>
        <p:txBody>
          <a:bodyPr wrap="square">
            <a:spAutoFit/>
          </a:bodyPr>
          <a:lstStyle/>
          <a:p>
            <a:pPr lvl="0"/>
            <a:r>
              <a:rPr lang="pt-BR" altLang="ko-KR" sz="1100" dirty="0">
                <a:solidFill>
                  <a:prstClr val="black">
                    <a:lumMod val="75000"/>
                    <a:lumOff val="25000"/>
                  </a:prstClr>
                </a:solidFill>
              </a:rPr>
              <a:t>Tabela 1 – Produção Estimada e Realizada no CEAC Norte, Outubro a Dezembro de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6" name="Imagem 5">
            <a:extLst>
              <a:ext uri="{FF2B5EF4-FFF2-40B4-BE49-F238E27FC236}">
                <a16:creationId xmlns:a16="http://schemas.microsoft.com/office/drawing/2014/main" id="{70B5287A-18FD-2C36-3497-455AFEAD2EF0}"/>
              </a:ext>
            </a:extLst>
          </p:cNvPr>
          <p:cNvPicPr>
            <a:picLocks noChangeAspect="1"/>
          </p:cNvPicPr>
          <p:nvPr/>
        </p:nvPicPr>
        <p:blipFill>
          <a:blip r:embed="rId5"/>
          <a:stretch>
            <a:fillRect/>
          </a:stretch>
        </p:blipFill>
        <p:spPr>
          <a:xfrm>
            <a:off x="2529135" y="2945075"/>
            <a:ext cx="7133729" cy="2501691"/>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6096000"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Outubro a Dezembro de 2022.</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5301" y="548339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2022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60AEAEC5-99B3-25BB-48EB-DC99F778423D}"/>
              </a:ext>
            </a:extLst>
          </p:cNvPr>
          <p:cNvPicPr>
            <a:picLocks noChangeAspect="1"/>
          </p:cNvPicPr>
          <p:nvPr/>
        </p:nvPicPr>
        <p:blipFill>
          <a:blip r:embed="rId3"/>
          <a:stretch>
            <a:fillRect/>
          </a:stretch>
        </p:blipFill>
        <p:spPr>
          <a:xfrm>
            <a:off x="6121297" y="1457735"/>
            <a:ext cx="5697987" cy="4116839"/>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quarto trimestre de 2022, doze (12) unidades de saúde estaduais aderiram à pesquisa de satisfação para usuários do CEAC Norte. Os serviços que aderiram à pesquisa SAU incluíram os seguintes Ambulatório: Mandaqui, Ames Caraguatatuba, Ame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quarto trimestre 2022 foram respondidas pesquisas de satisfação (média mensal de 549 pesquisas) em um universo de 19.780 atendimentos avaliados. Verificamos alto grau de satisfação dos usuários com os serviços prestados pelo CEAC Norte/AFIP em todas as dimensões avaliadas (Recepção, Coleta, Preparo, Higiene, Limpeza e Entrega de Resultados) com avaliações “Ótimo” ou “Bom” em 98,8%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TotalTime>
  <Words>1572</Words>
  <Application>Microsoft Office PowerPoint</Application>
  <PresentationFormat>Widescreen</PresentationFormat>
  <Paragraphs>137</Paragraphs>
  <Slides>15</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339</cp:revision>
  <cp:lastPrinted>2022-11-22T12:33:59Z</cp:lastPrinted>
  <dcterms:created xsi:type="dcterms:W3CDTF">2019-10-31T14:23:28Z</dcterms:created>
  <dcterms:modified xsi:type="dcterms:W3CDTF">2023-02-03T17:43:13Z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875295</vt:lpwstr>
  </property>
  <property fmtid="{D5CDD505-2E9C-101B-9397-08002B2CF9AE}" pid="3" name="NXPowerLiteSettings">
    <vt:lpwstr>F7000400038000</vt:lpwstr>
  </property>
  <property fmtid="{D5CDD505-2E9C-101B-9397-08002B2CF9AE}" pid="4" name="NXPowerLiteVersion">
    <vt:lpwstr>S9.1.4</vt:lpwstr>
  </property>
</Properties>
</file>