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70" r:id="rId2"/>
    <p:sldId id="512" r:id="rId3"/>
    <p:sldId id="490" r:id="rId4"/>
    <p:sldId id="508" r:id="rId5"/>
    <p:sldId id="509" r:id="rId6"/>
    <p:sldId id="492" r:id="rId7"/>
    <p:sldId id="493" r:id="rId8"/>
    <p:sldId id="495" r:id="rId9"/>
    <p:sldId id="516" r:id="rId10"/>
    <p:sldId id="517" r:id="rId11"/>
    <p:sldId id="518" r:id="rId12"/>
    <p:sldId id="496" r:id="rId13"/>
    <p:sldId id="499" r:id="rId14"/>
    <p:sldId id="507" r:id="rId15"/>
    <p:sldId id="506" r:id="rId16"/>
    <p:sldId id="505" r:id="rId17"/>
    <p:sldId id="513" r:id="rId18"/>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84100" autoAdjust="0"/>
  </p:normalViewPr>
  <p:slideViewPr>
    <p:cSldViewPr snapToGrid="0">
      <p:cViewPr varScale="1">
        <p:scale>
          <a:sx n="59" d="100"/>
          <a:sy n="59" d="100"/>
        </p:scale>
        <p:origin x="1332" y="60"/>
      </p:cViewPr>
      <p:guideLst>
        <p:guide orient="horz" pos="3906"/>
        <p:guide pos="3228"/>
        <p:guide pos="7537"/>
        <p:guide pos="6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099" tIns="46050" rIns="92099" bIns="46050"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099" tIns="46050" rIns="92099" bIns="46050" rtlCol="0"/>
          <a:lstStyle>
            <a:lvl1pPr algn="r">
              <a:defRPr sz="1200"/>
            </a:lvl1pPr>
          </a:lstStyle>
          <a:p>
            <a:fld id="{5426514E-D3CE-4F7F-92FF-8D87D753F936}" type="datetimeFigureOut">
              <a:rPr lang="pt-BR" smtClean="0"/>
              <a:t>24/01/2023</a:t>
            </a:fld>
            <a:endParaRPr lang="pt-BR"/>
          </a:p>
        </p:txBody>
      </p:sp>
      <p:sp>
        <p:nvSpPr>
          <p:cNvPr id="4" name="Espaço Reservado para Imagem de Sl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2099" tIns="46050" rIns="92099" bIns="46050" rtlCol="0" anchor="ctr"/>
          <a:lstStyle/>
          <a:p>
            <a:endParaRPr lang="pt-BR"/>
          </a:p>
        </p:txBody>
      </p:sp>
      <p:sp>
        <p:nvSpPr>
          <p:cNvPr id="5" name="Espaço Reservado para Anotações 4"/>
          <p:cNvSpPr>
            <a:spLocks noGrp="1"/>
          </p:cNvSpPr>
          <p:nvPr>
            <p:ph type="body" sz="quarter" idx="3"/>
          </p:nvPr>
        </p:nvSpPr>
        <p:spPr>
          <a:xfrm>
            <a:off x="679768" y="4777198"/>
            <a:ext cx="5438140" cy="3908614"/>
          </a:xfrm>
          <a:prstGeom prst="rect">
            <a:avLst/>
          </a:prstGeom>
        </p:spPr>
        <p:txBody>
          <a:bodyPr vert="horz" lIns="92099" tIns="46050" rIns="92099" bIns="4605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7"/>
            <a:ext cx="2945660" cy="498055"/>
          </a:xfrm>
          <a:prstGeom prst="rect">
            <a:avLst/>
          </a:prstGeom>
        </p:spPr>
        <p:txBody>
          <a:bodyPr vert="horz" lIns="92099" tIns="46050" rIns="92099" bIns="4605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7"/>
            <a:ext cx="2945660" cy="498055"/>
          </a:xfrm>
          <a:prstGeom prst="rect">
            <a:avLst/>
          </a:prstGeom>
        </p:spPr>
        <p:txBody>
          <a:bodyPr vert="horz" lIns="92099" tIns="46050" rIns="92099" bIns="46050"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345785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14</a:t>
            </a:fld>
            <a:endParaRPr lang="pt-BR"/>
          </a:p>
        </p:txBody>
      </p:sp>
    </p:spTree>
    <p:extLst>
      <p:ext uri="{BB962C8B-B14F-4D97-AF65-F5344CB8AC3E}">
        <p14:creationId xmlns:p14="http://schemas.microsoft.com/office/powerpoint/2010/main" val="386519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15</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16</a:t>
            </a:fld>
            <a:endParaRPr lang="pt-BR"/>
          </a:p>
        </p:txBody>
      </p:sp>
    </p:spTree>
    <p:extLst>
      <p:ext uri="{BB962C8B-B14F-4D97-AF65-F5344CB8AC3E}">
        <p14:creationId xmlns:p14="http://schemas.microsoft.com/office/powerpoint/2010/main" val="146677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17</a:t>
            </a:fld>
            <a:endParaRPr lang="pt-BR"/>
          </a:p>
        </p:txBody>
      </p:sp>
    </p:spTree>
    <p:extLst>
      <p:ext uri="{BB962C8B-B14F-4D97-AF65-F5344CB8AC3E}">
        <p14:creationId xmlns:p14="http://schemas.microsoft.com/office/powerpoint/2010/main" val="3677352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3</a:t>
            </a:fld>
            <a:endParaRPr lang="pt-BR"/>
          </a:p>
        </p:txBody>
      </p:sp>
    </p:spTree>
    <p:extLst>
      <p:ext uri="{BB962C8B-B14F-4D97-AF65-F5344CB8AC3E}">
        <p14:creationId xmlns:p14="http://schemas.microsoft.com/office/powerpoint/2010/main" val="390860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6</a:t>
            </a:fld>
            <a:endParaRPr lang="pt-BR"/>
          </a:p>
        </p:txBody>
      </p:sp>
    </p:spTree>
    <p:extLst>
      <p:ext uri="{BB962C8B-B14F-4D97-AF65-F5344CB8AC3E}">
        <p14:creationId xmlns:p14="http://schemas.microsoft.com/office/powerpoint/2010/main" val="109543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424358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10</a:t>
            </a:fld>
            <a:endParaRPr lang="pt-BR"/>
          </a:p>
        </p:txBody>
      </p:sp>
    </p:spTree>
    <p:extLst>
      <p:ext uri="{BB962C8B-B14F-4D97-AF65-F5344CB8AC3E}">
        <p14:creationId xmlns:p14="http://schemas.microsoft.com/office/powerpoint/2010/main" val="41896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11</a:t>
            </a:fld>
            <a:endParaRPr lang="pt-BR"/>
          </a:p>
        </p:txBody>
      </p:sp>
    </p:spTree>
    <p:extLst>
      <p:ext uri="{BB962C8B-B14F-4D97-AF65-F5344CB8AC3E}">
        <p14:creationId xmlns:p14="http://schemas.microsoft.com/office/powerpoint/2010/main" val="286872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24/01/2023</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24/01/2023</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24/01/2023</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318090"/>
            <a:ext cx="4146919" cy="21382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ANUAL 2022</a:t>
            </a: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Anual de 2022</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5" y="1602377"/>
            <a:ext cx="9184873" cy="461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a:t>
            </a:r>
            <a:r>
              <a:rPr lang="pt-BR" altLang="pt-BR" dirty="0">
                <a:solidFill>
                  <a:schemeClr val="tx1">
                    <a:lumMod val="85000"/>
                    <a:lumOff val="15000"/>
                  </a:schemeClr>
                </a:solidFill>
                <a:latin typeface="+mn-lt"/>
                <a:ea typeface="Arial Unicode MS" panose="020B0604020202020204" pitchFamily="34" charset="-128"/>
              </a:rPr>
              <a:t>de Julho á Dezembro de </a:t>
            </a: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2022 sugerem a oportunidade de ajustar as metas para a produção estimada para cada unidade assistencial. </a:t>
            </a:r>
            <a:endParaRPr lang="pt-BR" altLang="pt-BR"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2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dirty="0">
              <a:solidFill>
                <a:schemeClr val="tx1">
                  <a:lumMod val="85000"/>
                  <a:lumOff val="15000"/>
                </a:schemeClr>
              </a:solidFill>
              <a:latin typeface="+mn-lt"/>
              <a:ea typeface="Batang" panose="02030600000101010101" pitchFamily="18" charset="-127"/>
            </a:endParaRPr>
          </a:p>
        </p:txBody>
      </p: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spTree>
    <p:extLst>
      <p:ext uri="{BB962C8B-B14F-4D97-AF65-F5344CB8AC3E}">
        <p14:creationId xmlns:p14="http://schemas.microsoft.com/office/powerpoint/2010/main" val="361816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2805363" y="1057986"/>
            <a:ext cx="658127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               Quadro 2 – Produção Estimada (Meta) e realizada no CEAC Sul, discriminada por unidade assistencial no período de  julho a dezembro  de 2022</a:t>
            </a:r>
            <a:endParaRPr lang="pt-BR" altLang="pt-BR" sz="800" dirty="0">
              <a:latin typeface="+mn-lt"/>
              <a:ea typeface="Batang" panose="02030600000101010101" pitchFamily="18" charset="-127"/>
            </a:endParaRPr>
          </a:p>
        </p:txBody>
      </p: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sp>
        <p:nvSpPr>
          <p:cNvPr id="14" name="CaixaDeTexto 13">
            <a:extLst>
              <a:ext uri="{FF2B5EF4-FFF2-40B4-BE49-F238E27FC236}">
                <a16:creationId xmlns:a16="http://schemas.microsoft.com/office/drawing/2014/main" id="{F739C4D8-A931-47D0-9B27-F4CAFF9CE58C}"/>
              </a:ext>
            </a:extLst>
          </p:cNvPr>
          <p:cNvSpPr txBox="1"/>
          <p:nvPr/>
        </p:nvSpPr>
        <p:spPr>
          <a:xfrm>
            <a:off x="4451683" y="5542058"/>
            <a:ext cx="3669633" cy="257956"/>
          </a:xfrm>
          <a:prstGeom prst="rect">
            <a:avLst/>
          </a:prstGeom>
          <a:noFill/>
        </p:spPr>
        <p:txBody>
          <a:bodyPr wrap="square">
            <a:spAutoFit/>
          </a:body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pic>
        <p:nvPicPr>
          <p:cNvPr id="6" name="Imagem 5">
            <a:extLst>
              <a:ext uri="{FF2B5EF4-FFF2-40B4-BE49-F238E27FC236}">
                <a16:creationId xmlns:a16="http://schemas.microsoft.com/office/drawing/2014/main" id="{7798B278-DE2D-F30B-8070-EC930A395893}"/>
              </a:ext>
            </a:extLst>
          </p:cNvPr>
          <p:cNvPicPr>
            <a:picLocks noChangeAspect="1"/>
          </p:cNvPicPr>
          <p:nvPr/>
        </p:nvPicPr>
        <p:blipFill>
          <a:blip r:embed="rId3"/>
          <a:stretch>
            <a:fillRect/>
          </a:stretch>
        </p:blipFill>
        <p:spPr>
          <a:xfrm>
            <a:off x="163773" y="1537857"/>
            <a:ext cx="11580421" cy="3782285"/>
          </a:xfrm>
          <a:prstGeom prst="rect">
            <a:avLst/>
          </a:prstGeom>
        </p:spPr>
      </p:pic>
    </p:spTree>
    <p:extLst>
      <p:ext uri="{BB962C8B-B14F-4D97-AF65-F5344CB8AC3E}">
        <p14:creationId xmlns:p14="http://schemas.microsoft.com/office/powerpoint/2010/main" val="2447087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583143" y="998622"/>
            <a:ext cx="614674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83102" y="6150934"/>
            <a:ext cx="5624624" cy="4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Reglab ® 2022</a:t>
            </a:r>
          </a:p>
          <a:p>
            <a:pPr algn="just">
              <a:lnSpc>
                <a:spcPct val="150000"/>
              </a:lnSpc>
            </a:pPr>
            <a:r>
              <a:rPr lang="pt-BR" altLang="pt-BR" sz="800" dirty="0">
                <a:ea typeface="Arial Unicode MS" panose="020B0604020202020204" pitchFamily="34" charset="-128"/>
                <a:cs typeface="Arial Unicode MS" panose="020B0604020202020204" pitchFamily="34" charset="-128"/>
              </a:rPr>
              <a:t>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214606" y="128285"/>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id="{870FDD92-817E-FA9D-CBE8-E47BF889CE45}"/>
              </a:ext>
            </a:extLst>
          </p:cNvPr>
          <p:cNvPicPr>
            <a:picLocks noChangeAspect="1"/>
          </p:cNvPicPr>
          <p:nvPr/>
        </p:nvPicPr>
        <p:blipFill>
          <a:blip r:embed="rId8"/>
          <a:stretch>
            <a:fillRect/>
          </a:stretch>
        </p:blipFill>
        <p:spPr>
          <a:xfrm>
            <a:off x="5842091" y="3164311"/>
            <a:ext cx="4429626" cy="2908236"/>
          </a:xfrm>
          <a:prstGeom prst="rect">
            <a:avLst/>
          </a:prstGeom>
        </p:spPr>
      </p:pic>
    </p:spTree>
    <p:extLst>
      <p:ext uri="{BB962C8B-B14F-4D97-AF65-F5344CB8AC3E}">
        <p14:creationId xmlns:p14="http://schemas.microsoft.com/office/powerpoint/2010/main" val="157114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709516" y="1354138"/>
            <a:ext cx="10191096" cy="1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sz="1400" dirty="0">
                <a:latin typeface="+mn-lt"/>
                <a:ea typeface="Batang" panose="02030600000101010101" pitchFamily="18" charset="-127"/>
                <a:cs typeface="Arial Unicode MS" panose="020B0604020202020204" pitchFamily="34" charset="-128"/>
              </a:rPr>
              <a:t>A tabela 3</a:t>
            </a:r>
            <a:r>
              <a:rPr lang="pt-BR" altLang="pt-BR" sz="1400"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sz="1400" dirty="0">
                <a:latin typeface="+mn-lt"/>
                <a:ea typeface="Arial Unicode MS" panose="020B0604020202020204" pitchFamily="34" charset="-128"/>
              </a:rPr>
              <a:t>exames – Exercício de 2022.</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p>
          <a:p>
            <a:pPr algn="just">
              <a:lnSpc>
                <a:spcPct val="150000"/>
              </a:lnSpc>
            </a:pP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EFBB95E-03B8-485E-854C-BA5AC294AD69}"/>
              </a:ext>
            </a:extLst>
          </p:cNvPr>
          <p:cNvSpPr/>
          <p:nvPr/>
        </p:nvSpPr>
        <p:spPr>
          <a:xfrm>
            <a:off x="3384645" y="5991367"/>
            <a:ext cx="6305621"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                           Fonte: Associação Fundo de Incentivo à Pesquisa – AFIP Sistema  AR  ® 2022</a:t>
            </a:r>
            <a:endParaRPr lang="pt-BR" sz="900" dirty="0">
              <a:effectLst/>
              <a:latin typeface="Times New Roman" panose="02020603050405020304" pitchFamily="18" charset="0"/>
              <a:ea typeface="Batang" panose="02030600000101010101" pitchFamily="18" charset="-127"/>
            </a:endParaRPr>
          </a:p>
        </p:txBody>
      </p:sp>
      <p:sp>
        <p:nvSpPr>
          <p:cNvPr id="13" name="CaixaDeTexto 12">
            <a:extLst>
              <a:ext uri="{FF2B5EF4-FFF2-40B4-BE49-F238E27FC236}">
                <a16:creationId xmlns:a16="http://schemas.microsoft.com/office/drawing/2014/main" id="{12E30E8C-C381-4460-91CA-2A33E3571246}"/>
              </a:ext>
            </a:extLst>
          </p:cNvPr>
          <p:cNvSpPr txBox="1"/>
          <p:nvPr/>
        </p:nvSpPr>
        <p:spPr>
          <a:xfrm>
            <a:off x="3965944" y="2899611"/>
            <a:ext cx="5724321"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           Tabela 3 - Indicador de Atendimento ao Prazo de Execução - 2022</a:t>
            </a:r>
          </a:p>
        </p:txBody>
      </p:sp>
      <p:pic>
        <p:nvPicPr>
          <p:cNvPr id="6" name="Imagem 5">
            <a:extLst>
              <a:ext uri="{FF2B5EF4-FFF2-40B4-BE49-F238E27FC236}">
                <a16:creationId xmlns:a16="http://schemas.microsoft.com/office/drawing/2014/main" id="{A187F5BA-A50F-D1B7-1F2C-C3E873E2F51A}"/>
              </a:ext>
            </a:extLst>
          </p:cNvPr>
          <p:cNvPicPr>
            <a:picLocks noChangeAspect="1"/>
          </p:cNvPicPr>
          <p:nvPr/>
        </p:nvPicPr>
        <p:blipFill>
          <a:blip r:embed="rId3"/>
          <a:stretch>
            <a:fillRect/>
          </a:stretch>
        </p:blipFill>
        <p:spPr>
          <a:xfrm>
            <a:off x="820107" y="3404360"/>
            <a:ext cx="10307988" cy="1571677"/>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41957" y="2344364"/>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582654" y="6317674"/>
            <a:ext cx="4167402"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208421" y="296055"/>
            <a:ext cx="8152646" cy="2308324"/>
          </a:xfrm>
          <a:prstGeom prst="rect">
            <a:avLst/>
          </a:prstGeom>
        </p:spPr>
        <p:txBody>
          <a:bodyPr wrap="square">
            <a:spAutoFit/>
          </a:bodyPr>
          <a:lstStyle/>
          <a:p>
            <a:pPr algn="just"/>
            <a:r>
              <a:rPr lang="pt-BR" dirty="0"/>
              <a:t> </a:t>
            </a:r>
          </a:p>
          <a:p>
            <a:pPr algn="just"/>
            <a:r>
              <a:rPr lang="pt-BR" dirty="0"/>
              <a:t>A estimativa financeira prevista no Contrato de Gestão n° 001.0500.000.034/2017,</a:t>
            </a:r>
            <a:r>
              <a:rPr lang="pt-BR" altLang="ko-KR" dirty="0"/>
              <a:t> </a:t>
            </a:r>
            <a:r>
              <a:rPr lang="pt-BR" dirty="0"/>
              <a:t>para o Ano de 2022 foi de  </a:t>
            </a:r>
            <a:r>
              <a:rPr lang="pt-BR" b="1" dirty="0"/>
              <a:t>R$ 50.048.280,00</a:t>
            </a:r>
            <a:endParaRPr lang="pt-BR" b="1" dirty="0">
              <a:highlight>
                <a:srgbClr val="FFFFFF"/>
              </a:highlight>
            </a:endParaRPr>
          </a:p>
          <a:p>
            <a:pPr algn="just"/>
            <a:endParaRPr lang="pt-BR" dirty="0"/>
          </a:p>
          <a:p>
            <a:r>
              <a:rPr lang="pt-BR" sz="1800" dirty="0"/>
              <a:t>A Tabela 5 apresenta a relação de repasses mensais efetuados pela SES/SP para a AFIP-OSS durante o ano  de 2022. O valor repassado foi de </a:t>
            </a:r>
            <a:r>
              <a:rPr lang="pt-BR" sz="1800" b="1" dirty="0"/>
              <a:t>R$ </a:t>
            </a:r>
            <a:r>
              <a:rPr lang="pt-BR" sz="1800" b="1" dirty="0">
                <a:highlight>
                  <a:srgbClr val="FFFFFF"/>
                </a:highlight>
              </a:rPr>
              <a:t>48.621.983,63</a:t>
            </a:r>
            <a:r>
              <a:rPr lang="pt-BR" sz="1800" b="1" dirty="0"/>
              <a:t> </a:t>
            </a:r>
            <a:r>
              <a:rPr lang="pt-BR" sz="1800" dirty="0"/>
              <a:t>o repasse para o contrato de gestão para o Ano de 2022,  </a:t>
            </a:r>
            <a:r>
              <a:rPr lang="pt-BR" sz="1800" b="1" dirty="0">
                <a:highlight>
                  <a:srgbClr val="FFFFFF"/>
                </a:highlight>
              </a:rPr>
              <a:t>-2,85%  </a:t>
            </a:r>
            <a:r>
              <a:rPr lang="pt-BR" sz="1800" dirty="0">
                <a:highlight>
                  <a:srgbClr val="FFFFFF"/>
                </a:highlight>
              </a:rPr>
              <a:t>menor que o estimado.</a:t>
            </a:r>
          </a:p>
        </p:txBody>
      </p:sp>
      <p:pic>
        <p:nvPicPr>
          <p:cNvPr id="7" name="Imagem 6">
            <a:extLst>
              <a:ext uri="{FF2B5EF4-FFF2-40B4-BE49-F238E27FC236}">
                <a16:creationId xmlns:a16="http://schemas.microsoft.com/office/drawing/2014/main" id="{ADAEE0CC-01A8-4DCD-870D-1B1C13AA29F8}"/>
              </a:ext>
            </a:extLst>
          </p:cNvPr>
          <p:cNvPicPr>
            <a:picLocks noChangeAspect="1"/>
          </p:cNvPicPr>
          <p:nvPr/>
        </p:nvPicPr>
        <p:blipFill>
          <a:blip r:embed="rId4"/>
          <a:stretch>
            <a:fillRect/>
          </a:stretch>
        </p:blipFill>
        <p:spPr>
          <a:xfrm>
            <a:off x="4732421" y="2580003"/>
            <a:ext cx="4825160" cy="451551"/>
          </a:xfrm>
          <a:prstGeom prst="rect">
            <a:avLst/>
          </a:prstGeom>
        </p:spPr>
      </p:pic>
      <p:pic>
        <p:nvPicPr>
          <p:cNvPr id="2" name="Imagem 1">
            <a:extLst>
              <a:ext uri="{FF2B5EF4-FFF2-40B4-BE49-F238E27FC236}">
                <a16:creationId xmlns:a16="http://schemas.microsoft.com/office/drawing/2014/main" id="{E1F0374A-ED28-ADFC-0CAA-9D537A73FE4D}"/>
              </a:ext>
            </a:extLst>
          </p:cNvPr>
          <p:cNvPicPr>
            <a:picLocks noChangeAspect="1"/>
          </p:cNvPicPr>
          <p:nvPr/>
        </p:nvPicPr>
        <p:blipFill>
          <a:blip r:embed="rId5"/>
          <a:stretch>
            <a:fillRect/>
          </a:stretch>
        </p:blipFill>
        <p:spPr>
          <a:xfrm>
            <a:off x="5208758" y="3031554"/>
            <a:ext cx="4151972" cy="3038449"/>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382137" y="2937136"/>
            <a:ext cx="3339258" cy="2185214"/>
          </a:xfrm>
          <a:prstGeom prst="rect">
            <a:avLst/>
          </a:prstGeom>
        </p:spPr>
        <p:txBody>
          <a:bodyPr wrap="square">
            <a:spAutoFit/>
          </a:bodyPr>
          <a:lstStyle/>
          <a:p>
            <a:pPr algn="just">
              <a:defRPr/>
            </a:pPr>
            <a:endParaRPr lang="pt-BR" sz="1700" dirty="0">
              <a:solidFill>
                <a:schemeClr val="bg1"/>
              </a:solidFill>
            </a:endParaRPr>
          </a:p>
          <a:p>
            <a:pPr algn="just">
              <a:defRPr/>
            </a:pPr>
            <a:r>
              <a:rPr lang="pt-BR" sz="1700" dirty="0">
                <a:solidFill>
                  <a:schemeClr val="bg1"/>
                </a:solidFill>
              </a:rPr>
              <a:t>A prestação de contas Financeira foi realizada através do Sistema de Gestão da Secretaria Estadual de Saúde. A Demonstração de Fluxo de Caixa de Janeiro a Dezembro de 2022 está representada no quadro 3.</a:t>
            </a:r>
          </a:p>
        </p:txBody>
      </p:sp>
      <p:sp>
        <p:nvSpPr>
          <p:cNvPr id="12" name="Retângulo 11">
            <a:extLst>
              <a:ext uri="{FF2B5EF4-FFF2-40B4-BE49-F238E27FC236}">
                <a16:creationId xmlns:a16="http://schemas.microsoft.com/office/drawing/2014/main" id="{249A347E-426C-4A63-8968-F2E32A2EEDD4}"/>
              </a:ext>
            </a:extLst>
          </p:cNvPr>
          <p:cNvSpPr/>
          <p:nvPr/>
        </p:nvSpPr>
        <p:spPr>
          <a:xfrm>
            <a:off x="4730262" y="255181"/>
            <a:ext cx="7167572" cy="299313"/>
          </a:xfrm>
          <a:prstGeom prst="rect">
            <a:avLst/>
          </a:prstGeom>
        </p:spPr>
        <p:txBody>
          <a:bodyPr wrap="square">
            <a:spAutoFit/>
          </a:bodyPr>
          <a:lstStyle/>
          <a:p>
            <a:pPr algn="ctr">
              <a:lnSpc>
                <a:spcPct val="150000"/>
              </a:lnSpc>
              <a:spcAft>
                <a:spcPts val="0"/>
              </a:spcAft>
              <a:defRPr/>
            </a:pPr>
            <a:r>
              <a:rPr lang="pt-BR" sz="1000" dirty="0">
                <a:ea typeface="Arial Unicode MS"/>
              </a:rPr>
              <a:t> </a:t>
            </a:r>
            <a:r>
              <a:rPr lang="pt-BR" sz="900" dirty="0">
                <a:ea typeface="Arial Unicode MS"/>
              </a:rPr>
              <a:t>Quadro 3 – Demonstrativo de Fluxo de Caixa CEAC Sul – Anual 2022</a:t>
            </a:r>
            <a:endParaRPr lang="pt-BR" sz="9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rot="10800000" flipV="1">
            <a:off x="6343648" y="6184944"/>
            <a:ext cx="4242738"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24/01/2023 – 14h10min</a:t>
            </a:r>
            <a:endParaRPr lang="pt-BR" altLang="pt-BR" sz="800" dirty="0">
              <a:latin typeface="+mn-lt"/>
              <a:ea typeface="Batang" panose="02030600000101010101" pitchFamily="18" charset="-127"/>
            </a:endParaRPr>
          </a:p>
        </p:txBody>
      </p:sp>
      <p:pic>
        <p:nvPicPr>
          <p:cNvPr id="7" name="Imagem 6">
            <a:extLst>
              <a:ext uri="{FF2B5EF4-FFF2-40B4-BE49-F238E27FC236}">
                <a16:creationId xmlns:a16="http://schemas.microsoft.com/office/drawing/2014/main" id="{89F54A8A-6D76-8159-3093-59B5B58F67E6}"/>
              </a:ext>
            </a:extLst>
          </p:cNvPr>
          <p:cNvPicPr>
            <a:picLocks noChangeAspect="1"/>
          </p:cNvPicPr>
          <p:nvPr/>
        </p:nvPicPr>
        <p:blipFill>
          <a:blip r:embed="rId5"/>
          <a:stretch>
            <a:fillRect/>
          </a:stretch>
        </p:blipFill>
        <p:spPr>
          <a:xfrm>
            <a:off x="4143652" y="1285493"/>
            <a:ext cx="7785830" cy="3971086"/>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5" y="2807780"/>
            <a:ext cx="3717705" cy="2410103"/>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endParaRPr lang="en-US" sz="1700" kern="1200" dirty="0">
              <a:solidFill>
                <a:schemeClr val="bg1"/>
              </a:solidFill>
              <a:latin typeface="+mn-lt"/>
              <a:ea typeface="+mn-ea"/>
              <a:cs typeface="+mn-cs"/>
            </a:endParaRPr>
          </a:p>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a:t>
            </a:r>
            <a:r>
              <a:rPr lang="pt-BR" sz="1700" dirty="0">
                <a:solidFill>
                  <a:schemeClr val="bg1"/>
                </a:solidFill>
              </a:rPr>
              <a:t>Janeiro</a:t>
            </a:r>
            <a:r>
              <a:rPr lang="en-US" sz="1700" kern="1200" dirty="0">
                <a:solidFill>
                  <a:schemeClr val="bg1"/>
                </a:solidFill>
                <a:latin typeface="+mn-lt"/>
                <a:ea typeface="+mn-ea"/>
                <a:cs typeface="+mn-cs"/>
              </a:rPr>
              <a:t> a </a:t>
            </a:r>
            <a:r>
              <a:rPr lang="pt-BR" sz="1700" kern="1200" dirty="0">
                <a:solidFill>
                  <a:schemeClr val="bg1"/>
                </a:solidFill>
                <a:latin typeface="+mn-lt"/>
                <a:ea typeface="+mn-ea"/>
                <a:cs typeface="+mn-cs"/>
              </a:rPr>
              <a:t>Dezembro</a:t>
            </a:r>
            <a:r>
              <a:rPr lang="en-US" sz="1700" kern="1200" dirty="0">
                <a:solidFill>
                  <a:schemeClr val="bg1"/>
                </a:solidFill>
                <a:latin typeface="+mn-lt"/>
                <a:ea typeface="+mn-ea"/>
                <a:cs typeface="+mn-cs"/>
              </a:rPr>
              <a:t> de 2022 está representado no </a:t>
            </a:r>
            <a:r>
              <a:rPr lang="en-US" sz="1700" kern="1200" dirty="0" err="1">
                <a:solidFill>
                  <a:schemeClr val="bg1"/>
                </a:solidFill>
                <a:latin typeface="+mn-lt"/>
                <a:ea typeface="+mn-ea"/>
                <a:cs typeface="+mn-cs"/>
              </a:rPr>
              <a:t>quadro</a:t>
            </a:r>
            <a:r>
              <a:rPr lang="en-US" sz="1700" kern="1200" dirty="0">
                <a:solidFill>
                  <a:schemeClr val="bg1"/>
                </a:solidFill>
                <a:latin typeface="+mn-lt"/>
                <a:ea typeface="+mn-ea"/>
                <a:cs typeface="+mn-cs"/>
              </a:rPr>
              <a:t> 4.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6095999" y="6123185"/>
            <a:ext cx="4073236" cy="78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endParaRPr lang="pt-BR" altLang="pt-BR" sz="800" dirty="0">
              <a:latin typeface="+mn-lt"/>
              <a:ea typeface="Arial Unicode MS" panose="020B0604020202020204" pitchFamily="34" charset="-128"/>
              <a:cs typeface="Arial Unicode MS" panose="020B0604020202020204" pitchFamily="34" charset="-128"/>
            </a:endParaRPr>
          </a:p>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24/01/2023 – 08h24min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6520542" y="433971"/>
            <a:ext cx="4855536" cy="299313"/>
          </a:xfrm>
          <a:prstGeom prst="rect">
            <a:avLst/>
          </a:prstGeom>
        </p:spPr>
        <p:txBody>
          <a:bodyPr wrap="square">
            <a:spAutoFit/>
          </a:bodyPr>
          <a:lstStyle/>
          <a:p>
            <a:pPr algn="just">
              <a:lnSpc>
                <a:spcPct val="150000"/>
              </a:lnSpc>
              <a:spcAft>
                <a:spcPts val="0"/>
              </a:spcAft>
              <a:defRPr/>
            </a:pPr>
            <a:r>
              <a:rPr lang="pt-BR" sz="1000" dirty="0">
                <a:ea typeface="Arial Unicode MS"/>
              </a:rPr>
              <a:t>      </a:t>
            </a:r>
            <a:r>
              <a:rPr lang="pt-BR" sz="900" dirty="0">
                <a:ea typeface="Arial Unicode MS"/>
              </a:rPr>
              <a:t>Quadro 4 – Demonstrativo Contábil  CEAC Sul –  Anual 2022 </a:t>
            </a:r>
          </a:p>
        </p:txBody>
      </p:sp>
      <p:pic>
        <p:nvPicPr>
          <p:cNvPr id="3" name="Imagem 2">
            <a:extLst>
              <a:ext uri="{FF2B5EF4-FFF2-40B4-BE49-F238E27FC236}">
                <a16:creationId xmlns:a16="http://schemas.microsoft.com/office/drawing/2014/main" id="{35030500-7059-8373-53FB-0EB67BEF571C}"/>
              </a:ext>
            </a:extLst>
          </p:cNvPr>
          <p:cNvPicPr>
            <a:picLocks noChangeAspect="1"/>
          </p:cNvPicPr>
          <p:nvPr/>
        </p:nvPicPr>
        <p:blipFill>
          <a:blip r:embed="rId5"/>
          <a:stretch>
            <a:fillRect/>
          </a:stretch>
        </p:blipFill>
        <p:spPr>
          <a:xfrm>
            <a:off x="4216908" y="1273019"/>
            <a:ext cx="7872122" cy="4960434"/>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564606"/>
            <a:ext cx="4078677" cy="19370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57997"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46188"/>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297259"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do ano de 2022,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704467"/>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Anual de  2022</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739822" y="2912889"/>
            <a:ext cx="3483646" cy="423449"/>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20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730"/>
          <a:stretch/>
        </p:blipFill>
        <p:spPr>
          <a:xfrm>
            <a:off x="0" y="-415974"/>
            <a:ext cx="12191980" cy="7273974"/>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394300"/>
            <a:ext cx="8270877" cy="4434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610884" y="1394301"/>
            <a:ext cx="5359100" cy="44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681137" y="1394301"/>
            <a:ext cx="3001045" cy="347646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Varzea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lnSpc>
                <a:spcPct val="150000"/>
              </a:lnSpc>
              <a:spcAft>
                <a:spcPts val="600"/>
              </a:spcAft>
            </a:pP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nSpc>
                <a:spcPct val="150000"/>
              </a:lnSpc>
              <a:spcAft>
                <a:spcPts val="600"/>
              </a:spcAft>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Juquery</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ea typeface="Batang" panose="02030600000101010101" pitchFamily="18" charset="-127"/>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0" y="150118"/>
            <a:ext cx="12192000" cy="6707882"/>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35874" y="-22859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83599" y="1393404"/>
            <a:ext cx="112866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ko-KR" sz="1800" dirty="0">
                <a:solidFill>
                  <a:schemeClr val="tx1">
                    <a:lumMod val="75000"/>
                    <a:lumOff val="25000"/>
                  </a:schemeClr>
                </a:solidFill>
                <a:latin typeface="+mn-lt"/>
              </a:rPr>
              <a:t>A tabela 1 apresenta a produção Anual de acordo com o planejado no Termo Aditivo 01/2022  no Contrato de Gestão n° 001.0500.000.034/2017, </a:t>
            </a:r>
            <a:r>
              <a:rPr lang="pt-BR" sz="1800" dirty="0">
                <a:solidFill>
                  <a:schemeClr val="tx1">
                    <a:lumMod val="75000"/>
                    <a:lumOff val="25000"/>
                  </a:schemeClr>
                </a:solidFill>
                <a:latin typeface="+mn-lt"/>
              </a:rPr>
              <a:t>que estimaram um volume para</a:t>
            </a:r>
            <a:r>
              <a:rPr lang="pt-BR" sz="1800" b="0" i="0" dirty="0">
                <a:effectLst/>
                <a:latin typeface="Calibri" panose="020F0502020204030204" pitchFamily="34" charset="0"/>
              </a:rPr>
              <a:t> o exercício de 2022 de </a:t>
            </a:r>
            <a:r>
              <a:rPr lang="pt-BR" sz="1800" b="1" i="0" dirty="0">
                <a:solidFill>
                  <a:schemeClr val="tx1">
                    <a:lumMod val="75000"/>
                    <a:lumOff val="25000"/>
                  </a:schemeClr>
                </a:solidFill>
                <a:effectLst/>
                <a:latin typeface="+mn-lt"/>
              </a:rPr>
              <a:t>9.044.988</a:t>
            </a:r>
            <a:r>
              <a:rPr lang="pt-BR" sz="1800" b="1" dirty="0"/>
              <a:t> </a:t>
            </a:r>
            <a:r>
              <a:rPr lang="pt-BR" sz="1800" dirty="0">
                <a:solidFill>
                  <a:schemeClr val="tx1">
                    <a:lumMod val="75000"/>
                    <a:lumOff val="25000"/>
                  </a:schemeClr>
                </a:solidFill>
                <a:latin typeface="+mn-lt"/>
              </a:rPr>
              <a:t>exames</a:t>
            </a:r>
            <a:r>
              <a:rPr lang="pt-BR" altLang="ko-KR" sz="1800" dirty="0">
                <a:solidFill>
                  <a:schemeClr val="tx1">
                    <a:lumMod val="75000"/>
                    <a:lumOff val="25000"/>
                  </a:schemeClr>
                </a:solidFill>
                <a:latin typeface="+mn-lt"/>
              </a:rPr>
              <a:t>. </a:t>
            </a:r>
            <a:r>
              <a:rPr lang="pt-BR" sz="1800" dirty="0">
                <a:solidFill>
                  <a:schemeClr val="tx1">
                    <a:lumMod val="75000"/>
                    <a:lumOff val="25000"/>
                  </a:schemeClr>
                </a:solidFill>
                <a:latin typeface="+mn-lt"/>
              </a:rPr>
              <a:t>A produção realizada foi de </a:t>
            </a:r>
            <a:r>
              <a:rPr lang="pt-BR" b="1" dirty="0">
                <a:solidFill>
                  <a:schemeClr val="tx1">
                    <a:lumMod val="75000"/>
                    <a:lumOff val="25000"/>
                  </a:schemeClr>
                </a:solidFill>
                <a:latin typeface="+mn-lt"/>
              </a:rPr>
              <a:t>2</a:t>
            </a:r>
            <a:r>
              <a:rPr lang="pt-BR" sz="1800" b="1" dirty="0">
                <a:solidFill>
                  <a:schemeClr val="tx1">
                    <a:lumMod val="75000"/>
                    <a:lumOff val="25000"/>
                  </a:schemeClr>
                </a:solidFill>
                <a:latin typeface="+mn-lt"/>
              </a:rPr>
              <a:t>,31%</a:t>
            </a:r>
            <a:r>
              <a:rPr lang="pt-BR" sz="1800" dirty="0">
                <a:solidFill>
                  <a:schemeClr val="tx1">
                    <a:lumMod val="75000"/>
                    <a:lumOff val="25000"/>
                  </a:schemeClr>
                </a:solidFill>
                <a:latin typeface="+mn-lt"/>
              </a:rPr>
              <a:t> menor que o estimado</a:t>
            </a:r>
            <a:r>
              <a:rPr lang="pt-BR" altLang="ko-KR" sz="1800" dirty="0">
                <a:solidFill>
                  <a:schemeClr val="tx1">
                    <a:lumMod val="75000"/>
                    <a:lumOff val="25000"/>
                  </a:schemeClr>
                </a:solidFill>
                <a:latin typeface="+mn-lt"/>
              </a:rPr>
              <a:t>.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727938" y="5563801"/>
            <a:ext cx="516088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2281646" y="2316735"/>
            <a:ext cx="7510055" cy="246221"/>
          </a:xfrm>
          <a:prstGeom prst="rect">
            <a:avLst/>
          </a:prstGeom>
        </p:spPr>
        <p:txBody>
          <a:bodyPr wrap="square">
            <a:spAutoFit/>
          </a:bodyPr>
          <a:lstStyle/>
          <a:p>
            <a:pPr lvl="0" algn="ctr"/>
            <a:r>
              <a:rPr lang="pt-BR" altLang="ko-KR" sz="1000" dirty="0">
                <a:solidFill>
                  <a:prstClr val="black">
                    <a:lumMod val="75000"/>
                    <a:lumOff val="25000"/>
                  </a:prstClr>
                </a:solidFill>
              </a:rPr>
              <a:t>Tabela 1 – Produção Estimada e Realizada no CEAC Sul,  Anual de 2022</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id="{3DCF309A-8272-9FA8-ADB4-49DA6C36CF28}"/>
              </a:ext>
            </a:extLst>
          </p:cNvPr>
          <p:cNvPicPr>
            <a:picLocks noChangeAspect="1"/>
          </p:cNvPicPr>
          <p:nvPr/>
        </p:nvPicPr>
        <p:blipFill>
          <a:blip r:embed="rId6"/>
          <a:stretch>
            <a:fillRect/>
          </a:stretch>
        </p:blipFill>
        <p:spPr>
          <a:xfrm>
            <a:off x="4822948" y="2614981"/>
            <a:ext cx="2970860" cy="2896794"/>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5" y="1602377"/>
            <a:ext cx="9184873" cy="461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a:t>
            </a:r>
            <a:r>
              <a:rPr lang="pt-BR" altLang="pt-BR" dirty="0">
                <a:solidFill>
                  <a:schemeClr val="tx1">
                    <a:lumMod val="85000"/>
                    <a:lumOff val="15000"/>
                  </a:schemeClr>
                </a:solidFill>
                <a:latin typeface="+mn-lt"/>
                <a:ea typeface="Arial Unicode MS" panose="020B0604020202020204" pitchFamily="34" charset="-128"/>
              </a:rPr>
              <a:t>de janeiro á junho de </a:t>
            </a: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2022 sugerem a oportunidade de ajustar as metas para a produção estimada para cada unidade assistencial. </a:t>
            </a:r>
            <a:endParaRPr lang="pt-BR" altLang="pt-BR"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dirty="0">
              <a:solidFill>
                <a:schemeClr val="tx1">
                  <a:lumMod val="85000"/>
                  <a:lumOff val="15000"/>
                </a:schemeClr>
              </a:solidFill>
              <a:latin typeface="+mn-lt"/>
              <a:ea typeface="Batang" panose="02030600000101010101" pitchFamily="18" charset="-127"/>
            </a:endParaRPr>
          </a:p>
        </p:txBody>
      </p: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2805363" y="1057986"/>
            <a:ext cx="658127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               Quadro 1 – Produção Estimada (Meta) e realizada no CEAC Sul, discriminada por unidade assistencial no período de  janeiro a junho  de 2022</a:t>
            </a:r>
            <a:endParaRPr lang="pt-BR" altLang="pt-BR" sz="800" dirty="0">
              <a:latin typeface="+mn-lt"/>
              <a:ea typeface="Batang" panose="02030600000101010101" pitchFamily="18" charset="-127"/>
            </a:endParaRPr>
          </a:p>
        </p:txBody>
      </p: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sp>
        <p:nvSpPr>
          <p:cNvPr id="14" name="CaixaDeTexto 13">
            <a:extLst>
              <a:ext uri="{FF2B5EF4-FFF2-40B4-BE49-F238E27FC236}">
                <a16:creationId xmlns:a16="http://schemas.microsoft.com/office/drawing/2014/main" id="{F739C4D8-A931-47D0-9B27-F4CAFF9CE58C}"/>
              </a:ext>
            </a:extLst>
          </p:cNvPr>
          <p:cNvSpPr txBox="1"/>
          <p:nvPr/>
        </p:nvSpPr>
        <p:spPr>
          <a:xfrm>
            <a:off x="4451683" y="5542058"/>
            <a:ext cx="3669633" cy="257956"/>
          </a:xfrm>
          <a:prstGeom prst="rect">
            <a:avLst/>
          </a:prstGeom>
          <a:noFill/>
        </p:spPr>
        <p:txBody>
          <a:bodyPr wrap="square">
            <a:spAutoFit/>
          </a:body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Reglab ® 2022</a:t>
            </a:r>
            <a:endParaRPr lang="pt-BR" altLang="pt-BR" sz="800" dirty="0">
              <a:latin typeface="+mn-lt"/>
              <a:ea typeface="Batang" panose="02030600000101010101" pitchFamily="18" charset="-127"/>
            </a:endParaRPr>
          </a:p>
        </p:txBody>
      </p:sp>
      <p:pic>
        <p:nvPicPr>
          <p:cNvPr id="2" name="Imagem 1">
            <a:extLst>
              <a:ext uri="{FF2B5EF4-FFF2-40B4-BE49-F238E27FC236}">
                <a16:creationId xmlns:a16="http://schemas.microsoft.com/office/drawing/2014/main" id="{2608BB10-01A2-9696-1BD5-7FC88EF62BE6}"/>
              </a:ext>
            </a:extLst>
          </p:cNvPr>
          <p:cNvPicPr>
            <a:picLocks noChangeAspect="1"/>
          </p:cNvPicPr>
          <p:nvPr/>
        </p:nvPicPr>
        <p:blipFill>
          <a:blip r:embed="rId3"/>
          <a:stretch>
            <a:fillRect/>
          </a:stretch>
        </p:blipFill>
        <p:spPr>
          <a:xfrm>
            <a:off x="515250" y="1645484"/>
            <a:ext cx="11161500" cy="3645461"/>
          </a:xfrm>
          <a:prstGeom prst="rect">
            <a:avLst/>
          </a:prstGeom>
        </p:spPr>
      </p:pic>
    </p:spTree>
    <p:extLst>
      <p:ext uri="{BB962C8B-B14F-4D97-AF65-F5344CB8AC3E}">
        <p14:creationId xmlns:p14="http://schemas.microsoft.com/office/powerpoint/2010/main" val="405526821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3616</TotalTime>
  <Words>1541</Words>
  <Application>Microsoft Office PowerPoint</Application>
  <PresentationFormat>Widescreen</PresentationFormat>
  <Paragraphs>151</Paragraphs>
  <Slides>17</Slides>
  <Notes>15</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Isabel Siqueira</cp:lastModifiedBy>
  <cp:revision>275</cp:revision>
  <cp:lastPrinted>2023-01-24T18:40:36Z</cp:lastPrinted>
  <dcterms:created xsi:type="dcterms:W3CDTF">2019-10-31T14:23:28Z</dcterms:created>
  <dcterms:modified xsi:type="dcterms:W3CDTF">2023-01-24T20:30:14Z</dcterms:modified>
</cp:coreProperties>
</file>