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6"/>
  </p:notesMasterIdLst>
  <p:sldIdLst>
    <p:sldId id="470" r:id="rId2"/>
    <p:sldId id="512" r:id="rId3"/>
    <p:sldId id="490" r:id="rId4"/>
    <p:sldId id="508" r:id="rId5"/>
    <p:sldId id="509" r:id="rId6"/>
    <p:sldId id="492" r:id="rId7"/>
    <p:sldId id="493" r:id="rId8"/>
    <p:sldId id="495" r:id="rId9"/>
    <p:sldId id="496" r:id="rId10"/>
    <p:sldId id="499" r:id="rId11"/>
    <p:sldId id="507" r:id="rId12"/>
    <p:sldId id="506" r:id="rId13"/>
    <p:sldId id="505" r:id="rId14"/>
    <p:sldId id="513" r:id="rId15"/>
  </p:sldIdLst>
  <p:sldSz cx="12192000" cy="6858000"/>
  <p:notesSz cx="6797675" cy="9926638"/>
  <p:defaultText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906" userDrawn="1">
          <p15:clr>
            <a:srgbClr val="A4A3A4"/>
          </p15:clr>
        </p15:guide>
        <p15:guide id="2" pos="3228" userDrawn="1">
          <p15:clr>
            <a:srgbClr val="A4A3A4"/>
          </p15:clr>
        </p15:guide>
        <p15:guide id="3" pos="7537" userDrawn="1">
          <p15:clr>
            <a:srgbClr val="A4A3A4"/>
          </p15:clr>
        </p15:guide>
        <p15:guide id="4" pos="688"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irian Chiarelli" initials="MC" lastIdx="3"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990000"/>
    <a:srgbClr val="404040"/>
    <a:srgbClr val="C00000"/>
    <a:srgbClr val="01AE80"/>
    <a:srgbClr val="E1DFE0"/>
    <a:srgbClr val="F2F2F2"/>
    <a:srgbClr val="A50000"/>
    <a:srgbClr val="A5A5A5"/>
    <a:srgbClr val="C2172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Estilo Médio 2 - Ênfas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enhum Estilo, Nenhuma Grade">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C083E6E3-FA7D-4D7B-A595-EF9225AFEA82}" styleName="Estilo Claro 1 - Ênfase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1176" autoAdjust="0"/>
    <p:restoredTop sz="86015" autoAdjust="0"/>
  </p:normalViewPr>
  <p:slideViewPr>
    <p:cSldViewPr snapToGrid="0">
      <p:cViewPr varScale="1">
        <p:scale>
          <a:sx n="62" d="100"/>
          <a:sy n="62" d="100"/>
        </p:scale>
        <p:origin x="1212" y="66"/>
      </p:cViewPr>
      <p:guideLst>
        <p:guide orient="horz" pos="3906"/>
        <p:guide pos="3228"/>
        <p:guide pos="7537"/>
        <p:guide pos="688"/>
      </p:guideLst>
    </p:cSldViewPr>
  </p:slideViewPr>
  <p:outlineViewPr>
    <p:cViewPr>
      <p:scale>
        <a:sx n="33" d="100"/>
        <a:sy n="33" d="100"/>
      </p:scale>
      <p:origin x="0" y="0"/>
    </p:cViewPr>
  </p:outlineViewPr>
  <p:notesTextViewPr>
    <p:cViewPr>
      <p:scale>
        <a:sx n="1" d="1"/>
        <a:sy n="1" d="1"/>
      </p:scale>
      <p:origin x="0" y="0"/>
    </p:cViewPr>
  </p:notesTextViewPr>
  <p:sorterViewPr>
    <p:cViewPr varScale="1">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commentAuthors" Target="commentAuthor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ço Reservado para Cabeçalho 1"/>
          <p:cNvSpPr>
            <a:spLocks noGrp="1"/>
          </p:cNvSpPr>
          <p:nvPr>
            <p:ph type="hdr" sz="quarter"/>
          </p:nvPr>
        </p:nvSpPr>
        <p:spPr>
          <a:xfrm>
            <a:off x="0" y="0"/>
            <a:ext cx="2945660" cy="498056"/>
          </a:xfrm>
          <a:prstGeom prst="rect">
            <a:avLst/>
          </a:prstGeom>
        </p:spPr>
        <p:txBody>
          <a:bodyPr vert="horz" lIns="92108" tIns="46054" rIns="92108" bIns="46054" rtlCol="0"/>
          <a:lstStyle>
            <a:lvl1pPr algn="l">
              <a:defRPr sz="1200"/>
            </a:lvl1pPr>
          </a:lstStyle>
          <a:p>
            <a:endParaRPr lang="pt-BR"/>
          </a:p>
        </p:txBody>
      </p:sp>
      <p:sp>
        <p:nvSpPr>
          <p:cNvPr id="3" name="Espaço Reservado para Data 2"/>
          <p:cNvSpPr>
            <a:spLocks noGrp="1"/>
          </p:cNvSpPr>
          <p:nvPr>
            <p:ph type="dt" idx="1"/>
          </p:nvPr>
        </p:nvSpPr>
        <p:spPr>
          <a:xfrm>
            <a:off x="3850442" y="0"/>
            <a:ext cx="2945660" cy="498056"/>
          </a:xfrm>
          <a:prstGeom prst="rect">
            <a:avLst/>
          </a:prstGeom>
        </p:spPr>
        <p:txBody>
          <a:bodyPr vert="horz" lIns="92108" tIns="46054" rIns="92108" bIns="46054" rtlCol="0"/>
          <a:lstStyle>
            <a:lvl1pPr algn="r">
              <a:defRPr sz="1200"/>
            </a:lvl1pPr>
          </a:lstStyle>
          <a:p>
            <a:fld id="{5426514E-D3CE-4F7F-92FF-8D87D753F936}" type="datetimeFigureOut">
              <a:rPr lang="pt-BR" smtClean="0"/>
              <a:t>08/08/2022</a:t>
            </a:fld>
            <a:endParaRPr lang="pt-BR"/>
          </a:p>
        </p:txBody>
      </p:sp>
      <p:sp>
        <p:nvSpPr>
          <p:cNvPr id="4" name="Espaço Reservado para Imagem de Slide 3"/>
          <p:cNvSpPr>
            <a:spLocks noGrp="1" noRot="1" noChangeAspect="1"/>
          </p:cNvSpPr>
          <p:nvPr>
            <p:ph type="sldImg" idx="2"/>
          </p:nvPr>
        </p:nvSpPr>
        <p:spPr>
          <a:xfrm>
            <a:off x="420688" y="1241425"/>
            <a:ext cx="5956300" cy="3349625"/>
          </a:xfrm>
          <a:prstGeom prst="rect">
            <a:avLst/>
          </a:prstGeom>
          <a:noFill/>
          <a:ln w="12700">
            <a:solidFill>
              <a:prstClr val="black"/>
            </a:solidFill>
          </a:ln>
        </p:spPr>
        <p:txBody>
          <a:bodyPr vert="horz" lIns="92108" tIns="46054" rIns="92108" bIns="46054" rtlCol="0" anchor="ctr"/>
          <a:lstStyle/>
          <a:p>
            <a:endParaRPr lang="pt-BR"/>
          </a:p>
        </p:txBody>
      </p:sp>
      <p:sp>
        <p:nvSpPr>
          <p:cNvPr id="5" name="Espaço Reservado para Anotações 4"/>
          <p:cNvSpPr>
            <a:spLocks noGrp="1"/>
          </p:cNvSpPr>
          <p:nvPr>
            <p:ph type="body" sz="quarter" idx="3"/>
          </p:nvPr>
        </p:nvSpPr>
        <p:spPr>
          <a:xfrm>
            <a:off x="679768" y="4777195"/>
            <a:ext cx="5438140" cy="3908614"/>
          </a:xfrm>
          <a:prstGeom prst="rect">
            <a:avLst/>
          </a:prstGeom>
        </p:spPr>
        <p:txBody>
          <a:bodyPr vert="horz" lIns="92108" tIns="46054" rIns="92108" bIns="46054" rtlCol="0"/>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6" name="Espaço Reservado para Rodapé 5"/>
          <p:cNvSpPr>
            <a:spLocks noGrp="1"/>
          </p:cNvSpPr>
          <p:nvPr>
            <p:ph type="ftr" sz="quarter" idx="4"/>
          </p:nvPr>
        </p:nvSpPr>
        <p:spPr>
          <a:xfrm>
            <a:off x="0" y="9428584"/>
            <a:ext cx="2945660" cy="498055"/>
          </a:xfrm>
          <a:prstGeom prst="rect">
            <a:avLst/>
          </a:prstGeom>
        </p:spPr>
        <p:txBody>
          <a:bodyPr vert="horz" lIns="92108" tIns="46054" rIns="92108" bIns="46054" rtlCol="0" anchor="b"/>
          <a:lstStyle>
            <a:lvl1pPr algn="l">
              <a:defRPr sz="1200"/>
            </a:lvl1pPr>
          </a:lstStyle>
          <a:p>
            <a:endParaRPr lang="pt-BR"/>
          </a:p>
        </p:txBody>
      </p:sp>
      <p:sp>
        <p:nvSpPr>
          <p:cNvPr id="7" name="Espaço Reservado para Número de Slide 6"/>
          <p:cNvSpPr>
            <a:spLocks noGrp="1"/>
          </p:cNvSpPr>
          <p:nvPr>
            <p:ph type="sldNum" sz="quarter" idx="5"/>
          </p:nvPr>
        </p:nvSpPr>
        <p:spPr>
          <a:xfrm>
            <a:off x="3850442" y="9428584"/>
            <a:ext cx="2945660" cy="498055"/>
          </a:xfrm>
          <a:prstGeom prst="rect">
            <a:avLst/>
          </a:prstGeom>
        </p:spPr>
        <p:txBody>
          <a:bodyPr vert="horz" lIns="92108" tIns="46054" rIns="92108" bIns="46054" rtlCol="0" anchor="b"/>
          <a:lstStyle>
            <a:lvl1pPr algn="r">
              <a:defRPr sz="1200"/>
            </a:lvl1pPr>
          </a:lstStyle>
          <a:p>
            <a:fld id="{F8F38578-74F1-446B-B54B-1DEC46AE92B6}" type="slidenum">
              <a:rPr lang="pt-BR" smtClean="0"/>
              <a:t>‹nº›</a:t>
            </a:fld>
            <a:endParaRPr lang="pt-BR"/>
          </a:p>
        </p:txBody>
      </p:sp>
    </p:spTree>
    <p:extLst>
      <p:ext uri="{BB962C8B-B14F-4D97-AF65-F5344CB8AC3E}">
        <p14:creationId xmlns:p14="http://schemas.microsoft.com/office/powerpoint/2010/main" val="35368340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10"/>
          </p:nvPr>
        </p:nvSpPr>
        <p:spPr/>
        <p:txBody>
          <a:bodyPr/>
          <a:lstStyle/>
          <a:p>
            <a:fld id="{F8F38578-74F1-446B-B54B-1DEC46AE92B6}" type="slidenum">
              <a:rPr lang="pt-BR" smtClean="0"/>
              <a:t>1</a:t>
            </a:fld>
            <a:endParaRPr lang="pt-BR" dirty="0"/>
          </a:p>
        </p:txBody>
      </p:sp>
    </p:spTree>
    <p:extLst>
      <p:ext uri="{BB962C8B-B14F-4D97-AF65-F5344CB8AC3E}">
        <p14:creationId xmlns:p14="http://schemas.microsoft.com/office/powerpoint/2010/main" val="9557934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10"/>
          </p:nvPr>
        </p:nvSpPr>
        <p:spPr/>
        <p:txBody>
          <a:bodyPr/>
          <a:lstStyle/>
          <a:p>
            <a:fld id="{F8F38578-74F1-446B-B54B-1DEC46AE92B6}" type="slidenum">
              <a:rPr lang="pt-BR" smtClean="0"/>
              <a:t>12</a:t>
            </a:fld>
            <a:endParaRPr lang="pt-BR"/>
          </a:p>
        </p:txBody>
      </p:sp>
    </p:spTree>
    <p:extLst>
      <p:ext uri="{BB962C8B-B14F-4D97-AF65-F5344CB8AC3E}">
        <p14:creationId xmlns:p14="http://schemas.microsoft.com/office/powerpoint/2010/main" val="12710666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5"/>
          </p:nvPr>
        </p:nvSpPr>
        <p:spPr/>
        <p:txBody>
          <a:bodyPr/>
          <a:lstStyle/>
          <a:p>
            <a:fld id="{F8F38578-74F1-446B-B54B-1DEC46AE92B6}" type="slidenum">
              <a:rPr lang="pt-BR" smtClean="0"/>
              <a:t>13</a:t>
            </a:fld>
            <a:endParaRPr lang="pt-BR"/>
          </a:p>
        </p:txBody>
      </p:sp>
    </p:spTree>
    <p:extLst>
      <p:ext uri="{BB962C8B-B14F-4D97-AF65-F5344CB8AC3E}">
        <p14:creationId xmlns:p14="http://schemas.microsoft.com/office/powerpoint/2010/main" val="146677264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5"/>
          </p:nvPr>
        </p:nvSpPr>
        <p:spPr/>
        <p:txBody>
          <a:bodyPr/>
          <a:lstStyle/>
          <a:p>
            <a:fld id="{F8F38578-74F1-446B-B54B-1DEC46AE92B6}" type="slidenum">
              <a:rPr lang="pt-BR" smtClean="0"/>
              <a:t>14</a:t>
            </a:fld>
            <a:endParaRPr lang="pt-BR"/>
          </a:p>
        </p:txBody>
      </p:sp>
    </p:spTree>
    <p:extLst>
      <p:ext uri="{BB962C8B-B14F-4D97-AF65-F5344CB8AC3E}">
        <p14:creationId xmlns:p14="http://schemas.microsoft.com/office/powerpoint/2010/main" val="367735212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5"/>
          </p:nvPr>
        </p:nvSpPr>
        <p:spPr/>
        <p:txBody>
          <a:bodyPr/>
          <a:lstStyle/>
          <a:p>
            <a:fld id="{F8F38578-74F1-446B-B54B-1DEC46AE92B6}" type="slidenum">
              <a:rPr lang="pt-BR" smtClean="0"/>
              <a:t>2</a:t>
            </a:fld>
            <a:endParaRPr lang="pt-BR" dirty="0"/>
          </a:p>
        </p:txBody>
      </p:sp>
    </p:spTree>
    <p:extLst>
      <p:ext uri="{BB962C8B-B14F-4D97-AF65-F5344CB8AC3E}">
        <p14:creationId xmlns:p14="http://schemas.microsoft.com/office/powerpoint/2010/main" val="218805393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5"/>
          </p:nvPr>
        </p:nvSpPr>
        <p:spPr/>
        <p:txBody>
          <a:bodyPr/>
          <a:lstStyle/>
          <a:p>
            <a:fld id="{F8F38578-74F1-446B-B54B-1DEC46AE92B6}" type="slidenum">
              <a:rPr lang="pt-BR" smtClean="0"/>
              <a:t>3</a:t>
            </a:fld>
            <a:endParaRPr lang="pt-BR"/>
          </a:p>
        </p:txBody>
      </p:sp>
    </p:spTree>
    <p:extLst>
      <p:ext uri="{BB962C8B-B14F-4D97-AF65-F5344CB8AC3E}">
        <p14:creationId xmlns:p14="http://schemas.microsoft.com/office/powerpoint/2010/main" val="390860688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5"/>
          </p:nvPr>
        </p:nvSpPr>
        <p:spPr/>
        <p:txBody>
          <a:bodyPr/>
          <a:lstStyle/>
          <a:p>
            <a:fld id="{F8F38578-74F1-446B-B54B-1DEC46AE92B6}" type="slidenum">
              <a:rPr lang="pt-BR" smtClean="0"/>
              <a:t>6</a:t>
            </a:fld>
            <a:endParaRPr lang="pt-BR"/>
          </a:p>
        </p:txBody>
      </p:sp>
    </p:spTree>
    <p:extLst>
      <p:ext uri="{BB962C8B-B14F-4D97-AF65-F5344CB8AC3E}">
        <p14:creationId xmlns:p14="http://schemas.microsoft.com/office/powerpoint/2010/main" val="109543643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5"/>
          </p:nvPr>
        </p:nvSpPr>
        <p:spPr/>
        <p:txBody>
          <a:bodyPr/>
          <a:lstStyle/>
          <a:p>
            <a:fld id="{F8F38578-74F1-446B-B54B-1DEC46AE92B6}" type="slidenum">
              <a:rPr lang="pt-BR" smtClean="0"/>
              <a:t>7</a:t>
            </a:fld>
            <a:endParaRPr lang="pt-BR"/>
          </a:p>
        </p:txBody>
      </p:sp>
    </p:spTree>
    <p:extLst>
      <p:ext uri="{BB962C8B-B14F-4D97-AF65-F5344CB8AC3E}">
        <p14:creationId xmlns:p14="http://schemas.microsoft.com/office/powerpoint/2010/main" val="290113967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10"/>
          </p:nvPr>
        </p:nvSpPr>
        <p:spPr/>
        <p:txBody>
          <a:bodyPr/>
          <a:lstStyle/>
          <a:p>
            <a:fld id="{F8F38578-74F1-446B-B54B-1DEC46AE92B6}" type="slidenum">
              <a:rPr lang="pt-BR" smtClean="0"/>
              <a:t>8</a:t>
            </a:fld>
            <a:endParaRPr lang="pt-BR"/>
          </a:p>
        </p:txBody>
      </p:sp>
    </p:spTree>
    <p:extLst>
      <p:ext uri="{BB962C8B-B14F-4D97-AF65-F5344CB8AC3E}">
        <p14:creationId xmlns:p14="http://schemas.microsoft.com/office/powerpoint/2010/main" val="253430353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10"/>
          </p:nvPr>
        </p:nvSpPr>
        <p:spPr/>
        <p:txBody>
          <a:bodyPr/>
          <a:lstStyle/>
          <a:p>
            <a:fld id="{F8F38578-74F1-446B-B54B-1DEC46AE92B6}" type="slidenum">
              <a:rPr lang="pt-BR" smtClean="0"/>
              <a:t>9</a:t>
            </a:fld>
            <a:endParaRPr lang="pt-BR"/>
          </a:p>
        </p:txBody>
      </p:sp>
    </p:spTree>
    <p:extLst>
      <p:ext uri="{BB962C8B-B14F-4D97-AF65-F5344CB8AC3E}">
        <p14:creationId xmlns:p14="http://schemas.microsoft.com/office/powerpoint/2010/main" val="288365887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5"/>
          </p:nvPr>
        </p:nvSpPr>
        <p:spPr/>
        <p:txBody>
          <a:bodyPr/>
          <a:lstStyle/>
          <a:p>
            <a:fld id="{F8F38578-74F1-446B-B54B-1DEC46AE92B6}" type="slidenum">
              <a:rPr lang="pt-BR" smtClean="0"/>
              <a:t>10</a:t>
            </a:fld>
            <a:endParaRPr lang="pt-BR"/>
          </a:p>
        </p:txBody>
      </p:sp>
    </p:spTree>
    <p:extLst>
      <p:ext uri="{BB962C8B-B14F-4D97-AF65-F5344CB8AC3E}">
        <p14:creationId xmlns:p14="http://schemas.microsoft.com/office/powerpoint/2010/main" val="345785255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5"/>
          </p:nvPr>
        </p:nvSpPr>
        <p:spPr/>
        <p:txBody>
          <a:bodyPr/>
          <a:lstStyle/>
          <a:p>
            <a:fld id="{F8F38578-74F1-446B-B54B-1DEC46AE92B6}" type="slidenum">
              <a:rPr lang="pt-BR" smtClean="0"/>
              <a:t>11</a:t>
            </a:fld>
            <a:endParaRPr lang="pt-BR"/>
          </a:p>
        </p:txBody>
      </p:sp>
    </p:spTree>
    <p:extLst>
      <p:ext uri="{BB962C8B-B14F-4D97-AF65-F5344CB8AC3E}">
        <p14:creationId xmlns:p14="http://schemas.microsoft.com/office/powerpoint/2010/main" val="386519221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Slide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F7B63D3-F843-46C0-8B4E-180160A7E323}"/>
              </a:ext>
            </a:extLst>
          </p:cNvPr>
          <p:cNvSpPr>
            <a:spLocks noGrp="1"/>
          </p:cNvSpPr>
          <p:nvPr>
            <p:ph type="ctrTitle"/>
          </p:nvPr>
        </p:nvSpPr>
        <p:spPr>
          <a:xfrm>
            <a:off x="1524000" y="1122363"/>
            <a:ext cx="9144000" cy="2387600"/>
          </a:xfrm>
        </p:spPr>
        <p:txBody>
          <a:bodyPr anchor="b"/>
          <a:lstStyle>
            <a:lvl1pPr algn="ctr">
              <a:defRPr sz="6000"/>
            </a:lvl1pPr>
          </a:lstStyle>
          <a:p>
            <a:r>
              <a:rPr lang="pt-BR"/>
              <a:t>Clique para editar o título Mestre</a:t>
            </a:r>
          </a:p>
        </p:txBody>
      </p:sp>
      <p:sp>
        <p:nvSpPr>
          <p:cNvPr id="3" name="Subtítulo 2">
            <a:extLst>
              <a:ext uri="{FF2B5EF4-FFF2-40B4-BE49-F238E27FC236}">
                <a16:creationId xmlns:a16="http://schemas.microsoft.com/office/drawing/2014/main" id="{DF7E2D60-0571-4121-AD71-C41537752F3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pt-BR"/>
              <a:t>Clique para editar o estilo do subtítulo Mestre</a:t>
            </a:r>
          </a:p>
        </p:txBody>
      </p:sp>
      <p:sp>
        <p:nvSpPr>
          <p:cNvPr id="4" name="Espaço Reservado para Data 3">
            <a:extLst>
              <a:ext uri="{FF2B5EF4-FFF2-40B4-BE49-F238E27FC236}">
                <a16:creationId xmlns:a16="http://schemas.microsoft.com/office/drawing/2014/main" id="{2C888F06-229A-4119-8A13-466211BDA30B}"/>
              </a:ext>
            </a:extLst>
          </p:cNvPr>
          <p:cNvSpPr>
            <a:spLocks noGrp="1"/>
          </p:cNvSpPr>
          <p:nvPr>
            <p:ph type="dt" sz="half" idx="10"/>
          </p:nvPr>
        </p:nvSpPr>
        <p:spPr/>
        <p:txBody>
          <a:bodyPr/>
          <a:lstStyle/>
          <a:p>
            <a:fld id="{874D8CD9-C51F-4ABB-B287-AC3576761347}" type="datetimeFigureOut">
              <a:rPr lang="pt-BR" smtClean="0"/>
              <a:t>08/08/2022</a:t>
            </a:fld>
            <a:endParaRPr lang="pt-BR"/>
          </a:p>
        </p:txBody>
      </p:sp>
      <p:sp>
        <p:nvSpPr>
          <p:cNvPr id="5" name="Espaço Reservado para Rodapé 4">
            <a:extLst>
              <a:ext uri="{FF2B5EF4-FFF2-40B4-BE49-F238E27FC236}">
                <a16:creationId xmlns:a16="http://schemas.microsoft.com/office/drawing/2014/main" id="{A20EA748-E4F5-44BC-A19A-ED1EC403A878}"/>
              </a:ext>
            </a:extLst>
          </p:cNvPr>
          <p:cNvSpPr>
            <a:spLocks noGrp="1"/>
          </p:cNvSpPr>
          <p:nvPr>
            <p:ph type="ftr" sz="quarter" idx="11"/>
          </p:nvPr>
        </p:nvSpPr>
        <p:spPr/>
        <p:txBody>
          <a:bodyPr/>
          <a:lstStyle/>
          <a:p>
            <a:endParaRPr lang="pt-BR"/>
          </a:p>
        </p:txBody>
      </p:sp>
      <p:sp>
        <p:nvSpPr>
          <p:cNvPr id="6" name="Espaço Reservado para Número de Slide 5">
            <a:extLst>
              <a:ext uri="{FF2B5EF4-FFF2-40B4-BE49-F238E27FC236}">
                <a16:creationId xmlns:a16="http://schemas.microsoft.com/office/drawing/2014/main" id="{C0ED7674-4520-4DD9-B491-C2A65C2B9F97}"/>
              </a:ext>
            </a:extLst>
          </p:cNvPr>
          <p:cNvSpPr>
            <a:spLocks noGrp="1"/>
          </p:cNvSpPr>
          <p:nvPr>
            <p:ph type="sldNum" sz="quarter" idx="12"/>
          </p:nvPr>
        </p:nvSpPr>
        <p:spPr/>
        <p:txBody>
          <a:bodyPr/>
          <a:lstStyle/>
          <a:p>
            <a:fld id="{9BB85ED8-2C41-4BA2-A53B-9891B0C1C9D9}" type="slidenum">
              <a:rPr lang="pt-BR" smtClean="0"/>
              <a:t>‹nº›</a:t>
            </a:fld>
            <a:endParaRPr lang="pt-BR"/>
          </a:p>
        </p:txBody>
      </p:sp>
    </p:spTree>
    <p:extLst>
      <p:ext uri="{BB962C8B-B14F-4D97-AF65-F5344CB8AC3E}">
        <p14:creationId xmlns:p14="http://schemas.microsoft.com/office/powerpoint/2010/main" val="10863724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e Conteúd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66D5F77-F7F0-4152-8173-477F4CD544A9}"/>
              </a:ext>
            </a:extLst>
          </p:cNvPr>
          <p:cNvSpPr>
            <a:spLocks noGrp="1"/>
          </p:cNvSpPr>
          <p:nvPr>
            <p:ph type="title"/>
          </p:nvPr>
        </p:nvSpPr>
        <p:spPr/>
        <p:txBody>
          <a:bodyPr/>
          <a:lstStyle/>
          <a:p>
            <a:r>
              <a:rPr lang="pt-BR"/>
              <a:t>Clique para editar o título Mestre</a:t>
            </a:r>
          </a:p>
        </p:txBody>
      </p:sp>
      <p:sp>
        <p:nvSpPr>
          <p:cNvPr id="3" name="Espaço Reservado para Conteúdo 2">
            <a:extLst>
              <a:ext uri="{FF2B5EF4-FFF2-40B4-BE49-F238E27FC236}">
                <a16:creationId xmlns:a16="http://schemas.microsoft.com/office/drawing/2014/main" id="{8667A01A-AF06-4632-909D-D206980B604C}"/>
              </a:ext>
            </a:extLst>
          </p:cNvPr>
          <p:cNvSpPr>
            <a:spLocks noGrp="1"/>
          </p:cNvSpPr>
          <p:nvPr>
            <p:ph idx="1"/>
          </p:nvPr>
        </p:nvSpPr>
        <p:spPr/>
        <p:txBody>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Data 3">
            <a:extLst>
              <a:ext uri="{FF2B5EF4-FFF2-40B4-BE49-F238E27FC236}">
                <a16:creationId xmlns:a16="http://schemas.microsoft.com/office/drawing/2014/main" id="{A97CD557-7A99-4A49-997B-D57CC3BD60F1}"/>
              </a:ext>
            </a:extLst>
          </p:cNvPr>
          <p:cNvSpPr>
            <a:spLocks noGrp="1"/>
          </p:cNvSpPr>
          <p:nvPr>
            <p:ph type="dt" sz="half" idx="10"/>
          </p:nvPr>
        </p:nvSpPr>
        <p:spPr/>
        <p:txBody>
          <a:bodyPr/>
          <a:lstStyle/>
          <a:p>
            <a:fld id="{874D8CD9-C51F-4ABB-B287-AC3576761347}" type="datetimeFigureOut">
              <a:rPr lang="pt-BR" smtClean="0"/>
              <a:t>08/08/2022</a:t>
            </a:fld>
            <a:endParaRPr lang="pt-BR"/>
          </a:p>
        </p:txBody>
      </p:sp>
      <p:sp>
        <p:nvSpPr>
          <p:cNvPr id="5" name="Espaço Reservado para Rodapé 4">
            <a:extLst>
              <a:ext uri="{FF2B5EF4-FFF2-40B4-BE49-F238E27FC236}">
                <a16:creationId xmlns:a16="http://schemas.microsoft.com/office/drawing/2014/main" id="{836E6592-6064-4DFD-B76D-5C58BCAF5963}"/>
              </a:ext>
            </a:extLst>
          </p:cNvPr>
          <p:cNvSpPr>
            <a:spLocks noGrp="1"/>
          </p:cNvSpPr>
          <p:nvPr>
            <p:ph type="ftr" sz="quarter" idx="11"/>
          </p:nvPr>
        </p:nvSpPr>
        <p:spPr/>
        <p:txBody>
          <a:bodyPr/>
          <a:lstStyle/>
          <a:p>
            <a:endParaRPr lang="pt-BR"/>
          </a:p>
        </p:txBody>
      </p:sp>
      <p:sp>
        <p:nvSpPr>
          <p:cNvPr id="6" name="Espaço Reservado para Número de Slide 5">
            <a:extLst>
              <a:ext uri="{FF2B5EF4-FFF2-40B4-BE49-F238E27FC236}">
                <a16:creationId xmlns:a16="http://schemas.microsoft.com/office/drawing/2014/main" id="{E4A5AF3C-EC5A-4473-A025-70CBBD3AE003}"/>
              </a:ext>
            </a:extLst>
          </p:cNvPr>
          <p:cNvSpPr>
            <a:spLocks noGrp="1"/>
          </p:cNvSpPr>
          <p:nvPr>
            <p:ph type="sldNum" sz="quarter" idx="12"/>
          </p:nvPr>
        </p:nvSpPr>
        <p:spPr/>
        <p:txBody>
          <a:bodyPr/>
          <a:lstStyle/>
          <a:p>
            <a:fld id="{9BB85ED8-2C41-4BA2-A53B-9891B0C1C9D9}" type="slidenum">
              <a:rPr lang="pt-BR" smtClean="0"/>
              <a:t>‹nº›</a:t>
            </a:fld>
            <a:endParaRPr lang="pt-BR"/>
          </a:p>
        </p:txBody>
      </p:sp>
    </p:spTree>
    <p:extLst>
      <p:ext uri="{BB962C8B-B14F-4D97-AF65-F5344CB8AC3E}">
        <p14:creationId xmlns:p14="http://schemas.microsoft.com/office/powerpoint/2010/main" val="211992973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1_Vertical Title and Text">
    <p:spTree>
      <p:nvGrpSpPr>
        <p:cNvPr id="1" name=""/>
        <p:cNvGrpSpPr/>
        <p:nvPr/>
      </p:nvGrpSpPr>
      <p:grpSpPr>
        <a:xfrm>
          <a:off x="0" y="0"/>
          <a:ext cx="0" cy="0"/>
          <a:chOff x="0" y="0"/>
          <a:chExt cx="0" cy="0"/>
        </a:xfrm>
      </p:grpSpPr>
    </p:spTree>
    <p:extLst>
      <p:ext uri="{BB962C8B-B14F-4D97-AF65-F5344CB8AC3E}">
        <p14:creationId xmlns:p14="http://schemas.microsoft.com/office/powerpoint/2010/main" val="1002579104"/>
      </p:ext>
    </p:extLst>
  </p:cSld>
  <p:clrMapOvr>
    <a:masterClrMapping/>
  </p:clrMapOvr>
  <p:transition/>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2.png"/><Relationship Id="rId5" Type="http://schemas.openxmlformats.org/officeDocument/2006/relationships/image" Target="../media/image1.png"/><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ço Reservado para Título 1">
            <a:extLst>
              <a:ext uri="{FF2B5EF4-FFF2-40B4-BE49-F238E27FC236}">
                <a16:creationId xmlns:a16="http://schemas.microsoft.com/office/drawing/2014/main" id="{2F7C5B05-32A0-4C6F-8FA9-72506306A2A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pt-BR" dirty="0"/>
              <a:t>CLIQUE PARA EDITAR O TÍTULO MESTRE</a:t>
            </a:r>
          </a:p>
        </p:txBody>
      </p:sp>
      <p:sp>
        <p:nvSpPr>
          <p:cNvPr id="3" name="Espaço Reservado para Texto 2">
            <a:extLst>
              <a:ext uri="{FF2B5EF4-FFF2-40B4-BE49-F238E27FC236}">
                <a16:creationId xmlns:a16="http://schemas.microsoft.com/office/drawing/2014/main" id="{577A5CF7-DA2F-48D7-B25F-0FBA2F5C16E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pt-BR" dirty="0"/>
              <a:t>Clique para editar os estilos de texto Mestres</a:t>
            </a:r>
          </a:p>
          <a:p>
            <a:pPr lvl="1"/>
            <a:r>
              <a:rPr lang="pt-BR" dirty="0"/>
              <a:t>Segundo nível</a:t>
            </a:r>
          </a:p>
          <a:p>
            <a:pPr lvl="2"/>
            <a:r>
              <a:rPr lang="pt-BR" dirty="0"/>
              <a:t>Terceiro nível</a:t>
            </a:r>
          </a:p>
          <a:p>
            <a:pPr lvl="3"/>
            <a:r>
              <a:rPr lang="pt-BR" dirty="0"/>
              <a:t>Quarto nível</a:t>
            </a:r>
          </a:p>
          <a:p>
            <a:pPr lvl="4"/>
            <a:r>
              <a:rPr lang="pt-BR" dirty="0"/>
              <a:t>Quinto nível</a:t>
            </a:r>
          </a:p>
        </p:txBody>
      </p:sp>
      <p:sp>
        <p:nvSpPr>
          <p:cNvPr id="4" name="Espaço Reservado para Data 3">
            <a:extLst>
              <a:ext uri="{FF2B5EF4-FFF2-40B4-BE49-F238E27FC236}">
                <a16:creationId xmlns:a16="http://schemas.microsoft.com/office/drawing/2014/main" id="{C2E58526-88D4-4E6C-BA34-C4F733D68D8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74D8CD9-C51F-4ABB-B287-AC3576761347}" type="datetimeFigureOut">
              <a:rPr lang="pt-BR" smtClean="0"/>
              <a:t>08/08/2022</a:t>
            </a:fld>
            <a:endParaRPr lang="pt-BR"/>
          </a:p>
        </p:txBody>
      </p:sp>
      <p:sp>
        <p:nvSpPr>
          <p:cNvPr id="5" name="Espaço Reservado para Rodapé 4">
            <a:extLst>
              <a:ext uri="{FF2B5EF4-FFF2-40B4-BE49-F238E27FC236}">
                <a16:creationId xmlns:a16="http://schemas.microsoft.com/office/drawing/2014/main" id="{58198FA4-882C-4709-9D6B-23BA88D3E53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pt-BR"/>
          </a:p>
        </p:txBody>
      </p:sp>
      <p:sp>
        <p:nvSpPr>
          <p:cNvPr id="6" name="Espaço Reservado para Número de Slide 5">
            <a:extLst>
              <a:ext uri="{FF2B5EF4-FFF2-40B4-BE49-F238E27FC236}">
                <a16:creationId xmlns:a16="http://schemas.microsoft.com/office/drawing/2014/main" id="{80E725C9-AD8C-4893-8CCA-F5736B5F48D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BB85ED8-2C41-4BA2-A53B-9891B0C1C9D9}" type="slidenum">
              <a:rPr lang="pt-BR" smtClean="0"/>
              <a:t>‹nº›</a:t>
            </a:fld>
            <a:endParaRPr lang="pt-BR"/>
          </a:p>
        </p:txBody>
      </p:sp>
      <p:pic>
        <p:nvPicPr>
          <p:cNvPr id="8" name="Imagem 7">
            <a:extLst>
              <a:ext uri="{FF2B5EF4-FFF2-40B4-BE49-F238E27FC236}">
                <a16:creationId xmlns:a16="http://schemas.microsoft.com/office/drawing/2014/main" id="{CC71F068-CBE1-41CE-8449-76006A54A06E}"/>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148239" y="6248908"/>
            <a:ext cx="1324961" cy="458974"/>
          </a:xfrm>
          <a:prstGeom prst="rect">
            <a:avLst/>
          </a:prstGeom>
        </p:spPr>
      </p:pic>
      <p:pic>
        <p:nvPicPr>
          <p:cNvPr id="9" name="Imagem 2">
            <a:extLst>
              <a:ext uri="{FF2B5EF4-FFF2-40B4-BE49-F238E27FC236}">
                <a16:creationId xmlns:a16="http://schemas.microsoft.com/office/drawing/2014/main" id="{A97285D5-8D3B-404B-97C0-3B1A9DF90798}"/>
              </a:ext>
            </a:extLst>
          </p:cNvPr>
          <p:cNvPicPr>
            <a:picLocks noChangeAspect="1"/>
          </p:cNvPicPr>
          <p:nvPr userDrawn="1"/>
        </p:nvPicPr>
        <p:blipFill>
          <a:blip r:embed="rId6" cstate="print">
            <a:extLst>
              <a:ext uri="{28A0092B-C50C-407E-A947-70E740481C1C}">
                <a14:useLocalDpi xmlns:a14="http://schemas.microsoft.com/office/drawing/2010/main" val="0"/>
              </a:ext>
            </a:extLst>
          </a:blip>
          <a:srcRect/>
          <a:stretch>
            <a:fillRect/>
          </a:stretch>
        </p:blipFill>
        <p:spPr bwMode="auto">
          <a:xfrm>
            <a:off x="10825017" y="6442017"/>
            <a:ext cx="1109663" cy="2919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40033507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63" r:id="rId3"/>
  </p:sldLayoutIdLst>
  <p:txStyles>
    <p:titleStyle>
      <a:lvl1pPr algn="l" defTabSz="914400" rtl="0" eaLnBrk="1" latinLnBrk="0" hangingPunct="1">
        <a:lnSpc>
          <a:spcPct val="90000"/>
        </a:lnSpc>
        <a:spcBef>
          <a:spcPct val="0"/>
        </a:spcBef>
        <a:buNone/>
        <a:defRPr sz="4400" b="1" kern="1200">
          <a:solidFill>
            <a:srgbClr val="C21725"/>
          </a:solidFill>
          <a:latin typeface="Calibri (Títulos)"/>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lumMod val="65000"/>
              <a:lumOff val="35000"/>
            </a:schemeClr>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lumMod val="65000"/>
              <a:lumOff val="35000"/>
            </a:schemeClr>
          </a:solidFill>
          <a:latin typeface="+mj-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65000"/>
              <a:lumOff val="35000"/>
            </a:schemeClr>
          </a:solidFill>
          <a:latin typeface="+mj-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lumMod val="65000"/>
              <a:lumOff val="35000"/>
            </a:schemeClr>
          </a:solidFill>
          <a:latin typeface="+mj-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lumMod val="65000"/>
              <a:lumOff val="35000"/>
            </a:schemeClr>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6.emf"/><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9.xml"/><Relationship Id="rId1" Type="http://schemas.openxmlformats.org/officeDocument/2006/relationships/slideLayout" Target="../slideLayouts/slideLayout1.xml"/><Relationship Id="rId5" Type="http://schemas.openxmlformats.org/officeDocument/2006/relationships/image" Target="../media/image19.emf"/><Relationship Id="rId4" Type="http://schemas.openxmlformats.org/officeDocument/2006/relationships/image" Target="../media/image18.png"/></Relationships>
</file>

<file path=ppt/slides/_rels/slide1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0.xml"/><Relationship Id="rId1" Type="http://schemas.openxmlformats.org/officeDocument/2006/relationships/slideLayout" Target="../slideLayouts/slideLayout1.xml"/><Relationship Id="rId5" Type="http://schemas.openxmlformats.org/officeDocument/2006/relationships/image" Target="../media/image20.emf"/><Relationship Id="rId4" Type="http://schemas.openxmlformats.org/officeDocument/2006/relationships/hyperlink" Target="http://www.gestao.saude.sp.gov.br/" TargetMode="External"/></Relationships>
</file>

<file path=ppt/slides/_rels/slide13.xml.rels><?xml version="1.0" encoding="UTF-8" standalone="yes"?>
<Relationships xmlns="http://schemas.openxmlformats.org/package/2006/relationships"><Relationship Id="rId3" Type="http://schemas.openxmlformats.org/officeDocument/2006/relationships/hyperlink" Target="http://www.gestao.saude.sp.gov.br/" TargetMode="External"/><Relationship Id="rId2" Type="http://schemas.openxmlformats.org/officeDocument/2006/relationships/notesSlide" Target="../notesSlides/notesSlide11.xml"/><Relationship Id="rId1" Type="http://schemas.openxmlformats.org/officeDocument/2006/relationships/slideLayout" Target="../slideLayouts/slideLayout1.xml"/><Relationship Id="rId5" Type="http://schemas.openxmlformats.org/officeDocument/2006/relationships/image" Target="../media/image21.emf"/><Relationship Id="rId4" Type="http://schemas.openxmlformats.org/officeDocument/2006/relationships/image" Target="../media/image17.png"/></Relationships>
</file>

<file path=ppt/slides/_rels/slide1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2.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microsoft.com/office/2007/relationships/hdphoto" Target="../media/hdphoto1.wdp"/></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7.pn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4.xml"/><Relationship Id="rId1" Type="http://schemas.openxmlformats.org/officeDocument/2006/relationships/slideLayout" Target="../slideLayouts/slideLayout1.xml"/><Relationship Id="rId5" Type="http://schemas.openxmlformats.org/officeDocument/2006/relationships/image" Target="../media/image2.png"/><Relationship Id="rId4" Type="http://schemas.openxmlformats.org/officeDocument/2006/relationships/image" Target="../media/image1.png"/></Relationships>
</file>

<file path=ppt/slides/_rels/slide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5.xml"/><Relationship Id="rId1" Type="http://schemas.openxmlformats.org/officeDocument/2006/relationships/slideLayout" Target="../slideLayouts/slideLayout1.xml"/><Relationship Id="rId6" Type="http://schemas.openxmlformats.org/officeDocument/2006/relationships/image" Target="../media/image10.emf"/><Relationship Id="rId5" Type="http://schemas.openxmlformats.org/officeDocument/2006/relationships/image" Target="../media/image2.png"/><Relationship Id="rId4" Type="http://schemas.openxmlformats.org/officeDocument/2006/relationships/image" Target="../media/image1.png"/></Relationships>
</file>

<file path=ppt/slides/_rels/slide8.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8" Type="http://schemas.openxmlformats.org/officeDocument/2006/relationships/image" Target="../media/image15.emf"/><Relationship Id="rId3" Type="http://schemas.openxmlformats.org/officeDocument/2006/relationships/image" Target="../media/image12.png"/><Relationship Id="rId7" Type="http://schemas.microsoft.com/office/2007/relationships/hdphoto" Target="../media/hdphoto2.wdp"/><Relationship Id="rId2" Type="http://schemas.openxmlformats.org/officeDocument/2006/relationships/notesSlide" Target="../notesSlides/notesSlide7.xml"/><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14.png"/><Relationship Id="rId4" Type="http://schemas.openxmlformats.org/officeDocument/2006/relationships/image" Target="../media/image1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Imagem 12">
            <a:extLst>
              <a:ext uri="{FF2B5EF4-FFF2-40B4-BE49-F238E27FC236}">
                <a16:creationId xmlns:a16="http://schemas.microsoft.com/office/drawing/2014/main" id="{02D7B19E-59F4-401B-8236-5ABB51FCA5B4}"/>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7204" r="4772" b="15253"/>
          <a:stretch/>
        </p:blipFill>
        <p:spPr>
          <a:xfrm>
            <a:off x="832758" y="1505528"/>
            <a:ext cx="7187972" cy="3796146"/>
          </a:xfrm>
          <a:prstGeom prst="rect">
            <a:avLst/>
          </a:prstGeom>
        </p:spPr>
      </p:pic>
      <p:sp>
        <p:nvSpPr>
          <p:cNvPr id="5" name="Retângulo 4">
            <a:extLst>
              <a:ext uri="{FF2B5EF4-FFF2-40B4-BE49-F238E27FC236}">
                <a16:creationId xmlns:a16="http://schemas.microsoft.com/office/drawing/2014/main" id="{44F9ABEF-34B4-4C63-849D-E0D2144659C0}"/>
              </a:ext>
            </a:extLst>
          </p:cNvPr>
          <p:cNvSpPr/>
          <p:nvPr/>
        </p:nvSpPr>
        <p:spPr>
          <a:xfrm flipV="1">
            <a:off x="7608888" y="2142836"/>
            <a:ext cx="4583112" cy="2530763"/>
          </a:xfrm>
          <a:prstGeom prst="rect">
            <a:avLst/>
          </a:prstGeom>
          <a:solidFill>
            <a:srgbClr val="C21725">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p>
        </p:txBody>
      </p:sp>
      <p:sp>
        <p:nvSpPr>
          <p:cNvPr id="6" name="Título 1">
            <a:extLst>
              <a:ext uri="{FF2B5EF4-FFF2-40B4-BE49-F238E27FC236}">
                <a16:creationId xmlns:a16="http://schemas.microsoft.com/office/drawing/2014/main" id="{9B30DA4A-785C-4F4F-BDF9-355B486929C0}"/>
              </a:ext>
            </a:extLst>
          </p:cNvPr>
          <p:cNvSpPr txBox="1">
            <a:spLocks/>
          </p:cNvSpPr>
          <p:nvPr/>
        </p:nvSpPr>
        <p:spPr>
          <a:xfrm>
            <a:off x="7919359" y="2318090"/>
            <a:ext cx="4146919" cy="213821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b="1" kern="1200">
                <a:solidFill>
                  <a:srgbClr val="C21725"/>
                </a:solidFill>
                <a:latin typeface="Calibri (Títulos)"/>
                <a:ea typeface="+mj-ea"/>
                <a:cs typeface="+mj-cs"/>
              </a:defRPr>
            </a:lvl1pPr>
          </a:lstStyle>
          <a:p>
            <a:pPr algn="ctr"/>
            <a:r>
              <a:rPr lang="pt-BR" altLang="pt-BR" sz="3000" dirty="0">
                <a:solidFill>
                  <a:schemeClr val="bg1"/>
                </a:solidFill>
                <a:latin typeface="+mj-lt"/>
                <a:cs typeface="Arial" panose="020B0604020202020204" pitchFamily="34" charset="0"/>
              </a:rPr>
              <a:t>RELATÓRIO DE EXECUÇÃO DO CONTRATO DE GESTÃO SEGUNDO TRIMESTRE 2022</a:t>
            </a:r>
          </a:p>
        </p:txBody>
      </p:sp>
      <p:sp>
        <p:nvSpPr>
          <p:cNvPr id="7" name="Retângulo 6">
            <a:extLst>
              <a:ext uri="{FF2B5EF4-FFF2-40B4-BE49-F238E27FC236}">
                <a16:creationId xmlns:a16="http://schemas.microsoft.com/office/drawing/2014/main" id="{950DBEE6-65E7-40A0-969C-3E5B7F3F3C56}"/>
              </a:ext>
            </a:extLst>
          </p:cNvPr>
          <p:cNvSpPr/>
          <p:nvPr/>
        </p:nvSpPr>
        <p:spPr>
          <a:xfrm>
            <a:off x="279399" y="1732756"/>
            <a:ext cx="7086601" cy="3390900"/>
          </a:xfrm>
          <a:prstGeom prst="rect">
            <a:avLst/>
          </a:prstGeom>
          <a:noFill/>
          <a:ln>
            <a:solidFill>
              <a:srgbClr val="C2172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p>
        </p:txBody>
      </p:sp>
      <p:sp>
        <p:nvSpPr>
          <p:cNvPr id="8" name="Retângulo 7">
            <a:extLst>
              <a:ext uri="{FF2B5EF4-FFF2-40B4-BE49-F238E27FC236}">
                <a16:creationId xmlns:a16="http://schemas.microsoft.com/office/drawing/2014/main" id="{F3852B3C-28D1-45DD-A963-87B7EF75D418}"/>
              </a:ext>
            </a:extLst>
          </p:cNvPr>
          <p:cNvSpPr/>
          <p:nvPr/>
        </p:nvSpPr>
        <p:spPr>
          <a:xfrm flipV="1">
            <a:off x="0" y="2565400"/>
            <a:ext cx="1246909" cy="1727200"/>
          </a:xfrm>
          <a:prstGeom prst="rect">
            <a:avLst/>
          </a:prstGeom>
          <a:solidFill>
            <a:srgbClr val="C21725">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p>
        </p:txBody>
      </p:sp>
      <p:pic>
        <p:nvPicPr>
          <p:cNvPr id="9" name="Imagem 2">
            <a:extLst>
              <a:ext uri="{FF2B5EF4-FFF2-40B4-BE49-F238E27FC236}">
                <a16:creationId xmlns:a16="http://schemas.microsoft.com/office/drawing/2014/main" id="{8E3AEDB1-4500-4BD7-B772-049B10A4644A}"/>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825017" y="6442017"/>
            <a:ext cx="1109663" cy="2919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Retângulo 4">
            <a:extLst>
              <a:ext uri="{FF2B5EF4-FFF2-40B4-BE49-F238E27FC236}">
                <a16:creationId xmlns:a16="http://schemas.microsoft.com/office/drawing/2014/main" id="{9A5A5385-18A5-42EB-AD0F-DAC418D1AEE7}"/>
              </a:ext>
            </a:extLst>
          </p:cNvPr>
          <p:cNvSpPr>
            <a:spLocks noChangeArrowheads="1"/>
          </p:cNvSpPr>
          <p:nvPr/>
        </p:nvSpPr>
        <p:spPr bwMode="auto">
          <a:xfrm>
            <a:off x="7651605" y="4424213"/>
            <a:ext cx="4583112"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pt-BR" altLang="pt-BR" sz="600" b="1" i="1" dirty="0">
                <a:solidFill>
                  <a:schemeClr val="bg1"/>
                </a:solidFill>
                <a:ea typeface="Arial Unicode MS" panose="020B0604020202020204" pitchFamily="34" charset="-128"/>
                <a:cs typeface="Arial Unicode MS" panose="020B0604020202020204" pitchFamily="34" charset="-128"/>
              </a:rPr>
              <a:t> RELATÓRIO DE EXECUÇÃO DO CONTRATO DE GESTÃO </a:t>
            </a:r>
            <a:r>
              <a:rPr lang="pt-BR" altLang="pt-BR" sz="600" b="1" i="1" dirty="0">
                <a:solidFill>
                  <a:schemeClr val="bg1"/>
                </a:solidFill>
                <a:ea typeface="Batang" panose="02030600000101010101" pitchFamily="18" charset="-127"/>
              </a:rPr>
              <a:t>n° 001.0500.000.034/2017 </a:t>
            </a:r>
            <a:r>
              <a:rPr lang="pt-BR" altLang="pt-BR" sz="600" b="1" i="1" dirty="0">
                <a:solidFill>
                  <a:schemeClr val="bg1"/>
                </a:solidFill>
                <a:ea typeface="Arial Unicode MS" panose="020B0604020202020204" pitchFamily="34" charset="-128"/>
                <a:cs typeface="Arial Unicode MS" panose="020B0604020202020204" pitchFamily="34" charset="-128"/>
              </a:rPr>
              <a:t>CEAC Sul – 2º Trimestre de 2022</a:t>
            </a:r>
            <a:endParaRPr lang="pt-BR" altLang="pt-BR" sz="600" b="1" dirty="0">
              <a:solidFill>
                <a:schemeClr val="bg1"/>
              </a:solidFill>
            </a:endParaRPr>
          </a:p>
        </p:txBody>
      </p:sp>
    </p:spTree>
    <p:extLst>
      <p:ext uri="{BB962C8B-B14F-4D97-AF65-F5344CB8AC3E}">
        <p14:creationId xmlns:p14="http://schemas.microsoft.com/office/powerpoint/2010/main" val="18380306"/>
      </p:ext>
    </p:extLst>
  </p:cSld>
  <p:clrMapOvr>
    <a:masterClrMapping/>
  </p:clrMapOvr>
  <p:transition spd="slow">
    <p:cove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tângulo 1">
            <a:extLst>
              <a:ext uri="{FF2B5EF4-FFF2-40B4-BE49-F238E27FC236}">
                <a16:creationId xmlns:a16="http://schemas.microsoft.com/office/drawing/2014/main" id="{993DBBEC-3B9E-4E74-9666-C8759EE6E35F}"/>
              </a:ext>
            </a:extLst>
          </p:cNvPr>
          <p:cNvSpPr>
            <a:spLocks noChangeArrowheads="1"/>
          </p:cNvSpPr>
          <p:nvPr/>
        </p:nvSpPr>
        <p:spPr bwMode="auto">
          <a:xfrm>
            <a:off x="1136802" y="1354138"/>
            <a:ext cx="9763809" cy="1818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a:lnSpc>
                <a:spcPct val="150000"/>
              </a:lnSpc>
            </a:pPr>
            <a:r>
              <a:rPr lang="pt-BR" altLang="pt-BR" sz="1200" b="1" dirty="0">
                <a:latin typeface="+mn-lt"/>
                <a:ea typeface="Arial Unicode MS" panose="020B0604020202020204" pitchFamily="34" charset="-128"/>
                <a:cs typeface="Arial Unicode MS" panose="020B0604020202020204" pitchFamily="34" charset="-128"/>
              </a:rPr>
              <a:t>Tempo de Atendimento Total (TAT) por unidade</a:t>
            </a:r>
            <a:endParaRPr lang="pt-BR" altLang="pt-BR" sz="1200" dirty="0">
              <a:latin typeface="+mn-lt"/>
              <a:ea typeface="Batang" panose="02030600000101010101" pitchFamily="18" charset="-127"/>
            </a:endParaRPr>
          </a:p>
          <a:p>
            <a:pPr algn="just">
              <a:lnSpc>
                <a:spcPct val="150000"/>
              </a:lnSpc>
            </a:pPr>
            <a:r>
              <a:rPr lang="pt-BR" altLang="pt-BR" sz="1200" dirty="0">
                <a:latin typeface="+mn-lt"/>
                <a:ea typeface="Arial Unicode MS" panose="020B0604020202020204" pitchFamily="34" charset="-128"/>
                <a:cs typeface="Arial Unicode MS" panose="020B0604020202020204" pitchFamily="34" charset="-128"/>
              </a:rPr>
              <a:t> </a:t>
            </a:r>
            <a:endParaRPr lang="pt-BR" altLang="pt-BR" sz="1200" dirty="0">
              <a:latin typeface="+mn-lt"/>
              <a:ea typeface="Batang" panose="02030600000101010101" pitchFamily="18" charset="-127"/>
            </a:endParaRPr>
          </a:p>
          <a:p>
            <a:pPr algn="just">
              <a:lnSpc>
                <a:spcPct val="150000"/>
              </a:lnSpc>
            </a:pPr>
            <a:r>
              <a:rPr lang="pt-BR" altLang="pt-BR" sz="1400" dirty="0">
                <a:latin typeface="+mn-lt"/>
                <a:ea typeface="Batang" panose="02030600000101010101" pitchFamily="18" charset="-127"/>
                <a:cs typeface="Arial Unicode MS" panose="020B0604020202020204" pitchFamily="34" charset="-128"/>
              </a:rPr>
              <a:t>A tabela 3</a:t>
            </a:r>
            <a:r>
              <a:rPr lang="pt-BR" altLang="pt-BR" sz="1400" dirty="0">
                <a:latin typeface="+mn-lt"/>
                <a:ea typeface="Arial Unicode MS" panose="020B0604020202020204" pitchFamily="34" charset="-128"/>
                <a:cs typeface="Arial Unicode MS" panose="020B0604020202020204" pitchFamily="34" charset="-128"/>
              </a:rPr>
              <a:t> representa o indicador de exames liberados conforme intervalo de tempo definido em Contrato de Gestão e suas porcentagens, divididas de acordo com o perfil de </a:t>
            </a:r>
            <a:r>
              <a:rPr lang="pt-BR" altLang="pt-BR" sz="1400" dirty="0">
                <a:latin typeface="+mn-lt"/>
                <a:ea typeface="Arial Unicode MS" panose="020B0604020202020204" pitchFamily="34" charset="-128"/>
              </a:rPr>
              <a:t>exames – 2º Trimestre 2022.</a:t>
            </a:r>
          </a:p>
          <a:p>
            <a:pPr algn="just">
              <a:lnSpc>
                <a:spcPct val="150000"/>
              </a:lnSpc>
            </a:pPr>
            <a:r>
              <a:rPr lang="pt-BR" altLang="pt-BR" sz="1200" dirty="0">
                <a:latin typeface="+mn-lt"/>
                <a:ea typeface="Arial Unicode MS" panose="020B0604020202020204" pitchFamily="34" charset="-128"/>
                <a:cs typeface="Arial Unicode MS" panose="020B0604020202020204" pitchFamily="34" charset="-128"/>
              </a:rPr>
              <a:t> </a:t>
            </a:r>
          </a:p>
          <a:p>
            <a:pPr algn="just">
              <a:lnSpc>
                <a:spcPct val="150000"/>
              </a:lnSpc>
            </a:pPr>
            <a:endParaRPr lang="pt-BR" altLang="pt-BR" sz="1200" dirty="0">
              <a:latin typeface="+mn-lt"/>
              <a:ea typeface="Batang" panose="02030600000101010101" pitchFamily="18" charset="-127"/>
            </a:endParaRPr>
          </a:p>
        </p:txBody>
      </p:sp>
      <p:sp>
        <p:nvSpPr>
          <p:cNvPr id="7" name="Título 1">
            <a:extLst>
              <a:ext uri="{FF2B5EF4-FFF2-40B4-BE49-F238E27FC236}">
                <a16:creationId xmlns:a16="http://schemas.microsoft.com/office/drawing/2014/main" id="{6CDF4C9A-BD2E-4957-9A70-92363BFBC8BC}"/>
              </a:ext>
            </a:extLst>
          </p:cNvPr>
          <p:cNvSpPr txBox="1">
            <a:spLocks/>
          </p:cNvSpPr>
          <p:nvPr/>
        </p:nvSpPr>
        <p:spPr>
          <a:xfrm>
            <a:off x="430877" y="428366"/>
            <a:ext cx="5775959" cy="773113"/>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pt-BR" sz="3200" b="1" dirty="0">
                <a:solidFill>
                  <a:srgbClr val="C00000"/>
                </a:solidFill>
                <a:latin typeface="+mn-lt"/>
              </a:rPr>
              <a:t>Tempo de Atendimento Total (TAT) por unidade</a:t>
            </a:r>
          </a:p>
        </p:txBody>
      </p:sp>
      <p:sp>
        <p:nvSpPr>
          <p:cNvPr id="10" name="Retângulo 9">
            <a:extLst>
              <a:ext uri="{FF2B5EF4-FFF2-40B4-BE49-F238E27FC236}">
                <a16:creationId xmlns:a16="http://schemas.microsoft.com/office/drawing/2014/main" id="{1FAB9C5D-0060-4228-B4C1-3A6BC827EDD2}"/>
              </a:ext>
            </a:extLst>
          </p:cNvPr>
          <p:cNvSpPr/>
          <p:nvPr/>
        </p:nvSpPr>
        <p:spPr>
          <a:xfrm>
            <a:off x="148238" y="150118"/>
            <a:ext cx="11887817" cy="6557764"/>
          </a:xfrm>
          <a:prstGeom prst="rect">
            <a:avLst/>
          </a:prstGeom>
          <a:noFill/>
          <a:ln>
            <a:solidFill>
              <a:srgbClr val="C2172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p>
        </p:txBody>
      </p:sp>
      <p:sp>
        <p:nvSpPr>
          <p:cNvPr id="9" name="Retângulo 8">
            <a:extLst>
              <a:ext uri="{FF2B5EF4-FFF2-40B4-BE49-F238E27FC236}">
                <a16:creationId xmlns:a16="http://schemas.microsoft.com/office/drawing/2014/main" id="{AEFBB95E-03B8-485E-854C-BA5AC294AD69}"/>
              </a:ext>
            </a:extLst>
          </p:cNvPr>
          <p:cNvSpPr/>
          <p:nvPr/>
        </p:nvSpPr>
        <p:spPr>
          <a:xfrm>
            <a:off x="3384645" y="5991367"/>
            <a:ext cx="6305621" cy="275012"/>
          </a:xfrm>
          <a:prstGeom prst="rect">
            <a:avLst/>
          </a:prstGeom>
        </p:spPr>
        <p:txBody>
          <a:bodyPr wrap="square">
            <a:spAutoFit/>
          </a:bodyPr>
          <a:lstStyle/>
          <a:p>
            <a:pPr algn="just">
              <a:lnSpc>
                <a:spcPct val="150000"/>
              </a:lnSpc>
              <a:spcAft>
                <a:spcPts val="0"/>
              </a:spcAft>
            </a:pPr>
            <a:r>
              <a:rPr lang="pt-BR" sz="900" i="1" dirty="0">
                <a:latin typeface="Arial" panose="020B0604020202020204" pitchFamily="34" charset="0"/>
                <a:ea typeface="Arial Unicode MS" panose="020B0604020202020204"/>
              </a:rPr>
              <a:t>                           Fonte: Associação Fundo de Incentivo à Pesquisa – AFIP Sistema  AR  ® 2022</a:t>
            </a:r>
            <a:endParaRPr lang="pt-BR" sz="900" dirty="0">
              <a:effectLst/>
              <a:latin typeface="Times New Roman" panose="02020603050405020304" pitchFamily="18" charset="0"/>
              <a:ea typeface="Batang" panose="02030600000101010101" pitchFamily="18" charset="-127"/>
            </a:endParaRPr>
          </a:p>
        </p:txBody>
      </p:sp>
      <p:sp>
        <p:nvSpPr>
          <p:cNvPr id="13" name="CaixaDeTexto 12">
            <a:extLst>
              <a:ext uri="{FF2B5EF4-FFF2-40B4-BE49-F238E27FC236}">
                <a16:creationId xmlns:a16="http://schemas.microsoft.com/office/drawing/2014/main" id="{12E30E8C-C381-4460-91CA-2A33E3571246}"/>
              </a:ext>
            </a:extLst>
          </p:cNvPr>
          <p:cNvSpPr txBox="1"/>
          <p:nvPr/>
        </p:nvSpPr>
        <p:spPr>
          <a:xfrm>
            <a:off x="3965944" y="2899611"/>
            <a:ext cx="5724321" cy="230832"/>
          </a:xfrm>
          <a:prstGeom prst="rect">
            <a:avLst/>
          </a:prstGeom>
          <a:noFill/>
        </p:spPr>
        <p:txBody>
          <a:bodyPr wrap="square" rtlCol="0">
            <a:spAutoFit/>
          </a:bodyPr>
          <a:lstStyle/>
          <a:p>
            <a:pPr algn="just"/>
            <a:r>
              <a:rPr lang="pt-BR" sz="900" i="1" dirty="0">
                <a:latin typeface="Arial" panose="020B0604020202020204" pitchFamily="34" charset="0"/>
                <a:ea typeface="Arial Unicode MS" panose="020B0604020202020204"/>
              </a:rPr>
              <a:t>           Tabela 3 - Indicador de Atendimento ao Prazo de Execução - 2022</a:t>
            </a:r>
          </a:p>
        </p:txBody>
      </p:sp>
      <p:pic>
        <p:nvPicPr>
          <p:cNvPr id="2" name="Imagem 1">
            <a:extLst>
              <a:ext uri="{FF2B5EF4-FFF2-40B4-BE49-F238E27FC236}">
                <a16:creationId xmlns:a16="http://schemas.microsoft.com/office/drawing/2014/main" id="{F587B500-C717-8F3F-E11F-0DB1BD61B15D}"/>
              </a:ext>
            </a:extLst>
          </p:cNvPr>
          <p:cNvPicPr>
            <a:picLocks noChangeAspect="1"/>
          </p:cNvPicPr>
          <p:nvPr/>
        </p:nvPicPr>
        <p:blipFill>
          <a:blip r:embed="rId3"/>
          <a:stretch>
            <a:fillRect/>
          </a:stretch>
        </p:blipFill>
        <p:spPr>
          <a:xfrm>
            <a:off x="1868198" y="3268619"/>
            <a:ext cx="8677275" cy="2438400"/>
          </a:xfrm>
          <a:prstGeom prst="rect">
            <a:avLst/>
          </a:prstGeom>
        </p:spPr>
      </p:pic>
    </p:spTree>
    <p:extLst>
      <p:ext uri="{BB962C8B-B14F-4D97-AF65-F5344CB8AC3E}">
        <p14:creationId xmlns:p14="http://schemas.microsoft.com/office/powerpoint/2010/main" val="422460130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42A5316D-ED2F-4F89-B4B4-8D9240B1A34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2013557" cy="6858000"/>
          </a:xfrm>
          <a:prstGeom prst="rect">
            <a:avLst/>
          </a:prstGeom>
          <a:solidFill>
            <a:srgbClr val="7F7F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 name="Título 1">
            <a:extLst>
              <a:ext uri="{FF2B5EF4-FFF2-40B4-BE49-F238E27FC236}">
                <a16:creationId xmlns:a16="http://schemas.microsoft.com/office/drawing/2014/main" id="{A3E17F1A-0015-4C39-9775-D727868EF7AC}"/>
              </a:ext>
            </a:extLst>
          </p:cNvPr>
          <p:cNvSpPr txBox="1">
            <a:spLocks/>
          </p:cNvSpPr>
          <p:nvPr/>
        </p:nvSpPr>
        <p:spPr>
          <a:xfrm>
            <a:off x="343448" y="2241802"/>
            <a:ext cx="2743200" cy="2743200"/>
          </a:xfrm>
          <a:prstGeom prst="ellipse">
            <a:avLst/>
          </a:prstGeom>
          <a:solidFill>
            <a:srgbClr val="262626"/>
          </a:solidFill>
          <a:ln w="174625" cmpd="thinThick">
            <a:solidFill>
              <a:srgbClr val="262626"/>
            </a:solidFill>
          </a:ln>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spcAft>
                <a:spcPts val="600"/>
              </a:spcAft>
            </a:pPr>
            <a:r>
              <a:rPr lang="en-US" sz="2800" b="1" kern="1200" dirty="0" err="1">
                <a:solidFill>
                  <a:srgbClr val="FFFFFF"/>
                </a:solidFill>
                <a:latin typeface="+mn-lt"/>
                <a:ea typeface="+mj-ea"/>
                <a:cs typeface="+mj-cs"/>
              </a:rPr>
              <a:t>Recursos</a:t>
            </a:r>
            <a:r>
              <a:rPr lang="en-US" sz="2800" b="1" kern="1200" dirty="0">
                <a:solidFill>
                  <a:srgbClr val="FFFFFF"/>
                </a:solidFill>
                <a:latin typeface="+mn-lt"/>
                <a:ea typeface="+mj-ea"/>
                <a:cs typeface="+mj-cs"/>
              </a:rPr>
              <a:t> </a:t>
            </a:r>
            <a:r>
              <a:rPr lang="en-US" sz="2800" b="1" kern="1200" dirty="0" err="1">
                <a:solidFill>
                  <a:srgbClr val="FFFFFF"/>
                </a:solidFill>
                <a:latin typeface="+mn-lt"/>
                <a:ea typeface="+mj-ea"/>
                <a:cs typeface="+mj-cs"/>
              </a:rPr>
              <a:t>Financeiros</a:t>
            </a:r>
            <a:endParaRPr lang="en-US" sz="2800" b="1" kern="1200" dirty="0">
              <a:solidFill>
                <a:srgbClr val="FFFFFF"/>
              </a:solidFill>
              <a:latin typeface="+mn-lt"/>
              <a:ea typeface="+mj-ea"/>
              <a:cs typeface="+mj-cs"/>
            </a:endParaRPr>
          </a:p>
        </p:txBody>
      </p:sp>
      <p:sp>
        <p:nvSpPr>
          <p:cNvPr id="8" name="Retângulo 1">
            <a:extLst>
              <a:ext uri="{FF2B5EF4-FFF2-40B4-BE49-F238E27FC236}">
                <a16:creationId xmlns:a16="http://schemas.microsoft.com/office/drawing/2014/main" id="{4E64FE92-0BBC-4843-91E4-7ACEB75F1019}"/>
              </a:ext>
            </a:extLst>
          </p:cNvPr>
          <p:cNvSpPr>
            <a:spLocks noChangeArrowheads="1"/>
          </p:cNvSpPr>
          <p:nvPr/>
        </p:nvSpPr>
        <p:spPr bwMode="auto">
          <a:xfrm>
            <a:off x="4038599" y="1282535"/>
            <a:ext cx="6999261" cy="10618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a:lnSpc>
                <a:spcPct val="150000"/>
              </a:lnSpc>
            </a:pPr>
            <a:endParaRPr lang="pt-BR" altLang="pt-BR" sz="1400" dirty="0">
              <a:solidFill>
                <a:schemeClr val="tx1">
                  <a:lumMod val="85000"/>
                  <a:lumOff val="15000"/>
                </a:schemeClr>
              </a:solidFill>
              <a:latin typeface="+mn-lt"/>
              <a:ea typeface="Arial Unicode MS" panose="020B0604020202020204" pitchFamily="34" charset="-128"/>
              <a:cs typeface="Arial Unicode MS" panose="020B0604020202020204" pitchFamily="34" charset="-128"/>
            </a:endParaRPr>
          </a:p>
          <a:p>
            <a:pPr algn="just">
              <a:lnSpc>
                <a:spcPct val="150000"/>
              </a:lnSpc>
            </a:pPr>
            <a:endParaRPr lang="pt-BR" altLang="pt-BR" sz="1400" dirty="0">
              <a:solidFill>
                <a:schemeClr val="tx1">
                  <a:lumMod val="85000"/>
                  <a:lumOff val="15000"/>
                </a:schemeClr>
              </a:solidFill>
              <a:latin typeface="+mn-lt"/>
              <a:ea typeface="Arial Unicode MS" panose="020B0604020202020204" pitchFamily="34" charset="-128"/>
              <a:cs typeface="Arial Unicode MS" panose="020B0604020202020204" pitchFamily="34" charset="-128"/>
            </a:endParaRPr>
          </a:p>
          <a:p>
            <a:pPr algn="just">
              <a:lnSpc>
                <a:spcPct val="150000"/>
              </a:lnSpc>
            </a:pPr>
            <a:endParaRPr lang="pt-BR" altLang="pt-BR" sz="1400" dirty="0">
              <a:solidFill>
                <a:schemeClr val="tx1">
                  <a:lumMod val="85000"/>
                  <a:lumOff val="15000"/>
                </a:schemeClr>
              </a:solidFill>
              <a:latin typeface="+mn-lt"/>
              <a:ea typeface="Arial Unicode MS" panose="020B0604020202020204" pitchFamily="34" charset="-128"/>
              <a:cs typeface="Arial Unicode MS" panose="020B0604020202020204" pitchFamily="34" charset="-128"/>
            </a:endParaRPr>
          </a:p>
        </p:txBody>
      </p:sp>
      <p:sp>
        <p:nvSpPr>
          <p:cNvPr id="9" name="Retângulo 2">
            <a:extLst>
              <a:ext uri="{FF2B5EF4-FFF2-40B4-BE49-F238E27FC236}">
                <a16:creationId xmlns:a16="http://schemas.microsoft.com/office/drawing/2014/main" id="{D15ADD7C-AB7B-4331-8134-3A3C10F6AF50}"/>
              </a:ext>
            </a:extLst>
          </p:cNvPr>
          <p:cNvSpPr>
            <a:spLocks noChangeArrowheads="1"/>
          </p:cNvSpPr>
          <p:nvPr/>
        </p:nvSpPr>
        <p:spPr bwMode="auto">
          <a:xfrm>
            <a:off x="5826641" y="5348177"/>
            <a:ext cx="4540103" cy="2579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a:lnSpc>
                <a:spcPct val="150000"/>
              </a:lnSpc>
            </a:pPr>
            <a:r>
              <a:rPr lang="pt-BR" altLang="pt-BR" sz="800" dirty="0">
                <a:latin typeface="+mn-lt"/>
                <a:ea typeface="Arial Unicode MS" panose="020B0604020202020204" pitchFamily="34" charset="-128"/>
                <a:cs typeface="Arial Unicode MS" panose="020B0604020202020204" pitchFamily="34" charset="-128"/>
              </a:rPr>
              <a:t>Fonte: Secretaria de Estado da Saúde de São Paulo – Sistema Reglab ® 2022</a:t>
            </a:r>
            <a:endParaRPr lang="pt-BR" altLang="pt-BR" sz="800" dirty="0">
              <a:latin typeface="+mn-lt"/>
              <a:ea typeface="Batang" panose="02030600000101010101" pitchFamily="18" charset="-127"/>
            </a:endParaRPr>
          </a:p>
        </p:txBody>
      </p:sp>
      <p:pic>
        <p:nvPicPr>
          <p:cNvPr id="10" name="Imagem 9">
            <a:extLst>
              <a:ext uri="{FF2B5EF4-FFF2-40B4-BE49-F238E27FC236}">
                <a16:creationId xmlns:a16="http://schemas.microsoft.com/office/drawing/2014/main" id="{E26FAF6F-37A7-4C8B-AAA8-E8DB4553BE3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40146" y="6317674"/>
            <a:ext cx="1163664" cy="328990"/>
          </a:xfrm>
          <a:prstGeom prst="rect">
            <a:avLst/>
          </a:prstGeom>
        </p:spPr>
      </p:pic>
      <p:sp>
        <p:nvSpPr>
          <p:cNvPr id="3" name="Retângulo 2"/>
          <p:cNvSpPr/>
          <p:nvPr/>
        </p:nvSpPr>
        <p:spPr>
          <a:xfrm>
            <a:off x="3197078" y="555355"/>
            <a:ext cx="8163989" cy="2585323"/>
          </a:xfrm>
          <a:prstGeom prst="rect">
            <a:avLst/>
          </a:prstGeom>
        </p:spPr>
        <p:txBody>
          <a:bodyPr wrap="square">
            <a:spAutoFit/>
          </a:bodyPr>
          <a:lstStyle/>
          <a:p>
            <a:pPr algn="just"/>
            <a:r>
              <a:rPr lang="pt-BR" dirty="0"/>
              <a:t> </a:t>
            </a:r>
          </a:p>
          <a:p>
            <a:pPr algn="just"/>
            <a:r>
              <a:rPr lang="pt-BR" dirty="0"/>
              <a:t>A estimativa financeira prevista no Contrato de Gestão n° 001.0500.000.034/2017,</a:t>
            </a:r>
            <a:r>
              <a:rPr lang="pt-BR" altLang="ko-KR" dirty="0"/>
              <a:t> Termo de Aditamento 01/2021,</a:t>
            </a:r>
            <a:r>
              <a:rPr lang="pt-BR" dirty="0"/>
              <a:t> para o Primeiro Trimestre de 2022 foi de                             </a:t>
            </a:r>
            <a:r>
              <a:rPr lang="pt-BR" b="1" dirty="0"/>
              <a:t>R$ 12.512.070,00.</a:t>
            </a:r>
            <a:endParaRPr lang="pt-BR" b="1" dirty="0">
              <a:highlight>
                <a:srgbClr val="FFFFFF"/>
              </a:highlight>
            </a:endParaRPr>
          </a:p>
          <a:p>
            <a:pPr algn="just"/>
            <a:endParaRPr lang="pt-BR" dirty="0"/>
          </a:p>
          <a:p>
            <a:pPr algn="just"/>
            <a:r>
              <a:rPr lang="pt-BR" dirty="0"/>
              <a:t>A Tabela 4 apresenta a relação de repasses mensais efetuados pela SES/SP para a AFIP-OSS durante os meses de Abril a Junho de 2022. O valor repassado foi de R$</a:t>
            </a:r>
            <a:r>
              <a:rPr lang="pt-BR" b="1" dirty="0"/>
              <a:t> </a:t>
            </a:r>
            <a:r>
              <a:rPr lang="pt-BR" b="1" dirty="0">
                <a:highlight>
                  <a:srgbClr val="FFFFFF"/>
                </a:highlight>
              </a:rPr>
              <a:t>12.734.492,91</a:t>
            </a:r>
            <a:r>
              <a:rPr lang="pt-BR" dirty="0">
                <a:highlight>
                  <a:srgbClr val="FFFFFF"/>
                </a:highlight>
              </a:rPr>
              <a:t>, </a:t>
            </a:r>
            <a:r>
              <a:rPr lang="pt-BR" dirty="0"/>
              <a:t>o repasse para o contrato de gestão para o 2</a:t>
            </a:r>
            <a:r>
              <a:rPr lang="en-US" dirty="0"/>
              <a:t>° </a:t>
            </a:r>
            <a:r>
              <a:rPr lang="pt-BR" dirty="0"/>
              <a:t>Trimestre </a:t>
            </a:r>
            <a:r>
              <a:rPr lang="pt-BR" dirty="0">
                <a:highlight>
                  <a:srgbClr val="FFFFFF"/>
                </a:highlight>
              </a:rPr>
              <a:t>ficou </a:t>
            </a:r>
            <a:r>
              <a:rPr lang="pt-BR" b="1" dirty="0">
                <a:highlight>
                  <a:srgbClr val="FFFFFF"/>
                </a:highlight>
              </a:rPr>
              <a:t>-1,37 % </a:t>
            </a:r>
            <a:r>
              <a:rPr lang="pt-BR" dirty="0">
                <a:highlight>
                  <a:srgbClr val="FFFFFF"/>
                </a:highlight>
              </a:rPr>
              <a:t>abaixo do estimado.</a:t>
            </a:r>
          </a:p>
        </p:txBody>
      </p:sp>
      <p:pic>
        <p:nvPicPr>
          <p:cNvPr id="7" name="Imagem 6">
            <a:extLst>
              <a:ext uri="{FF2B5EF4-FFF2-40B4-BE49-F238E27FC236}">
                <a16:creationId xmlns:a16="http://schemas.microsoft.com/office/drawing/2014/main" id="{ADAEE0CC-01A8-4DCD-870D-1B1C13AA29F8}"/>
              </a:ext>
            </a:extLst>
          </p:cNvPr>
          <p:cNvPicPr>
            <a:picLocks noChangeAspect="1"/>
          </p:cNvPicPr>
          <p:nvPr/>
        </p:nvPicPr>
        <p:blipFill>
          <a:blip r:embed="rId4"/>
          <a:stretch>
            <a:fillRect/>
          </a:stretch>
        </p:blipFill>
        <p:spPr>
          <a:xfrm>
            <a:off x="5936510" y="3073588"/>
            <a:ext cx="3023191" cy="282918"/>
          </a:xfrm>
          <a:prstGeom prst="rect">
            <a:avLst/>
          </a:prstGeom>
        </p:spPr>
      </p:pic>
      <p:pic>
        <p:nvPicPr>
          <p:cNvPr id="2" name="Imagem 1">
            <a:extLst>
              <a:ext uri="{FF2B5EF4-FFF2-40B4-BE49-F238E27FC236}">
                <a16:creationId xmlns:a16="http://schemas.microsoft.com/office/drawing/2014/main" id="{609D3A0A-4617-2CF2-71E7-5429B8928761}"/>
              </a:ext>
            </a:extLst>
          </p:cNvPr>
          <p:cNvPicPr>
            <a:picLocks noChangeAspect="1"/>
          </p:cNvPicPr>
          <p:nvPr/>
        </p:nvPicPr>
        <p:blipFill>
          <a:blip r:embed="rId5"/>
          <a:stretch>
            <a:fillRect/>
          </a:stretch>
        </p:blipFill>
        <p:spPr>
          <a:xfrm>
            <a:off x="4278923" y="3469380"/>
            <a:ext cx="6417430" cy="1712214"/>
          </a:xfrm>
          <a:prstGeom prst="rect">
            <a:avLst/>
          </a:prstGeom>
        </p:spPr>
      </p:pic>
    </p:spTree>
    <p:extLst>
      <p:ext uri="{BB962C8B-B14F-4D97-AF65-F5344CB8AC3E}">
        <p14:creationId xmlns:p14="http://schemas.microsoft.com/office/powerpoint/2010/main" val="85146866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tângulo 3">
            <a:extLst>
              <a:ext uri="{FF2B5EF4-FFF2-40B4-BE49-F238E27FC236}">
                <a16:creationId xmlns:a16="http://schemas.microsoft.com/office/drawing/2014/main" id="{73BA5651-9790-4974-935C-B83CF355A50C}"/>
              </a:ext>
            </a:extLst>
          </p:cNvPr>
          <p:cNvSpPr/>
          <p:nvPr/>
        </p:nvSpPr>
        <p:spPr>
          <a:xfrm>
            <a:off x="0" y="0"/>
            <a:ext cx="4073236" cy="6858000"/>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5" name="Retângulo 4">
            <a:extLst>
              <a:ext uri="{FF2B5EF4-FFF2-40B4-BE49-F238E27FC236}">
                <a16:creationId xmlns:a16="http://schemas.microsoft.com/office/drawing/2014/main" id="{1C7A2C62-E98C-4612-A451-34CB590DBA74}"/>
              </a:ext>
            </a:extLst>
          </p:cNvPr>
          <p:cNvSpPr/>
          <p:nvPr/>
        </p:nvSpPr>
        <p:spPr>
          <a:xfrm>
            <a:off x="596889" y="1502770"/>
            <a:ext cx="2833276" cy="969496"/>
          </a:xfrm>
          <a:prstGeom prst="rect">
            <a:avLst/>
          </a:prstGeom>
        </p:spPr>
        <p:txBody>
          <a:bodyPr wrap="none">
            <a:spAutoFit/>
          </a:bodyPr>
          <a:lstStyle/>
          <a:p>
            <a:pPr algn="ctr">
              <a:spcAft>
                <a:spcPts val="600"/>
              </a:spcAft>
            </a:pPr>
            <a:r>
              <a:rPr lang="en-US" sz="2600" b="1" dirty="0">
                <a:solidFill>
                  <a:schemeClr val="bg1"/>
                </a:solidFill>
                <a:latin typeface="+mj-lt"/>
              </a:rPr>
              <a:t>Prestação de Contas</a:t>
            </a:r>
          </a:p>
          <a:p>
            <a:pPr algn="ctr">
              <a:spcAft>
                <a:spcPts val="600"/>
              </a:spcAft>
            </a:pPr>
            <a:r>
              <a:rPr lang="en-US" sz="2600" b="1" dirty="0" err="1">
                <a:solidFill>
                  <a:schemeClr val="bg1"/>
                </a:solidFill>
                <a:latin typeface="+mj-lt"/>
              </a:rPr>
              <a:t>Fluxo</a:t>
            </a:r>
            <a:r>
              <a:rPr lang="en-US" sz="2600" b="1" dirty="0">
                <a:solidFill>
                  <a:schemeClr val="bg1"/>
                </a:solidFill>
                <a:latin typeface="+mj-lt"/>
              </a:rPr>
              <a:t> de Caixa</a:t>
            </a:r>
          </a:p>
        </p:txBody>
      </p:sp>
      <p:sp>
        <p:nvSpPr>
          <p:cNvPr id="6" name="Retângulo 5">
            <a:extLst>
              <a:ext uri="{FF2B5EF4-FFF2-40B4-BE49-F238E27FC236}">
                <a16:creationId xmlns:a16="http://schemas.microsoft.com/office/drawing/2014/main" id="{82A0DD9D-0D61-48FB-9235-8B98B18102F5}"/>
              </a:ext>
            </a:extLst>
          </p:cNvPr>
          <p:cNvSpPr/>
          <p:nvPr/>
        </p:nvSpPr>
        <p:spPr>
          <a:xfrm>
            <a:off x="515938" y="2937136"/>
            <a:ext cx="2984644" cy="1448600"/>
          </a:xfrm>
          <a:prstGeom prst="rect">
            <a:avLst/>
          </a:prstGeom>
        </p:spPr>
        <p:txBody>
          <a:bodyPr vert="horz" lIns="91440" tIns="45720" rIns="91440" bIns="45720" rtlCol="0">
            <a:noAutofit/>
          </a:bodyPr>
          <a:lstStyle/>
          <a:p>
            <a:pPr algn="just">
              <a:lnSpc>
                <a:spcPct val="150000"/>
              </a:lnSpc>
              <a:spcBef>
                <a:spcPts val="600"/>
              </a:spcBef>
              <a:spcAft>
                <a:spcPts val="600"/>
              </a:spcAft>
              <a:defRPr/>
            </a:pPr>
            <a:endParaRPr lang="pt-BR" sz="1700" dirty="0">
              <a:solidFill>
                <a:schemeClr val="bg1"/>
              </a:solidFill>
              <a:ea typeface="Batang" panose="02030600000101010101" pitchFamily="18" charset="-127"/>
            </a:endParaRPr>
          </a:p>
        </p:txBody>
      </p:sp>
      <p:sp>
        <p:nvSpPr>
          <p:cNvPr id="8" name="Retângulo 7">
            <a:extLst>
              <a:ext uri="{FF2B5EF4-FFF2-40B4-BE49-F238E27FC236}">
                <a16:creationId xmlns:a16="http://schemas.microsoft.com/office/drawing/2014/main" id="{22DAB3DC-65BA-4D58-82AA-FC19F61C181D}"/>
              </a:ext>
            </a:extLst>
          </p:cNvPr>
          <p:cNvSpPr/>
          <p:nvPr/>
        </p:nvSpPr>
        <p:spPr>
          <a:xfrm>
            <a:off x="526473" y="1167256"/>
            <a:ext cx="2974109" cy="1557472"/>
          </a:xfrm>
          <a:prstGeom prst="rect">
            <a:avLst/>
          </a:prstGeom>
          <a:no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9" name="Retângulo 8">
            <a:extLst>
              <a:ext uri="{FF2B5EF4-FFF2-40B4-BE49-F238E27FC236}">
                <a16:creationId xmlns:a16="http://schemas.microsoft.com/office/drawing/2014/main" id="{8D77A55E-01B1-4DAD-8A6D-BD2F463AB10E}"/>
              </a:ext>
            </a:extLst>
          </p:cNvPr>
          <p:cNvSpPr/>
          <p:nvPr/>
        </p:nvSpPr>
        <p:spPr>
          <a:xfrm>
            <a:off x="240147" y="2937136"/>
            <a:ext cx="3481248" cy="1661993"/>
          </a:xfrm>
          <a:prstGeom prst="rect">
            <a:avLst/>
          </a:prstGeom>
        </p:spPr>
        <p:txBody>
          <a:bodyPr wrap="square">
            <a:spAutoFit/>
          </a:bodyPr>
          <a:lstStyle/>
          <a:p>
            <a:pPr algn="just">
              <a:defRPr/>
            </a:pPr>
            <a:r>
              <a:rPr lang="pt-BR" sz="1700" dirty="0">
                <a:solidFill>
                  <a:schemeClr val="bg1"/>
                </a:solidFill>
              </a:rPr>
              <a:t>A prestação de contas Financeira foi realizada através do Sistema de Gestão da Secretaria Estadual de Saúde. A Demonstração de Fluxo de Caixa de Janeiro a Junho de 2022 está representada no quadro 2.</a:t>
            </a:r>
          </a:p>
        </p:txBody>
      </p:sp>
      <p:sp>
        <p:nvSpPr>
          <p:cNvPr id="12" name="Retângulo 11">
            <a:extLst>
              <a:ext uri="{FF2B5EF4-FFF2-40B4-BE49-F238E27FC236}">
                <a16:creationId xmlns:a16="http://schemas.microsoft.com/office/drawing/2014/main" id="{249A347E-426C-4A63-8968-F2E32A2EEDD4}"/>
              </a:ext>
            </a:extLst>
          </p:cNvPr>
          <p:cNvSpPr/>
          <p:nvPr/>
        </p:nvSpPr>
        <p:spPr>
          <a:xfrm>
            <a:off x="4730262" y="255181"/>
            <a:ext cx="7167572" cy="299313"/>
          </a:xfrm>
          <a:prstGeom prst="rect">
            <a:avLst/>
          </a:prstGeom>
        </p:spPr>
        <p:txBody>
          <a:bodyPr wrap="square">
            <a:spAutoFit/>
          </a:bodyPr>
          <a:lstStyle/>
          <a:p>
            <a:pPr algn="ctr">
              <a:lnSpc>
                <a:spcPct val="150000"/>
              </a:lnSpc>
              <a:spcAft>
                <a:spcPts val="0"/>
              </a:spcAft>
              <a:defRPr/>
            </a:pPr>
            <a:r>
              <a:rPr lang="pt-BR" sz="1000" dirty="0">
                <a:ea typeface="Arial Unicode MS"/>
              </a:rPr>
              <a:t> </a:t>
            </a:r>
            <a:r>
              <a:rPr lang="pt-BR" sz="900" dirty="0">
                <a:ea typeface="Arial Unicode MS"/>
              </a:rPr>
              <a:t>Quadro 2 – Demonstrativo de Fluxo de Caixa CEAC Sul – 2º Trimestre 2022</a:t>
            </a:r>
            <a:endParaRPr lang="pt-BR" sz="900" dirty="0">
              <a:ea typeface="Batang" panose="02030600000101010101" pitchFamily="18" charset="-127"/>
            </a:endParaRPr>
          </a:p>
        </p:txBody>
      </p:sp>
      <p:pic>
        <p:nvPicPr>
          <p:cNvPr id="13" name="Imagem 12">
            <a:extLst>
              <a:ext uri="{FF2B5EF4-FFF2-40B4-BE49-F238E27FC236}">
                <a16:creationId xmlns:a16="http://schemas.microsoft.com/office/drawing/2014/main" id="{BCA8ACF4-DFB5-4318-BF4A-E4B8A5CE48A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40146" y="6317674"/>
            <a:ext cx="1163664" cy="328990"/>
          </a:xfrm>
          <a:prstGeom prst="rect">
            <a:avLst/>
          </a:prstGeom>
        </p:spPr>
      </p:pic>
      <p:sp>
        <p:nvSpPr>
          <p:cNvPr id="17" name="Retângulo 16">
            <a:extLst>
              <a:ext uri="{FF2B5EF4-FFF2-40B4-BE49-F238E27FC236}">
                <a16:creationId xmlns:a16="http://schemas.microsoft.com/office/drawing/2014/main" id="{6ED7310E-EF43-4205-A927-69724354EAE2}"/>
              </a:ext>
            </a:extLst>
          </p:cNvPr>
          <p:cNvSpPr>
            <a:spLocks noChangeArrowheads="1"/>
          </p:cNvSpPr>
          <p:nvPr/>
        </p:nvSpPr>
        <p:spPr bwMode="auto">
          <a:xfrm rot="10800000" flipV="1">
            <a:off x="6343648" y="6184944"/>
            <a:ext cx="4242738" cy="2579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lnSpc>
                <a:spcPct val="150000"/>
              </a:lnSpc>
              <a:spcAft>
                <a:spcPts val="600"/>
              </a:spcAft>
            </a:pPr>
            <a:r>
              <a:rPr lang="pt-BR" altLang="pt-BR" sz="800" dirty="0">
                <a:latin typeface="+mn-lt"/>
                <a:ea typeface="Arial Unicode MS" panose="020B0604020202020204" pitchFamily="34" charset="-128"/>
                <a:cs typeface="Arial Unicode MS" panose="020B0604020202020204" pitchFamily="34" charset="-128"/>
              </a:rPr>
              <a:t> </a:t>
            </a:r>
            <a:r>
              <a:rPr lang="pt-BR" altLang="pt-BR" sz="800" u="sng" dirty="0">
                <a:solidFill>
                  <a:srgbClr val="0000FF"/>
                </a:solidFill>
                <a:latin typeface="+mn-lt"/>
                <a:ea typeface="Arial Unicode MS" panose="020B0604020202020204" pitchFamily="34" charset="-128"/>
                <a:cs typeface="Arial Unicode MS" panose="020B0604020202020204" pitchFamily="34" charset="-128"/>
                <a:hlinkClick r:id="rId4"/>
              </a:rPr>
              <a:t>www.gestao.saude.sp.gov.br</a:t>
            </a:r>
            <a:r>
              <a:rPr lang="pt-BR" altLang="pt-BR" sz="800" dirty="0">
                <a:latin typeface="+mn-lt"/>
                <a:ea typeface="Arial Unicode MS" panose="020B0604020202020204" pitchFamily="34" charset="-128"/>
                <a:cs typeface="Arial Unicode MS" panose="020B0604020202020204" pitchFamily="34" charset="-128"/>
              </a:rPr>
              <a:t>.</a:t>
            </a:r>
            <a:r>
              <a:rPr lang="pt-BR" altLang="pt-BR" sz="800" dirty="0">
                <a:solidFill>
                  <a:srgbClr val="000000"/>
                </a:solidFill>
                <a:latin typeface="+mn-lt"/>
                <a:cs typeface="Times New Roman" panose="02020603050405020304" pitchFamily="18" charset="0"/>
              </a:rPr>
              <a:t> Acesso em 19/07/2022 15h05min</a:t>
            </a:r>
            <a:endParaRPr lang="pt-BR" altLang="pt-BR" sz="800" dirty="0">
              <a:latin typeface="+mn-lt"/>
              <a:ea typeface="Batang" panose="02030600000101010101" pitchFamily="18" charset="-127"/>
            </a:endParaRPr>
          </a:p>
        </p:txBody>
      </p:sp>
      <p:pic>
        <p:nvPicPr>
          <p:cNvPr id="10" name="Imagem 9">
            <a:extLst>
              <a:ext uri="{FF2B5EF4-FFF2-40B4-BE49-F238E27FC236}">
                <a16:creationId xmlns:a16="http://schemas.microsoft.com/office/drawing/2014/main" id="{F4BC477D-DBBB-FCEA-76D9-0A3B3A887306}"/>
              </a:ext>
            </a:extLst>
          </p:cNvPr>
          <p:cNvPicPr>
            <a:picLocks noChangeAspect="1"/>
          </p:cNvPicPr>
          <p:nvPr/>
        </p:nvPicPr>
        <p:blipFill>
          <a:blip r:embed="rId5"/>
          <a:stretch>
            <a:fillRect/>
          </a:stretch>
        </p:blipFill>
        <p:spPr>
          <a:xfrm>
            <a:off x="5037932" y="673989"/>
            <a:ext cx="6161668" cy="5391459"/>
          </a:xfrm>
          <a:prstGeom prst="rect">
            <a:avLst/>
          </a:prstGeom>
        </p:spPr>
      </p:pic>
    </p:spTree>
    <p:extLst>
      <p:ext uri="{BB962C8B-B14F-4D97-AF65-F5344CB8AC3E}">
        <p14:creationId xmlns:p14="http://schemas.microsoft.com/office/powerpoint/2010/main" val="7282747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tângulo 3">
            <a:extLst>
              <a:ext uri="{FF2B5EF4-FFF2-40B4-BE49-F238E27FC236}">
                <a16:creationId xmlns:a16="http://schemas.microsoft.com/office/drawing/2014/main" id="{049DBA98-5BE5-492E-82D9-D3611C860C26}"/>
              </a:ext>
            </a:extLst>
          </p:cNvPr>
          <p:cNvSpPr/>
          <p:nvPr/>
        </p:nvSpPr>
        <p:spPr>
          <a:xfrm>
            <a:off x="0" y="0"/>
            <a:ext cx="4073236" cy="6858000"/>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p>
        </p:txBody>
      </p:sp>
      <p:sp>
        <p:nvSpPr>
          <p:cNvPr id="5" name="Retângulo 4">
            <a:extLst>
              <a:ext uri="{FF2B5EF4-FFF2-40B4-BE49-F238E27FC236}">
                <a16:creationId xmlns:a16="http://schemas.microsoft.com/office/drawing/2014/main" id="{ECB1C4B2-4DB2-4217-9216-F4470C78FAD8}"/>
              </a:ext>
            </a:extLst>
          </p:cNvPr>
          <p:cNvSpPr/>
          <p:nvPr/>
        </p:nvSpPr>
        <p:spPr>
          <a:xfrm>
            <a:off x="526473" y="1167256"/>
            <a:ext cx="2974109" cy="1557472"/>
          </a:xfrm>
          <a:prstGeom prst="rect">
            <a:avLst/>
          </a:prstGeom>
          <a:no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6" name="Retângulo 5">
            <a:extLst>
              <a:ext uri="{FF2B5EF4-FFF2-40B4-BE49-F238E27FC236}">
                <a16:creationId xmlns:a16="http://schemas.microsoft.com/office/drawing/2014/main" id="{F3833638-4A55-4380-97C4-5095093F8F70}"/>
              </a:ext>
            </a:extLst>
          </p:cNvPr>
          <p:cNvSpPr/>
          <p:nvPr/>
        </p:nvSpPr>
        <p:spPr>
          <a:xfrm>
            <a:off x="596889" y="1502770"/>
            <a:ext cx="2833276" cy="969496"/>
          </a:xfrm>
          <a:prstGeom prst="rect">
            <a:avLst/>
          </a:prstGeom>
        </p:spPr>
        <p:txBody>
          <a:bodyPr wrap="none">
            <a:spAutoFit/>
          </a:bodyPr>
          <a:lstStyle/>
          <a:p>
            <a:pPr algn="ctr">
              <a:spcAft>
                <a:spcPts val="600"/>
              </a:spcAft>
            </a:pPr>
            <a:r>
              <a:rPr lang="en-US" sz="2600" b="1" dirty="0">
                <a:solidFill>
                  <a:schemeClr val="bg1"/>
                </a:solidFill>
                <a:latin typeface="+mj-lt"/>
              </a:rPr>
              <a:t>Prestação de Contas</a:t>
            </a:r>
          </a:p>
          <a:p>
            <a:pPr algn="ctr">
              <a:spcAft>
                <a:spcPts val="600"/>
              </a:spcAft>
            </a:pPr>
            <a:r>
              <a:rPr lang="en-US" sz="2600" b="1" dirty="0">
                <a:solidFill>
                  <a:schemeClr val="bg1"/>
                </a:solidFill>
                <a:latin typeface="+mj-lt"/>
              </a:rPr>
              <a:t>Contábil</a:t>
            </a:r>
          </a:p>
        </p:txBody>
      </p:sp>
      <p:sp>
        <p:nvSpPr>
          <p:cNvPr id="7" name="Retângulo 6">
            <a:extLst>
              <a:ext uri="{FF2B5EF4-FFF2-40B4-BE49-F238E27FC236}">
                <a16:creationId xmlns:a16="http://schemas.microsoft.com/office/drawing/2014/main" id="{C8E3C6BB-D2C3-4347-BACB-6823038D5ADD}"/>
              </a:ext>
            </a:extLst>
          </p:cNvPr>
          <p:cNvSpPr/>
          <p:nvPr/>
        </p:nvSpPr>
        <p:spPr>
          <a:xfrm>
            <a:off x="240146" y="2934586"/>
            <a:ext cx="3619472" cy="2283297"/>
          </a:xfrm>
          <a:prstGeom prst="rect">
            <a:avLst/>
          </a:prstGeom>
        </p:spPr>
        <p:txBody>
          <a:bodyPr vert="horz" lIns="91440" tIns="45720" rIns="91440" bIns="45720" rtlCol="0">
            <a:normAutofit/>
          </a:bodyPr>
          <a:lstStyle/>
          <a:p>
            <a:pPr marL="228600" algn="just">
              <a:lnSpc>
                <a:spcPct val="90000"/>
              </a:lnSpc>
              <a:spcBef>
                <a:spcPts val="600"/>
              </a:spcBef>
              <a:spcAft>
                <a:spcPts val="600"/>
              </a:spcAft>
              <a:defRPr/>
            </a:pPr>
            <a:r>
              <a:rPr lang="en-US" sz="1700" kern="1200" dirty="0">
                <a:solidFill>
                  <a:schemeClr val="bg1"/>
                </a:solidFill>
                <a:latin typeface="+mn-lt"/>
                <a:ea typeface="+mn-ea"/>
                <a:cs typeface="+mn-cs"/>
              </a:rPr>
              <a:t>A prestação de Contas foi realizada por meio do Sistema de Gestão da Secretaria Estadual de Saúde e Demonstrativo Contábil </a:t>
            </a:r>
            <a:r>
              <a:rPr lang="en-US" sz="1700" kern="1200" dirty="0" err="1">
                <a:solidFill>
                  <a:schemeClr val="bg1"/>
                </a:solidFill>
                <a:latin typeface="+mn-lt"/>
                <a:ea typeface="+mn-ea"/>
                <a:cs typeface="+mn-cs"/>
              </a:rPr>
              <a:t>Operacional</a:t>
            </a:r>
            <a:r>
              <a:rPr lang="en-US" sz="1700" kern="1200" dirty="0">
                <a:solidFill>
                  <a:schemeClr val="bg1"/>
                </a:solidFill>
                <a:latin typeface="+mn-lt"/>
                <a:ea typeface="+mn-ea"/>
                <a:cs typeface="+mn-cs"/>
              </a:rPr>
              <a:t> de </a:t>
            </a:r>
            <a:r>
              <a:rPr lang="pt-BR" sz="1700" dirty="0">
                <a:solidFill>
                  <a:schemeClr val="bg1"/>
                </a:solidFill>
              </a:rPr>
              <a:t>Janeiro</a:t>
            </a:r>
            <a:r>
              <a:rPr lang="en-US" sz="1700" kern="1200" dirty="0">
                <a:solidFill>
                  <a:schemeClr val="bg1"/>
                </a:solidFill>
                <a:latin typeface="+mn-lt"/>
                <a:ea typeface="+mn-ea"/>
                <a:cs typeface="+mn-cs"/>
              </a:rPr>
              <a:t> a </a:t>
            </a:r>
            <a:r>
              <a:rPr lang="pt-BR" sz="1700" kern="1200" dirty="0">
                <a:solidFill>
                  <a:schemeClr val="bg1"/>
                </a:solidFill>
                <a:latin typeface="+mn-lt"/>
                <a:ea typeface="+mn-ea"/>
                <a:cs typeface="+mn-cs"/>
              </a:rPr>
              <a:t>Junho</a:t>
            </a:r>
            <a:r>
              <a:rPr lang="en-US" sz="1700" kern="1200" dirty="0">
                <a:solidFill>
                  <a:schemeClr val="bg1"/>
                </a:solidFill>
                <a:latin typeface="+mn-lt"/>
                <a:ea typeface="+mn-ea"/>
                <a:cs typeface="+mn-cs"/>
              </a:rPr>
              <a:t> de 2022 está representado no quadro 3. </a:t>
            </a:r>
          </a:p>
        </p:txBody>
      </p:sp>
      <p:sp>
        <p:nvSpPr>
          <p:cNvPr id="9" name="Retângulo 8">
            <a:extLst>
              <a:ext uri="{FF2B5EF4-FFF2-40B4-BE49-F238E27FC236}">
                <a16:creationId xmlns:a16="http://schemas.microsoft.com/office/drawing/2014/main" id="{6ED7310E-EF43-4205-A927-69724354EAE2}"/>
              </a:ext>
            </a:extLst>
          </p:cNvPr>
          <p:cNvSpPr>
            <a:spLocks noChangeArrowheads="1"/>
          </p:cNvSpPr>
          <p:nvPr/>
        </p:nvSpPr>
        <p:spPr bwMode="auto">
          <a:xfrm>
            <a:off x="6095999" y="6123185"/>
            <a:ext cx="4073236" cy="7811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lnSpc>
                <a:spcPct val="150000"/>
              </a:lnSpc>
              <a:spcAft>
                <a:spcPts val="600"/>
              </a:spcAft>
            </a:pPr>
            <a:endParaRPr lang="pt-BR" altLang="pt-BR" sz="800" dirty="0">
              <a:latin typeface="+mn-lt"/>
              <a:ea typeface="Arial Unicode MS" panose="020B0604020202020204" pitchFamily="34" charset="-128"/>
              <a:cs typeface="Arial Unicode MS" panose="020B0604020202020204" pitchFamily="34" charset="-128"/>
            </a:endParaRPr>
          </a:p>
          <a:p>
            <a:pPr algn="ctr">
              <a:lnSpc>
                <a:spcPct val="150000"/>
              </a:lnSpc>
              <a:spcAft>
                <a:spcPts val="600"/>
              </a:spcAft>
            </a:pPr>
            <a:r>
              <a:rPr lang="pt-BR" altLang="pt-BR" sz="800" dirty="0">
                <a:latin typeface="+mn-lt"/>
                <a:ea typeface="Arial Unicode MS" panose="020B0604020202020204" pitchFamily="34" charset="-128"/>
                <a:cs typeface="Arial Unicode MS" panose="020B0604020202020204" pitchFamily="34" charset="-128"/>
              </a:rPr>
              <a:t> </a:t>
            </a:r>
            <a:r>
              <a:rPr lang="pt-BR" altLang="pt-BR" sz="800" u="sng" dirty="0">
                <a:solidFill>
                  <a:srgbClr val="0000FF"/>
                </a:solidFill>
                <a:latin typeface="+mn-lt"/>
                <a:ea typeface="Arial Unicode MS" panose="020B0604020202020204" pitchFamily="34" charset="-128"/>
                <a:cs typeface="Arial Unicode MS" panose="020B0604020202020204" pitchFamily="34" charset="-128"/>
                <a:hlinkClick r:id="rId3"/>
              </a:rPr>
              <a:t>www.gestao.saude.sp.gov.br</a:t>
            </a:r>
            <a:r>
              <a:rPr lang="pt-BR" altLang="pt-BR" sz="800" dirty="0">
                <a:latin typeface="+mn-lt"/>
                <a:ea typeface="Arial Unicode MS" panose="020B0604020202020204" pitchFamily="34" charset="-128"/>
                <a:cs typeface="Arial Unicode MS" panose="020B0604020202020204" pitchFamily="34" charset="-128"/>
              </a:rPr>
              <a:t>.</a:t>
            </a:r>
            <a:r>
              <a:rPr lang="pt-BR" altLang="pt-BR" sz="800" dirty="0">
                <a:solidFill>
                  <a:srgbClr val="000000"/>
                </a:solidFill>
                <a:latin typeface="+mn-lt"/>
                <a:cs typeface="Times New Roman" panose="02020603050405020304" pitchFamily="18" charset="0"/>
              </a:rPr>
              <a:t> Acesso em 19/09/2022 – 19h04min</a:t>
            </a:r>
          </a:p>
          <a:p>
            <a:pPr>
              <a:lnSpc>
                <a:spcPct val="150000"/>
              </a:lnSpc>
              <a:spcAft>
                <a:spcPts val="600"/>
              </a:spcAft>
            </a:pPr>
            <a:endParaRPr lang="pt-BR" altLang="pt-BR" sz="800" dirty="0">
              <a:latin typeface="+mn-lt"/>
              <a:ea typeface="Batang" panose="02030600000101010101" pitchFamily="18" charset="-127"/>
            </a:endParaRPr>
          </a:p>
        </p:txBody>
      </p:sp>
      <p:pic>
        <p:nvPicPr>
          <p:cNvPr id="12" name="Imagem 11">
            <a:extLst>
              <a:ext uri="{FF2B5EF4-FFF2-40B4-BE49-F238E27FC236}">
                <a16:creationId xmlns:a16="http://schemas.microsoft.com/office/drawing/2014/main" id="{1FD57EA6-C1D0-4AF0-893D-6C3998D12FCA}"/>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40146" y="6317674"/>
            <a:ext cx="1163664" cy="328990"/>
          </a:xfrm>
          <a:prstGeom prst="rect">
            <a:avLst/>
          </a:prstGeom>
        </p:spPr>
      </p:pic>
      <p:sp>
        <p:nvSpPr>
          <p:cNvPr id="10" name="Retângulo 9">
            <a:extLst>
              <a:ext uri="{FF2B5EF4-FFF2-40B4-BE49-F238E27FC236}">
                <a16:creationId xmlns:a16="http://schemas.microsoft.com/office/drawing/2014/main" id="{365FDC6B-1499-413F-9FFA-91D802BE4706}"/>
              </a:ext>
            </a:extLst>
          </p:cNvPr>
          <p:cNvSpPr/>
          <p:nvPr/>
        </p:nvSpPr>
        <p:spPr>
          <a:xfrm>
            <a:off x="6095999" y="329664"/>
            <a:ext cx="4855536" cy="299313"/>
          </a:xfrm>
          <a:prstGeom prst="rect">
            <a:avLst/>
          </a:prstGeom>
        </p:spPr>
        <p:txBody>
          <a:bodyPr wrap="square">
            <a:spAutoFit/>
          </a:bodyPr>
          <a:lstStyle/>
          <a:p>
            <a:pPr algn="just">
              <a:lnSpc>
                <a:spcPct val="150000"/>
              </a:lnSpc>
              <a:spcAft>
                <a:spcPts val="0"/>
              </a:spcAft>
              <a:defRPr/>
            </a:pPr>
            <a:r>
              <a:rPr lang="pt-BR" sz="1000" dirty="0">
                <a:ea typeface="Arial Unicode MS"/>
              </a:rPr>
              <a:t>      </a:t>
            </a:r>
            <a:r>
              <a:rPr lang="pt-BR" sz="900" dirty="0">
                <a:ea typeface="Arial Unicode MS"/>
              </a:rPr>
              <a:t>Quadro 3 – Demonstrativo Contábil  CEAC Sul –  2º Trimestre 2022 </a:t>
            </a:r>
          </a:p>
        </p:txBody>
      </p:sp>
      <p:pic>
        <p:nvPicPr>
          <p:cNvPr id="3" name="Imagem 2">
            <a:extLst>
              <a:ext uri="{FF2B5EF4-FFF2-40B4-BE49-F238E27FC236}">
                <a16:creationId xmlns:a16="http://schemas.microsoft.com/office/drawing/2014/main" id="{939623FC-238E-BE07-114D-12DA1425C9D6}"/>
              </a:ext>
            </a:extLst>
          </p:cNvPr>
          <p:cNvPicPr>
            <a:picLocks noChangeAspect="1"/>
          </p:cNvPicPr>
          <p:nvPr/>
        </p:nvPicPr>
        <p:blipFill>
          <a:blip r:embed="rId5"/>
          <a:stretch>
            <a:fillRect/>
          </a:stretch>
        </p:blipFill>
        <p:spPr>
          <a:xfrm>
            <a:off x="4822613" y="689135"/>
            <a:ext cx="6007680" cy="5668422"/>
          </a:xfrm>
          <a:prstGeom prst="rect">
            <a:avLst/>
          </a:prstGeom>
        </p:spPr>
      </p:pic>
    </p:spTree>
    <p:extLst>
      <p:ext uri="{BB962C8B-B14F-4D97-AF65-F5344CB8AC3E}">
        <p14:creationId xmlns:p14="http://schemas.microsoft.com/office/powerpoint/2010/main" val="143017452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Imagem 12">
            <a:extLst>
              <a:ext uri="{FF2B5EF4-FFF2-40B4-BE49-F238E27FC236}">
                <a16:creationId xmlns:a16="http://schemas.microsoft.com/office/drawing/2014/main" id="{02D7B19E-59F4-401B-8236-5ABB51FCA5B4}"/>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7204" r="4772" b="15253"/>
          <a:stretch/>
        </p:blipFill>
        <p:spPr>
          <a:xfrm>
            <a:off x="832758" y="1505528"/>
            <a:ext cx="7187972" cy="3796146"/>
          </a:xfrm>
          <a:prstGeom prst="rect">
            <a:avLst/>
          </a:prstGeom>
        </p:spPr>
      </p:pic>
      <p:sp>
        <p:nvSpPr>
          <p:cNvPr id="5" name="Retângulo 4">
            <a:extLst>
              <a:ext uri="{FF2B5EF4-FFF2-40B4-BE49-F238E27FC236}">
                <a16:creationId xmlns:a16="http://schemas.microsoft.com/office/drawing/2014/main" id="{44F9ABEF-34B4-4C63-849D-E0D2144659C0}"/>
              </a:ext>
            </a:extLst>
          </p:cNvPr>
          <p:cNvSpPr/>
          <p:nvPr/>
        </p:nvSpPr>
        <p:spPr>
          <a:xfrm flipV="1">
            <a:off x="7608888" y="2142836"/>
            <a:ext cx="4583112" cy="2530763"/>
          </a:xfrm>
          <a:prstGeom prst="rect">
            <a:avLst/>
          </a:prstGeom>
          <a:solidFill>
            <a:srgbClr val="C21725">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6" name="Título 1">
            <a:extLst>
              <a:ext uri="{FF2B5EF4-FFF2-40B4-BE49-F238E27FC236}">
                <a16:creationId xmlns:a16="http://schemas.microsoft.com/office/drawing/2014/main" id="{9B30DA4A-785C-4F4F-BDF9-355B486929C0}"/>
              </a:ext>
            </a:extLst>
          </p:cNvPr>
          <p:cNvSpPr txBox="1">
            <a:spLocks/>
          </p:cNvSpPr>
          <p:nvPr/>
        </p:nvSpPr>
        <p:spPr>
          <a:xfrm>
            <a:off x="7919359" y="2564606"/>
            <a:ext cx="4078677" cy="1937056"/>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b="1" kern="1200">
                <a:solidFill>
                  <a:srgbClr val="C21725"/>
                </a:solidFill>
                <a:latin typeface="Calibri (Títulos)"/>
                <a:ea typeface="+mj-ea"/>
                <a:cs typeface="+mj-cs"/>
              </a:defRPr>
            </a:lvl1pPr>
          </a:lstStyle>
          <a:p>
            <a:pPr algn="ctr"/>
            <a:r>
              <a:rPr lang="pt-BR" altLang="pt-BR" sz="6000" dirty="0">
                <a:solidFill>
                  <a:schemeClr val="bg1"/>
                </a:solidFill>
                <a:latin typeface="+mj-lt"/>
                <a:cs typeface="Arial" panose="020B0604020202020204" pitchFamily="34" charset="0"/>
              </a:rPr>
              <a:t>Obrigado!</a:t>
            </a:r>
          </a:p>
          <a:p>
            <a:pPr algn="ctr"/>
            <a:endParaRPr lang="pt-BR" altLang="pt-BR" sz="3000" dirty="0">
              <a:solidFill>
                <a:schemeClr val="bg1"/>
              </a:solidFill>
              <a:latin typeface="+mj-lt"/>
              <a:cs typeface="Arial" panose="020B0604020202020204" pitchFamily="34" charset="0"/>
            </a:endParaRPr>
          </a:p>
        </p:txBody>
      </p:sp>
      <p:sp>
        <p:nvSpPr>
          <p:cNvPr id="7" name="Retângulo 6">
            <a:extLst>
              <a:ext uri="{FF2B5EF4-FFF2-40B4-BE49-F238E27FC236}">
                <a16:creationId xmlns:a16="http://schemas.microsoft.com/office/drawing/2014/main" id="{950DBEE6-65E7-40A0-969C-3E5B7F3F3C56}"/>
              </a:ext>
            </a:extLst>
          </p:cNvPr>
          <p:cNvSpPr/>
          <p:nvPr/>
        </p:nvSpPr>
        <p:spPr>
          <a:xfrm>
            <a:off x="279399" y="1732756"/>
            <a:ext cx="7086601" cy="3390900"/>
          </a:xfrm>
          <a:prstGeom prst="rect">
            <a:avLst/>
          </a:prstGeom>
          <a:noFill/>
          <a:ln>
            <a:solidFill>
              <a:srgbClr val="C2172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p>
        </p:txBody>
      </p:sp>
      <p:sp>
        <p:nvSpPr>
          <p:cNvPr id="8" name="Retângulo 7">
            <a:extLst>
              <a:ext uri="{FF2B5EF4-FFF2-40B4-BE49-F238E27FC236}">
                <a16:creationId xmlns:a16="http://schemas.microsoft.com/office/drawing/2014/main" id="{F3852B3C-28D1-45DD-A963-87B7EF75D418}"/>
              </a:ext>
            </a:extLst>
          </p:cNvPr>
          <p:cNvSpPr/>
          <p:nvPr/>
        </p:nvSpPr>
        <p:spPr>
          <a:xfrm flipV="1">
            <a:off x="0" y="2565400"/>
            <a:ext cx="1246909" cy="1727200"/>
          </a:xfrm>
          <a:prstGeom prst="rect">
            <a:avLst/>
          </a:prstGeom>
          <a:solidFill>
            <a:srgbClr val="C21725">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pic>
        <p:nvPicPr>
          <p:cNvPr id="9" name="Imagem 2">
            <a:extLst>
              <a:ext uri="{FF2B5EF4-FFF2-40B4-BE49-F238E27FC236}">
                <a16:creationId xmlns:a16="http://schemas.microsoft.com/office/drawing/2014/main" id="{8E3AEDB1-4500-4BD7-B772-049B10A4644A}"/>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825017" y="6442017"/>
            <a:ext cx="1109663" cy="2919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976805951"/>
      </p:ext>
    </p:extLst>
  </p:cSld>
  <p:clrMapOvr>
    <a:masterClrMapping/>
  </p:clrMapOvr>
  <p:transition spd="slow">
    <p:cove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Conector reto 3">
            <a:extLst>
              <a:ext uri="{FF2B5EF4-FFF2-40B4-BE49-F238E27FC236}">
                <a16:creationId xmlns:a16="http://schemas.microsoft.com/office/drawing/2014/main" id="{4525BDCF-1F2D-437A-9539-BD4E487E3F16}"/>
              </a:ext>
            </a:extLst>
          </p:cNvPr>
          <p:cNvCxnSpPr>
            <a:cxnSpLocks/>
            <a:stCxn id="9" idx="2"/>
          </p:cNvCxnSpPr>
          <p:nvPr/>
        </p:nvCxnSpPr>
        <p:spPr>
          <a:xfrm>
            <a:off x="1312286" y="1801009"/>
            <a:ext cx="0" cy="3917970"/>
          </a:xfrm>
          <a:prstGeom prst="line">
            <a:avLst/>
          </a:prstGeom>
          <a:ln w="38100">
            <a:solidFill>
              <a:srgbClr val="990000"/>
            </a:solidFill>
          </a:ln>
        </p:spPr>
        <p:style>
          <a:lnRef idx="1">
            <a:schemeClr val="accent1"/>
          </a:lnRef>
          <a:fillRef idx="0">
            <a:schemeClr val="accent1"/>
          </a:fillRef>
          <a:effectRef idx="0">
            <a:schemeClr val="accent1"/>
          </a:effectRef>
          <a:fontRef idx="minor">
            <a:schemeClr val="tx1"/>
          </a:fontRef>
        </p:style>
      </p:cxnSp>
      <p:sp>
        <p:nvSpPr>
          <p:cNvPr id="5" name="Elipse 4">
            <a:extLst>
              <a:ext uri="{FF2B5EF4-FFF2-40B4-BE49-F238E27FC236}">
                <a16:creationId xmlns:a16="http://schemas.microsoft.com/office/drawing/2014/main" id="{E95597D1-1D08-480B-8347-712776C57977}"/>
              </a:ext>
            </a:extLst>
          </p:cNvPr>
          <p:cNvSpPr/>
          <p:nvPr/>
        </p:nvSpPr>
        <p:spPr>
          <a:xfrm>
            <a:off x="1115436" y="1405721"/>
            <a:ext cx="376237" cy="376238"/>
          </a:xfrm>
          <a:prstGeom prst="ellipse">
            <a:avLst/>
          </a:prstGeom>
          <a:solidFill>
            <a:schemeClr val="bg1"/>
          </a:solidFill>
          <a:ln w="38100">
            <a:solidFill>
              <a:srgbClr val="99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pt-BR" dirty="0"/>
          </a:p>
        </p:txBody>
      </p:sp>
      <p:sp>
        <p:nvSpPr>
          <p:cNvPr id="6" name="Elipse 5">
            <a:extLst>
              <a:ext uri="{FF2B5EF4-FFF2-40B4-BE49-F238E27FC236}">
                <a16:creationId xmlns:a16="http://schemas.microsoft.com/office/drawing/2014/main" id="{D9850342-BC69-41E2-9CED-37B02338D152}"/>
              </a:ext>
            </a:extLst>
          </p:cNvPr>
          <p:cNvSpPr/>
          <p:nvPr/>
        </p:nvSpPr>
        <p:spPr>
          <a:xfrm>
            <a:off x="1121786" y="2153434"/>
            <a:ext cx="376237" cy="376237"/>
          </a:xfrm>
          <a:prstGeom prst="ellipse">
            <a:avLst/>
          </a:prstGeom>
          <a:solidFill>
            <a:schemeClr val="bg1"/>
          </a:solidFill>
          <a:ln w="38100">
            <a:solidFill>
              <a:srgbClr val="99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pt-BR" dirty="0"/>
          </a:p>
        </p:txBody>
      </p:sp>
      <p:sp>
        <p:nvSpPr>
          <p:cNvPr id="7" name="Elipse 6">
            <a:extLst>
              <a:ext uri="{FF2B5EF4-FFF2-40B4-BE49-F238E27FC236}">
                <a16:creationId xmlns:a16="http://schemas.microsoft.com/office/drawing/2014/main" id="{573B62B2-17E7-4127-A637-6DD871654E8C}"/>
              </a:ext>
            </a:extLst>
          </p:cNvPr>
          <p:cNvSpPr/>
          <p:nvPr/>
        </p:nvSpPr>
        <p:spPr>
          <a:xfrm>
            <a:off x="1128136" y="2931309"/>
            <a:ext cx="376237" cy="376237"/>
          </a:xfrm>
          <a:prstGeom prst="ellipse">
            <a:avLst/>
          </a:prstGeom>
          <a:solidFill>
            <a:schemeClr val="bg1"/>
          </a:solidFill>
          <a:ln w="38100">
            <a:solidFill>
              <a:srgbClr val="99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pt-BR" dirty="0"/>
          </a:p>
        </p:txBody>
      </p:sp>
      <p:sp>
        <p:nvSpPr>
          <p:cNvPr id="8" name="Elipse 7">
            <a:extLst>
              <a:ext uri="{FF2B5EF4-FFF2-40B4-BE49-F238E27FC236}">
                <a16:creationId xmlns:a16="http://schemas.microsoft.com/office/drawing/2014/main" id="{36A42CC7-CA01-4A0E-963D-5071968EF14A}"/>
              </a:ext>
            </a:extLst>
          </p:cNvPr>
          <p:cNvSpPr/>
          <p:nvPr/>
        </p:nvSpPr>
        <p:spPr>
          <a:xfrm>
            <a:off x="1125250" y="3538341"/>
            <a:ext cx="376237" cy="376238"/>
          </a:xfrm>
          <a:prstGeom prst="ellipse">
            <a:avLst/>
          </a:prstGeom>
          <a:solidFill>
            <a:schemeClr val="bg1"/>
          </a:solidFill>
          <a:ln w="38100">
            <a:solidFill>
              <a:srgbClr val="99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pt-BR" dirty="0"/>
          </a:p>
        </p:txBody>
      </p:sp>
      <p:sp>
        <p:nvSpPr>
          <p:cNvPr id="9" name="Espaço Reservado para Conteúdo 2">
            <a:extLst>
              <a:ext uri="{FF2B5EF4-FFF2-40B4-BE49-F238E27FC236}">
                <a16:creationId xmlns:a16="http://schemas.microsoft.com/office/drawing/2014/main" id="{1B1E7958-0803-4158-99F8-4B87D8B9A3E2}"/>
              </a:ext>
            </a:extLst>
          </p:cNvPr>
          <p:cNvSpPr txBox="1">
            <a:spLocks/>
          </p:cNvSpPr>
          <p:nvPr/>
        </p:nvSpPr>
        <p:spPr bwMode="auto">
          <a:xfrm>
            <a:off x="1144011" y="1139021"/>
            <a:ext cx="336550" cy="661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685800" indent="-22860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nSpc>
                <a:spcPct val="200000"/>
              </a:lnSpc>
              <a:spcBef>
                <a:spcPts val="1000"/>
              </a:spcBef>
              <a:buFont typeface="Arial" panose="020B0604020202020204" pitchFamily="34" charset="0"/>
              <a:buNone/>
            </a:pPr>
            <a:r>
              <a:rPr lang="pt-BR" altLang="pt-BR" sz="2100" b="1" dirty="0">
                <a:solidFill>
                  <a:srgbClr val="990000"/>
                </a:solidFill>
                <a:latin typeface="Calibri" panose="020F0502020204030204" pitchFamily="34" charset="0"/>
                <a:ea typeface="ＭＳ Ｐゴシック" panose="020B0600070205080204" pitchFamily="34" charset="-128"/>
              </a:rPr>
              <a:t>1</a:t>
            </a:r>
            <a:endParaRPr lang="pt-BR" altLang="pt-BR" sz="2400" b="1" dirty="0">
              <a:solidFill>
                <a:srgbClr val="990000"/>
              </a:solidFill>
              <a:latin typeface="Calibri" panose="020F0502020204030204" pitchFamily="34" charset="0"/>
              <a:ea typeface="ＭＳ Ｐゴシック" panose="020B0600070205080204" pitchFamily="34" charset="-128"/>
            </a:endParaRPr>
          </a:p>
        </p:txBody>
      </p:sp>
      <p:sp>
        <p:nvSpPr>
          <p:cNvPr id="10" name="Espaço Reservado para Conteúdo 2">
            <a:extLst>
              <a:ext uri="{FF2B5EF4-FFF2-40B4-BE49-F238E27FC236}">
                <a16:creationId xmlns:a16="http://schemas.microsoft.com/office/drawing/2014/main" id="{F0E12A34-9BEA-415A-9820-5F7402AC75D1}"/>
              </a:ext>
            </a:extLst>
          </p:cNvPr>
          <p:cNvSpPr txBox="1">
            <a:spLocks/>
          </p:cNvSpPr>
          <p:nvPr/>
        </p:nvSpPr>
        <p:spPr bwMode="auto">
          <a:xfrm>
            <a:off x="1147186" y="1899434"/>
            <a:ext cx="338137" cy="660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685800" indent="-22860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nSpc>
                <a:spcPct val="200000"/>
              </a:lnSpc>
              <a:spcBef>
                <a:spcPts val="1000"/>
              </a:spcBef>
              <a:buFont typeface="Arial" panose="020B0604020202020204" pitchFamily="34" charset="0"/>
              <a:buNone/>
            </a:pPr>
            <a:r>
              <a:rPr lang="pt-BR" altLang="pt-BR" sz="2100" b="1" dirty="0">
                <a:solidFill>
                  <a:srgbClr val="990000"/>
                </a:solidFill>
                <a:latin typeface="Calibri" panose="020F0502020204030204" pitchFamily="34" charset="0"/>
                <a:ea typeface="ＭＳ Ｐゴシック" panose="020B0600070205080204" pitchFamily="34" charset="-128"/>
              </a:rPr>
              <a:t>2</a:t>
            </a:r>
            <a:endParaRPr lang="pt-BR" altLang="pt-BR" sz="2400" b="1" dirty="0">
              <a:solidFill>
                <a:srgbClr val="990000"/>
              </a:solidFill>
              <a:latin typeface="Calibri" panose="020F0502020204030204" pitchFamily="34" charset="0"/>
              <a:ea typeface="ＭＳ Ｐゴシック" panose="020B0600070205080204" pitchFamily="34" charset="-128"/>
            </a:endParaRPr>
          </a:p>
        </p:txBody>
      </p:sp>
      <p:sp>
        <p:nvSpPr>
          <p:cNvPr id="11" name="Espaço Reservado para Conteúdo 2">
            <a:extLst>
              <a:ext uri="{FF2B5EF4-FFF2-40B4-BE49-F238E27FC236}">
                <a16:creationId xmlns:a16="http://schemas.microsoft.com/office/drawing/2014/main" id="{508DE6D4-3A55-4C4C-B708-1ADE0663EF8A}"/>
              </a:ext>
            </a:extLst>
          </p:cNvPr>
          <p:cNvSpPr txBox="1">
            <a:spLocks/>
          </p:cNvSpPr>
          <p:nvPr/>
        </p:nvSpPr>
        <p:spPr bwMode="auto">
          <a:xfrm>
            <a:off x="1159886" y="2677309"/>
            <a:ext cx="336550" cy="660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685800" indent="-22860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nSpc>
                <a:spcPct val="200000"/>
              </a:lnSpc>
              <a:spcBef>
                <a:spcPts val="1000"/>
              </a:spcBef>
              <a:buFont typeface="Arial" panose="020B0604020202020204" pitchFamily="34" charset="0"/>
              <a:buNone/>
            </a:pPr>
            <a:r>
              <a:rPr lang="pt-BR" altLang="pt-BR" sz="2100" b="1" dirty="0">
                <a:solidFill>
                  <a:srgbClr val="990000"/>
                </a:solidFill>
                <a:latin typeface="Calibri" panose="020F0502020204030204" pitchFamily="34" charset="0"/>
                <a:ea typeface="ＭＳ Ｐゴシック" panose="020B0600070205080204" pitchFamily="34" charset="-128"/>
              </a:rPr>
              <a:t>3</a:t>
            </a:r>
            <a:endParaRPr lang="pt-BR" altLang="pt-BR" sz="2400" b="1" dirty="0">
              <a:solidFill>
                <a:srgbClr val="990000"/>
              </a:solidFill>
              <a:latin typeface="Calibri" panose="020F0502020204030204" pitchFamily="34" charset="0"/>
              <a:ea typeface="ＭＳ Ｐゴシック" panose="020B0600070205080204" pitchFamily="34" charset="-128"/>
            </a:endParaRPr>
          </a:p>
        </p:txBody>
      </p:sp>
      <p:sp>
        <p:nvSpPr>
          <p:cNvPr id="12" name="Espaço Reservado para Conteúdo 2">
            <a:extLst>
              <a:ext uri="{FF2B5EF4-FFF2-40B4-BE49-F238E27FC236}">
                <a16:creationId xmlns:a16="http://schemas.microsoft.com/office/drawing/2014/main" id="{F07E957D-EB8F-4F98-95CE-B42E52D59546}"/>
              </a:ext>
            </a:extLst>
          </p:cNvPr>
          <p:cNvSpPr txBox="1">
            <a:spLocks/>
          </p:cNvSpPr>
          <p:nvPr/>
        </p:nvSpPr>
        <p:spPr bwMode="auto">
          <a:xfrm>
            <a:off x="1147475" y="3307715"/>
            <a:ext cx="336550" cy="661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685800" indent="-22860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nSpc>
                <a:spcPct val="200000"/>
              </a:lnSpc>
              <a:spcBef>
                <a:spcPts val="1000"/>
              </a:spcBef>
              <a:buFont typeface="Arial" panose="020B0604020202020204" pitchFamily="34" charset="0"/>
              <a:buNone/>
            </a:pPr>
            <a:r>
              <a:rPr lang="pt-BR" altLang="pt-BR" sz="2100" b="1" dirty="0">
                <a:solidFill>
                  <a:srgbClr val="990000"/>
                </a:solidFill>
                <a:latin typeface="Calibri" panose="020F0502020204030204" pitchFamily="34" charset="0"/>
                <a:ea typeface="ＭＳ Ｐゴシック" panose="020B0600070205080204" pitchFamily="34" charset="-128"/>
              </a:rPr>
              <a:t>4</a:t>
            </a:r>
            <a:endParaRPr lang="pt-BR" altLang="pt-BR" sz="2400" b="1" dirty="0">
              <a:solidFill>
                <a:srgbClr val="990000"/>
              </a:solidFill>
              <a:latin typeface="Calibri" panose="020F0502020204030204" pitchFamily="34" charset="0"/>
              <a:ea typeface="ＭＳ Ｐゴシック" panose="020B0600070205080204" pitchFamily="34" charset="-128"/>
            </a:endParaRPr>
          </a:p>
        </p:txBody>
      </p:sp>
      <p:sp>
        <p:nvSpPr>
          <p:cNvPr id="21" name="Título 1">
            <a:extLst>
              <a:ext uri="{FF2B5EF4-FFF2-40B4-BE49-F238E27FC236}">
                <a16:creationId xmlns:a16="http://schemas.microsoft.com/office/drawing/2014/main" id="{91E93F73-8E79-4223-AA68-C5115072C477}"/>
              </a:ext>
            </a:extLst>
          </p:cNvPr>
          <p:cNvSpPr txBox="1">
            <a:spLocks/>
          </p:cNvSpPr>
          <p:nvPr/>
        </p:nvSpPr>
        <p:spPr>
          <a:xfrm>
            <a:off x="1011393" y="365908"/>
            <a:ext cx="4992688" cy="77311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pt-BR" sz="3600" b="1" dirty="0">
                <a:solidFill>
                  <a:srgbClr val="C00000"/>
                </a:solidFill>
                <a:latin typeface="+mn-lt"/>
              </a:rPr>
              <a:t>Sumário</a:t>
            </a:r>
          </a:p>
        </p:txBody>
      </p:sp>
      <p:sp>
        <p:nvSpPr>
          <p:cNvPr id="22" name="Elipse 21">
            <a:extLst>
              <a:ext uri="{FF2B5EF4-FFF2-40B4-BE49-F238E27FC236}">
                <a16:creationId xmlns:a16="http://schemas.microsoft.com/office/drawing/2014/main" id="{E3F84184-D252-4B53-A3C6-73968B30339E}"/>
              </a:ext>
            </a:extLst>
          </p:cNvPr>
          <p:cNvSpPr/>
          <p:nvPr/>
        </p:nvSpPr>
        <p:spPr>
          <a:xfrm>
            <a:off x="1111532" y="4726772"/>
            <a:ext cx="376237" cy="376238"/>
          </a:xfrm>
          <a:prstGeom prst="ellipse">
            <a:avLst/>
          </a:prstGeom>
          <a:solidFill>
            <a:schemeClr val="bg1"/>
          </a:solidFill>
          <a:ln w="38100">
            <a:solidFill>
              <a:srgbClr val="99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pt-BR" dirty="0"/>
          </a:p>
        </p:txBody>
      </p:sp>
      <p:sp>
        <p:nvSpPr>
          <p:cNvPr id="23" name="Espaço Reservado para Conteúdo 2">
            <a:extLst>
              <a:ext uri="{FF2B5EF4-FFF2-40B4-BE49-F238E27FC236}">
                <a16:creationId xmlns:a16="http://schemas.microsoft.com/office/drawing/2014/main" id="{2F2BBF7A-728E-42DB-9503-E93BAB68E618}"/>
              </a:ext>
            </a:extLst>
          </p:cNvPr>
          <p:cNvSpPr txBox="1">
            <a:spLocks/>
          </p:cNvSpPr>
          <p:nvPr/>
        </p:nvSpPr>
        <p:spPr bwMode="auto">
          <a:xfrm>
            <a:off x="1142993" y="4477246"/>
            <a:ext cx="336550" cy="661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685800" indent="-22860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nSpc>
                <a:spcPct val="200000"/>
              </a:lnSpc>
              <a:spcBef>
                <a:spcPts val="1000"/>
              </a:spcBef>
              <a:buFont typeface="Arial" panose="020B0604020202020204" pitchFamily="34" charset="0"/>
              <a:buNone/>
            </a:pPr>
            <a:r>
              <a:rPr lang="pt-BR" altLang="pt-BR" sz="2100" b="1" dirty="0">
                <a:solidFill>
                  <a:srgbClr val="990000"/>
                </a:solidFill>
                <a:latin typeface="Calibri" panose="020F0502020204030204" pitchFamily="34" charset="0"/>
                <a:ea typeface="ＭＳ Ｐゴシック" panose="020B0600070205080204" pitchFamily="34" charset="-128"/>
              </a:rPr>
              <a:t>5</a:t>
            </a:r>
            <a:endParaRPr lang="pt-BR" altLang="pt-BR" sz="2400" b="1" dirty="0">
              <a:solidFill>
                <a:srgbClr val="990000"/>
              </a:solidFill>
              <a:latin typeface="Calibri" panose="020F0502020204030204" pitchFamily="34" charset="0"/>
              <a:ea typeface="ＭＳ Ｐゴシック" panose="020B0600070205080204" pitchFamily="34" charset="-128"/>
            </a:endParaRPr>
          </a:p>
        </p:txBody>
      </p:sp>
      <p:sp>
        <p:nvSpPr>
          <p:cNvPr id="29" name="Elipse 28">
            <a:extLst>
              <a:ext uri="{FF2B5EF4-FFF2-40B4-BE49-F238E27FC236}">
                <a16:creationId xmlns:a16="http://schemas.microsoft.com/office/drawing/2014/main" id="{884BD317-A5A2-4C68-9920-262370F43639}"/>
              </a:ext>
            </a:extLst>
          </p:cNvPr>
          <p:cNvSpPr/>
          <p:nvPr/>
        </p:nvSpPr>
        <p:spPr>
          <a:xfrm>
            <a:off x="1257997" y="4440152"/>
            <a:ext cx="121231" cy="121231"/>
          </a:xfrm>
          <a:prstGeom prst="ellipse">
            <a:avLst/>
          </a:prstGeom>
          <a:solidFill>
            <a:srgbClr val="99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p>
        </p:txBody>
      </p:sp>
      <p:sp>
        <p:nvSpPr>
          <p:cNvPr id="32" name="Elipse 31">
            <a:extLst>
              <a:ext uri="{FF2B5EF4-FFF2-40B4-BE49-F238E27FC236}">
                <a16:creationId xmlns:a16="http://schemas.microsoft.com/office/drawing/2014/main" id="{0D672968-DD94-4BE5-A6EA-84ADE7A9961F}"/>
              </a:ext>
            </a:extLst>
          </p:cNvPr>
          <p:cNvSpPr/>
          <p:nvPr/>
        </p:nvSpPr>
        <p:spPr>
          <a:xfrm>
            <a:off x="1255638" y="5286721"/>
            <a:ext cx="121231" cy="121231"/>
          </a:xfrm>
          <a:prstGeom prst="ellipse">
            <a:avLst/>
          </a:prstGeom>
          <a:solidFill>
            <a:srgbClr val="99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p>
        </p:txBody>
      </p:sp>
      <p:sp>
        <p:nvSpPr>
          <p:cNvPr id="33" name="Elipse 32">
            <a:extLst>
              <a:ext uri="{FF2B5EF4-FFF2-40B4-BE49-F238E27FC236}">
                <a16:creationId xmlns:a16="http://schemas.microsoft.com/office/drawing/2014/main" id="{C37EB6DB-2E46-4476-B585-44E116D5836B}"/>
              </a:ext>
            </a:extLst>
          </p:cNvPr>
          <p:cNvSpPr/>
          <p:nvPr/>
        </p:nvSpPr>
        <p:spPr>
          <a:xfrm>
            <a:off x="1255637" y="5671043"/>
            <a:ext cx="121231" cy="121231"/>
          </a:xfrm>
          <a:prstGeom prst="ellipse">
            <a:avLst/>
          </a:prstGeom>
          <a:solidFill>
            <a:srgbClr val="99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p>
        </p:txBody>
      </p:sp>
      <p:sp>
        <p:nvSpPr>
          <p:cNvPr id="35" name="Retângulo 34">
            <a:extLst>
              <a:ext uri="{FF2B5EF4-FFF2-40B4-BE49-F238E27FC236}">
                <a16:creationId xmlns:a16="http://schemas.microsoft.com/office/drawing/2014/main" id="{DD685E77-8EDE-4FE0-AED8-65C03EC15263}"/>
              </a:ext>
            </a:extLst>
          </p:cNvPr>
          <p:cNvSpPr/>
          <p:nvPr/>
        </p:nvSpPr>
        <p:spPr>
          <a:xfrm>
            <a:off x="148238" y="150118"/>
            <a:ext cx="11895980" cy="6557764"/>
          </a:xfrm>
          <a:prstGeom prst="rect">
            <a:avLst/>
          </a:prstGeom>
          <a:noFill/>
          <a:ln>
            <a:solidFill>
              <a:srgbClr val="C2172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p>
        </p:txBody>
      </p:sp>
      <p:pic>
        <p:nvPicPr>
          <p:cNvPr id="37" name="Imagem 36">
            <a:extLst>
              <a:ext uri="{FF2B5EF4-FFF2-40B4-BE49-F238E27FC236}">
                <a16:creationId xmlns:a16="http://schemas.microsoft.com/office/drawing/2014/main" id="{E34C7893-E2F8-406E-A31A-92966C4639A1}"/>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r="15474"/>
          <a:stretch/>
        </p:blipFill>
        <p:spPr>
          <a:xfrm flipH="1">
            <a:off x="3643120" y="-46188"/>
            <a:ext cx="8818330" cy="6960189"/>
          </a:xfrm>
          <a:prstGeom prst="rect">
            <a:avLst/>
          </a:prstGeom>
          <a:effectLst>
            <a:softEdge rad="635000"/>
          </a:effectLst>
        </p:spPr>
      </p:pic>
      <p:sp>
        <p:nvSpPr>
          <p:cNvPr id="14" name="Retângulo 13">
            <a:extLst>
              <a:ext uri="{FF2B5EF4-FFF2-40B4-BE49-F238E27FC236}">
                <a16:creationId xmlns:a16="http://schemas.microsoft.com/office/drawing/2014/main" id="{9A797C08-2E05-4D74-87A7-AD2AC2503B03}"/>
              </a:ext>
            </a:extLst>
          </p:cNvPr>
          <p:cNvSpPr/>
          <p:nvPr/>
        </p:nvSpPr>
        <p:spPr>
          <a:xfrm>
            <a:off x="1515264" y="1405721"/>
            <a:ext cx="1107996" cy="338554"/>
          </a:xfrm>
          <a:prstGeom prst="rect">
            <a:avLst/>
          </a:prstGeom>
        </p:spPr>
        <p:txBody>
          <a:bodyPr wrap="none">
            <a:spAutoFit/>
          </a:bodyPr>
          <a:lstStyle/>
          <a:p>
            <a:r>
              <a:rPr lang="pt-BR" sz="1600" dirty="0">
                <a:solidFill>
                  <a:schemeClr val="tx1">
                    <a:lumMod val="75000"/>
                    <a:lumOff val="25000"/>
                  </a:schemeClr>
                </a:solidFill>
                <a:ea typeface="Arial Unicode MS"/>
              </a:rPr>
              <a:t>Introdução	</a:t>
            </a:r>
            <a:endParaRPr lang="pt-BR" sz="1600" dirty="0">
              <a:solidFill>
                <a:schemeClr val="tx1">
                  <a:lumMod val="75000"/>
                  <a:lumOff val="25000"/>
                </a:schemeClr>
              </a:solidFill>
            </a:endParaRPr>
          </a:p>
        </p:txBody>
      </p:sp>
      <p:sp>
        <p:nvSpPr>
          <p:cNvPr id="15" name="Retângulo 14">
            <a:extLst>
              <a:ext uri="{FF2B5EF4-FFF2-40B4-BE49-F238E27FC236}">
                <a16:creationId xmlns:a16="http://schemas.microsoft.com/office/drawing/2014/main" id="{33850E72-F193-4CB0-86A5-ED48FB8BE593}"/>
              </a:ext>
            </a:extLst>
          </p:cNvPr>
          <p:cNvSpPr/>
          <p:nvPr/>
        </p:nvSpPr>
        <p:spPr>
          <a:xfrm>
            <a:off x="1527827" y="2162160"/>
            <a:ext cx="2812629" cy="338554"/>
          </a:xfrm>
          <a:prstGeom prst="rect">
            <a:avLst/>
          </a:prstGeom>
        </p:spPr>
        <p:txBody>
          <a:bodyPr wrap="none">
            <a:spAutoFit/>
          </a:bodyPr>
          <a:lstStyle/>
          <a:p>
            <a:r>
              <a:rPr lang="pt-BR" sz="1600" dirty="0">
                <a:solidFill>
                  <a:schemeClr val="tx1">
                    <a:lumMod val="75000"/>
                    <a:lumOff val="25000"/>
                  </a:schemeClr>
                </a:solidFill>
                <a:ea typeface="Arial Unicode MS"/>
              </a:rPr>
              <a:t>Relação das Unidades CEAC Sul </a:t>
            </a:r>
            <a:endParaRPr lang="pt-BR" sz="1600" dirty="0">
              <a:solidFill>
                <a:schemeClr val="tx1">
                  <a:lumMod val="75000"/>
                  <a:lumOff val="25000"/>
                </a:schemeClr>
              </a:solidFill>
            </a:endParaRPr>
          </a:p>
        </p:txBody>
      </p:sp>
      <p:sp>
        <p:nvSpPr>
          <p:cNvPr id="16" name="Retângulo 15">
            <a:extLst>
              <a:ext uri="{FF2B5EF4-FFF2-40B4-BE49-F238E27FC236}">
                <a16:creationId xmlns:a16="http://schemas.microsoft.com/office/drawing/2014/main" id="{5A01085E-1527-49D7-BE4A-DBDCCFCAD7D8}"/>
              </a:ext>
            </a:extLst>
          </p:cNvPr>
          <p:cNvSpPr/>
          <p:nvPr/>
        </p:nvSpPr>
        <p:spPr>
          <a:xfrm>
            <a:off x="1532081" y="2913849"/>
            <a:ext cx="3198633" cy="338554"/>
          </a:xfrm>
          <a:prstGeom prst="rect">
            <a:avLst/>
          </a:prstGeom>
        </p:spPr>
        <p:txBody>
          <a:bodyPr wrap="none">
            <a:spAutoFit/>
          </a:bodyPr>
          <a:lstStyle/>
          <a:p>
            <a:r>
              <a:rPr lang="pt-BR" sz="1600" dirty="0">
                <a:solidFill>
                  <a:schemeClr val="tx1">
                    <a:lumMod val="75000"/>
                    <a:lumOff val="25000"/>
                  </a:schemeClr>
                </a:solidFill>
                <a:ea typeface="Arial Unicode MS"/>
              </a:rPr>
              <a:t>Resultados – Produção Quantitativa </a:t>
            </a:r>
            <a:endParaRPr lang="pt-BR" sz="1600" dirty="0">
              <a:solidFill>
                <a:schemeClr val="tx1">
                  <a:lumMod val="75000"/>
                  <a:lumOff val="25000"/>
                </a:schemeClr>
              </a:solidFill>
            </a:endParaRPr>
          </a:p>
        </p:txBody>
      </p:sp>
      <p:sp>
        <p:nvSpPr>
          <p:cNvPr id="17" name="Retângulo 16">
            <a:extLst>
              <a:ext uri="{FF2B5EF4-FFF2-40B4-BE49-F238E27FC236}">
                <a16:creationId xmlns:a16="http://schemas.microsoft.com/office/drawing/2014/main" id="{EC097FBB-76D4-4AD4-9F7A-1CF7905C30FE}"/>
              </a:ext>
            </a:extLst>
          </p:cNvPr>
          <p:cNvSpPr/>
          <p:nvPr/>
        </p:nvSpPr>
        <p:spPr>
          <a:xfrm>
            <a:off x="1551342" y="3552994"/>
            <a:ext cx="2349105" cy="338554"/>
          </a:xfrm>
          <a:prstGeom prst="rect">
            <a:avLst/>
          </a:prstGeom>
        </p:spPr>
        <p:txBody>
          <a:bodyPr wrap="none">
            <a:spAutoFit/>
          </a:bodyPr>
          <a:lstStyle/>
          <a:p>
            <a:r>
              <a:rPr lang="pt-BR" sz="1600" dirty="0">
                <a:solidFill>
                  <a:schemeClr val="tx1">
                    <a:lumMod val="75000"/>
                    <a:lumOff val="25000"/>
                  </a:schemeClr>
                </a:solidFill>
                <a:ea typeface="Arial Unicode MS"/>
              </a:rPr>
              <a:t>Indicadores de Qualidade </a:t>
            </a:r>
            <a:endParaRPr lang="pt-BR" sz="1600" dirty="0">
              <a:solidFill>
                <a:schemeClr val="tx1">
                  <a:lumMod val="75000"/>
                  <a:lumOff val="25000"/>
                </a:schemeClr>
              </a:solidFill>
            </a:endParaRPr>
          </a:p>
        </p:txBody>
      </p:sp>
      <p:sp>
        <p:nvSpPr>
          <p:cNvPr id="18" name="Retângulo 17">
            <a:extLst>
              <a:ext uri="{FF2B5EF4-FFF2-40B4-BE49-F238E27FC236}">
                <a16:creationId xmlns:a16="http://schemas.microsoft.com/office/drawing/2014/main" id="{B9CA24C1-BE59-4BD1-9F29-086C7BD01E88}"/>
              </a:ext>
            </a:extLst>
          </p:cNvPr>
          <p:cNvSpPr/>
          <p:nvPr/>
        </p:nvSpPr>
        <p:spPr>
          <a:xfrm>
            <a:off x="1528137" y="4328573"/>
            <a:ext cx="2817759" cy="338554"/>
          </a:xfrm>
          <a:prstGeom prst="rect">
            <a:avLst/>
          </a:prstGeom>
        </p:spPr>
        <p:txBody>
          <a:bodyPr wrap="none">
            <a:spAutoFit/>
          </a:bodyPr>
          <a:lstStyle/>
          <a:p>
            <a:r>
              <a:rPr lang="pt-BR" sz="1600" dirty="0">
                <a:solidFill>
                  <a:schemeClr val="tx1">
                    <a:lumMod val="75000"/>
                    <a:lumOff val="25000"/>
                  </a:schemeClr>
                </a:solidFill>
                <a:ea typeface="Arial Unicode MS"/>
              </a:rPr>
              <a:t>Tempo de Entrega de Resultado</a:t>
            </a:r>
            <a:endParaRPr lang="pt-BR" sz="1600" dirty="0">
              <a:solidFill>
                <a:schemeClr val="tx1">
                  <a:lumMod val="75000"/>
                  <a:lumOff val="25000"/>
                </a:schemeClr>
              </a:solidFill>
            </a:endParaRPr>
          </a:p>
        </p:txBody>
      </p:sp>
      <p:sp>
        <p:nvSpPr>
          <p:cNvPr id="19" name="Retângulo 18">
            <a:extLst>
              <a:ext uri="{FF2B5EF4-FFF2-40B4-BE49-F238E27FC236}">
                <a16:creationId xmlns:a16="http://schemas.microsoft.com/office/drawing/2014/main" id="{B3CF7E96-BB50-4C5C-9FE2-0311870FAE98}"/>
              </a:ext>
            </a:extLst>
          </p:cNvPr>
          <p:cNvSpPr/>
          <p:nvPr/>
        </p:nvSpPr>
        <p:spPr>
          <a:xfrm>
            <a:off x="1504373" y="4740835"/>
            <a:ext cx="2014462" cy="338554"/>
          </a:xfrm>
          <a:prstGeom prst="rect">
            <a:avLst/>
          </a:prstGeom>
        </p:spPr>
        <p:txBody>
          <a:bodyPr wrap="none">
            <a:spAutoFit/>
          </a:bodyPr>
          <a:lstStyle/>
          <a:p>
            <a:r>
              <a:rPr lang="pt-BR" sz="1600" dirty="0">
                <a:solidFill>
                  <a:schemeClr val="tx1">
                    <a:lumMod val="75000"/>
                    <a:lumOff val="25000"/>
                  </a:schemeClr>
                </a:solidFill>
                <a:ea typeface="Arial Unicode MS"/>
              </a:rPr>
              <a:t> Recursos Financeiros </a:t>
            </a:r>
            <a:endParaRPr lang="pt-BR" sz="1600" dirty="0">
              <a:solidFill>
                <a:schemeClr val="tx1">
                  <a:lumMod val="75000"/>
                  <a:lumOff val="25000"/>
                </a:schemeClr>
              </a:solidFill>
            </a:endParaRPr>
          </a:p>
        </p:txBody>
      </p:sp>
      <p:sp>
        <p:nvSpPr>
          <p:cNvPr id="20" name="Retângulo 19">
            <a:extLst>
              <a:ext uri="{FF2B5EF4-FFF2-40B4-BE49-F238E27FC236}">
                <a16:creationId xmlns:a16="http://schemas.microsoft.com/office/drawing/2014/main" id="{51C0B68F-7DE1-40F6-B721-0E8A6F2E6C29}"/>
              </a:ext>
            </a:extLst>
          </p:cNvPr>
          <p:cNvSpPr/>
          <p:nvPr/>
        </p:nvSpPr>
        <p:spPr>
          <a:xfrm>
            <a:off x="1026146" y="5080265"/>
            <a:ext cx="2009630" cy="423449"/>
          </a:xfrm>
          <a:prstGeom prst="rect">
            <a:avLst/>
          </a:prstGeom>
        </p:spPr>
        <p:txBody>
          <a:bodyPr wrap="square">
            <a:spAutoFit/>
          </a:bodyPr>
          <a:lstStyle/>
          <a:p>
            <a:pPr marL="540385">
              <a:lnSpc>
                <a:spcPct val="150000"/>
              </a:lnSpc>
              <a:spcBef>
                <a:spcPts val="600"/>
              </a:spcBef>
              <a:spcAft>
                <a:spcPts val="600"/>
              </a:spcAft>
              <a:defRPr/>
            </a:pPr>
            <a:r>
              <a:rPr lang="pt-BR" sz="1600" dirty="0">
                <a:solidFill>
                  <a:schemeClr val="tx1">
                    <a:lumMod val="75000"/>
                    <a:lumOff val="25000"/>
                  </a:schemeClr>
                </a:solidFill>
                <a:ea typeface="Arial Unicode MS"/>
              </a:rPr>
              <a:t>Fluxo de Caixa                                                               </a:t>
            </a:r>
          </a:p>
        </p:txBody>
      </p:sp>
      <p:sp>
        <p:nvSpPr>
          <p:cNvPr id="26" name="Retângulo 25">
            <a:extLst>
              <a:ext uri="{FF2B5EF4-FFF2-40B4-BE49-F238E27FC236}">
                <a16:creationId xmlns:a16="http://schemas.microsoft.com/office/drawing/2014/main" id="{34F97DB1-9584-48D5-8A8A-022B6D32E185}"/>
              </a:ext>
            </a:extLst>
          </p:cNvPr>
          <p:cNvSpPr/>
          <p:nvPr/>
        </p:nvSpPr>
        <p:spPr>
          <a:xfrm>
            <a:off x="1030978" y="5432882"/>
            <a:ext cx="2746521" cy="423449"/>
          </a:xfrm>
          <a:prstGeom prst="rect">
            <a:avLst/>
          </a:prstGeom>
        </p:spPr>
        <p:txBody>
          <a:bodyPr wrap="square">
            <a:spAutoFit/>
          </a:bodyPr>
          <a:lstStyle/>
          <a:p>
            <a:pPr marL="540385">
              <a:lnSpc>
                <a:spcPct val="150000"/>
              </a:lnSpc>
              <a:spcBef>
                <a:spcPts val="600"/>
              </a:spcBef>
              <a:spcAft>
                <a:spcPts val="600"/>
              </a:spcAft>
              <a:defRPr/>
            </a:pPr>
            <a:r>
              <a:rPr lang="pt-BR" sz="1600" dirty="0">
                <a:solidFill>
                  <a:schemeClr val="tx1">
                    <a:lumMod val="75000"/>
                    <a:lumOff val="25000"/>
                  </a:schemeClr>
                </a:solidFill>
                <a:ea typeface="Arial Unicode MS"/>
              </a:rPr>
              <a:t>Demonstrativo Contábil </a:t>
            </a:r>
            <a:endParaRPr lang="pt-BR" sz="1600" dirty="0">
              <a:solidFill>
                <a:schemeClr val="tx1">
                  <a:lumMod val="75000"/>
                  <a:lumOff val="25000"/>
                </a:schemeClr>
              </a:solidFill>
            </a:endParaRPr>
          </a:p>
        </p:txBody>
      </p:sp>
      <p:sp>
        <p:nvSpPr>
          <p:cNvPr id="27" name="Elipse 26">
            <a:extLst>
              <a:ext uri="{FF2B5EF4-FFF2-40B4-BE49-F238E27FC236}">
                <a16:creationId xmlns:a16="http://schemas.microsoft.com/office/drawing/2014/main" id="{00F1D4AA-7652-4209-B727-3D08A8C62737}"/>
              </a:ext>
            </a:extLst>
          </p:cNvPr>
          <p:cNvSpPr/>
          <p:nvPr/>
        </p:nvSpPr>
        <p:spPr>
          <a:xfrm>
            <a:off x="1255637" y="4118339"/>
            <a:ext cx="121231" cy="121231"/>
          </a:xfrm>
          <a:prstGeom prst="ellipse">
            <a:avLst/>
          </a:prstGeom>
          <a:solidFill>
            <a:srgbClr val="99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p>
        </p:txBody>
      </p:sp>
      <p:sp>
        <p:nvSpPr>
          <p:cNvPr id="28" name="Retângulo 27">
            <a:extLst>
              <a:ext uri="{FF2B5EF4-FFF2-40B4-BE49-F238E27FC236}">
                <a16:creationId xmlns:a16="http://schemas.microsoft.com/office/drawing/2014/main" id="{7D463610-F7D8-49BA-915B-289ADEAEF85A}"/>
              </a:ext>
            </a:extLst>
          </p:cNvPr>
          <p:cNvSpPr/>
          <p:nvPr/>
        </p:nvSpPr>
        <p:spPr>
          <a:xfrm>
            <a:off x="1525789" y="4002673"/>
            <a:ext cx="3311356" cy="338554"/>
          </a:xfrm>
          <a:prstGeom prst="rect">
            <a:avLst/>
          </a:prstGeom>
        </p:spPr>
        <p:txBody>
          <a:bodyPr wrap="none">
            <a:spAutoFit/>
          </a:bodyPr>
          <a:lstStyle/>
          <a:p>
            <a:r>
              <a:rPr lang="pt-BR" sz="1600" dirty="0">
                <a:solidFill>
                  <a:schemeClr val="tx1">
                    <a:lumMod val="75000"/>
                    <a:lumOff val="25000"/>
                  </a:schemeClr>
                </a:solidFill>
                <a:ea typeface="Arial Unicode MS"/>
              </a:rPr>
              <a:t>Serviço de Atenção ao Usuário - SAU</a:t>
            </a:r>
            <a:endParaRPr lang="pt-BR" sz="1600" dirty="0">
              <a:solidFill>
                <a:schemeClr val="tx1">
                  <a:lumMod val="75000"/>
                  <a:lumOff val="25000"/>
                </a:schemeClr>
              </a:solidFill>
            </a:endParaRPr>
          </a:p>
        </p:txBody>
      </p:sp>
    </p:spTree>
    <p:extLst>
      <p:ext uri="{BB962C8B-B14F-4D97-AF65-F5344CB8AC3E}">
        <p14:creationId xmlns:p14="http://schemas.microsoft.com/office/powerpoint/2010/main" val="17492670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Imagem 7">
            <a:extLst>
              <a:ext uri="{FF2B5EF4-FFF2-40B4-BE49-F238E27FC236}">
                <a16:creationId xmlns:a16="http://schemas.microsoft.com/office/drawing/2014/main" id="{51C5E639-E9A3-4A8B-B936-EE0ABB566B07}"/>
              </a:ext>
            </a:extLst>
          </p:cNvPr>
          <p:cNvPicPr>
            <a:picLocks noChangeAspect="1"/>
          </p:cNvPicPr>
          <p:nvPr/>
        </p:nvPicPr>
        <p:blipFill rotWithShape="1">
          <a:blip r:embed="rId3" cstate="print">
            <a:extLst>
              <a:ext uri="{BEBA8EAE-BF5A-486C-A8C5-ECC9F3942E4B}">
                <a14:imgProps xmlns:a14="http://schemas.microsoft.com/office/drawing/2010/main">
                  <a14:imgLayer r:embed="rId4">
                    <a14:imgEffect>
                      <a14:saturation sat="66000"/>
                    </a14:imgEffect>
                  </a14:imgLayer>
                </a14:imgProps>
              </a:ext>
              <a:ext uri="{28A0092B-C50C-407E-A947-70E740481C1C}">
                <a14:useLocalDpi xmlns:a14="http://schemas.microsoft.com/office/drawing/2010/main" val="0"/>
              </a:ext>
            </a:extLst>
          </a:blip>
          <a:srcRect r="7842"/>
          <a:stretch/>
        </p:blipFill>
        <p:spPr>
          <a:xfrm flipH="1">
            <a:off x="-1074657" y="0"/>
            <a:ext cx="9480304" cy="6858000"/>
          </a:xfrm>
          <a:prstGeom prst="rect">
            <a:avLst/>
          </a:prstGeom>
          <a:effectLst>
            <a:softEdge rad="635000"/>
          </a:effectLst>
        </p:spPr>
      </p:pic>
      <p:sp>
        <p:nvSpPr>
          <p:cNvPr id="4" name="Retângulo 3">
            <a:extLst>
              <a:ext uri="{FF2B5EF4-FFF2-40B4-BE49-F238E27FC236}">
                <a16:creationId xmlns:a16="http://schemas.microsoft.com/office/drawing/2014/main" id="{D9E4883A-DF90-47F2-BB96-C4483A40E7E6}"/>
              </a:ext>
            </a:extLst>
          </p:cNvPr>
          <p:cNvSpPr/>
          <p:nvPr/>
        </p:nvSpPr>
        <p:spPr>
          <a:xfrm>
            <a:off x="7297259" y="983755"/>
            <a:ext cx="4363954" cy="4792594"/>
          </a:xfrm>
          <a:prstGeom prst="rect">
            <a:avLst/>
          </a:prstGeom>
        </p:spPr>
        <p:txBody>
          <a:bodyPr wrap="square">
            <a:spAutoFit/>
          </a:bodyPr>
          <a:lstStyle>
            <a:lvl1pPr marL="539750">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lnSpc>
                <a:spcPct val="150000"/>
              </a:lnSpc>
            </a:pPr>
            <a:r>
              <a:rPr lang="pt-BR" altLang="pt-BR" sz="1300" b="1" i="1" dirty="0">
                <a:solidFill>
                  <a:schemeClr val="tx1">
                    <a:lumMod val="75000"/>
                    <a:lumOff val="25000"/>
                  </a:schemeClr>
                </a:solidFill>
                <a:latin typeface="+mn-lt"/>
                <a:ea typeface="Arial Unicode MS" panose="020B0604020202020204" pitchFamily="34" charset="-128"/>
                <a:cs typeface="Arial Unicode MS" panose="020B0604020202020204" pitchFamily="34" charset="-128"/>
              </a:rPr>
              <a:t> </a:t>
            </a:r>
            <a:endParaRPr lang="pt-BR" altLang="pt-BR" sz="1300" dirty="0">
              <a:solidFill>
                <a:schemeClr val="tx1">
                  <a:lumMod val="75000"/>
                  <a:lumOff val="25000"/>
                </a:schemeClr>
              </a:solidFill>
              <a:latin typeface="+mn-lt"/>
              <a:ea typeface="Batang" panose="02030600000101010101" pitchFamily="18" charset="-127"/>
            </a:endParaRPr>
          </a:p>
          <a:p>
            <a:pPr>
              <a:lnSpc>
                <a:spcPct val="150000"/>
              </a:lnSpc>
              <a:spcBef>
                <a:spcPts val="600"/>
              </a:spcBef>
              <a:spcAft>
                <a:spcPts val="600"/>
              </a:spcAft>
            </a:pPr>
            <a:r>
              <a:rPr lang="pt-BR" altLang="pt-BR" sz="1300" b="1" dirty="0">
                <a:solidFill>
                  <a:schemeClr val="tx1">
                    <a:lumMod val="75000"/>
                    <a:lumOff val="25000"/>
                  </a:schemeClr>
                </a:solidFill>
                <a:latin typeface="+mn-lt"/>
                <a:ea typeface="Arial Unicode MS" panose="020B0604020202020204" pitchFamily="34" charset="-128"/>
                <a:cs typeface="Arial Unicode MS" panose="020B0604020202020204" pitchFamily="34" charset="-128"/>
              </a:rPr>
              <a:t>INTRODUÇÃO</a:t>
            </a:r>
            <a:endParaRPr lang="pt-BR" altLang="pt-BR" sz="1300" dirty="0">
              <a:solidFill>
                <a:schemeClr val="tx1">
                  <a:lumMod val="75000"/>
                  <a:lumOff val="25000"/>
                </a:schemeClr>
              </a:solidFill>
              <a:latin typeface="+mn-lt"/>
            </a:endParaRPr>
          </a:p>
          <a:p>
            <a:pPr algn="just">
              <a:lnSpc>
                <a:spcPct val="150000"/>
              </a:lnSpc>
              <a:spcBef>
                <a:spcPts val="600"/>
              </a:spcBef>
              <a:spcAft>
                <a:spcPts val="1200"/>
              </a:spcAft>
            </a:pPr>
            <a:r>
              <a:rPr lang="pt-BR" altLang="pt-BR" sz="1300" dirty="0">
                <a:solidFill>
                  <a:schemeClr val="tx1">
                    <a:lumMod val="75000"/>
                    <a:lumOff val="25000"/>
                  </a:schemeClr>
                </a:solidFill>
                <a:latin typeface="+mn-lt"/>
                <a:ea typeface="Arial Unicode MS" panose="020B0604020202020204" pitchFamily="34" charset="-128"/>
                <a:cs typeface="Times New Roman" panose="02020603050405020304" pitchFamily="18" charset="0"/>
              </a:rPr>
              <a:t>O presente relatório apresenta os resultados obtidos com a execução do Contrato de Gestão</a:t>
            </a:r>
            <a:r>
              <a:rPr lang="pt-BR" altLang="pt-BR" sz="1300" dirty="0">
                <a:solidFill>
                  <a:schemeClr val="tx1">
                    <a:lumMod val="75000"/>
                    <a:lumOff val="25000"/>
                  </a:schemeClr>
                </a:solidFill>
                <a:latin typeface="+mn-lt"/>
                <a:cs typeface="Times New Roman" panose="02020603050405020304" pitchFamily="18" charset="0"/>
              </a:rPr>
              <a:t> n° 001.0500.000.034/2017 de Serviços Laboratoriais celebrado em 29/12/2017  entre o Estado de São Paulo, por intermédio da SECRETARIA DE ESTADO DA SAÚDE, e a ASSOCIAÇÃO FUNDO DE INCENTIVO À PESQUISA - AFIP, qualificada como Organização Social de Saúde, para gerenciamento e operacionalização da gestão e realização de exames laboratoriais no CENTRO ESTADUAL DE ANÁLISES CLÍNICAS DA ZONA SUL - CEAC ZONA SUL </a:t>
            </a:r>
            <a:r>
              <a:rPr lang="pt-BR" altLang="pt-BR" sz="1300" dirty="0">
                <a:solidFill>
                  <a:schemeClr val="tx1">
                    <a:lumMod val="75000"/>
                    <a:lumOff val="25000"/>
                  </a:schemeClr>
                </a:solidFill>
                <a:latin typeface="+mn-lt"/>
                <a:ea typeface="Arial Unicode MS" panose="020B0604020202020204" pitchFamily="34" charset="-128"/>
                <a:cs typeface="Arial Unicode MS" panose="020B0604020202020204" pitchFamily="34" charset="-128"/>
              </a:rPr>
              <a:t>no período de abril a junho de 2022, em conformidade com a Lei Complementar n°846, de 04 de Junho de 1998. </a:t>
            </a:r>
            <a:endParaRPr lang="pt-BR" altLang="pt-BR" sz="1300" dirty="0">
              <a:solidFill>
                <a:schemeClr val="tx1">
                  <a:lumMod val="75000"/>
                  <a:lumOff val="25000"/>
                </a:schemeClr>
              </a:solidFill>
              <a:latin typeface="+mn-lt"/>
              <a:ea typeface="Batang" panose="02030600000101010101" pitchFamily="18" charset="-127"/>
            </a:endParaRPr>
          </a:p>
        </p:txBody>
      </p:sp>
      <p:sp>
        <p:nvSpPr>
          <p:cNvPr id="6" name="Retângulo 5">
            <a:extLst>
              <a:ext uri="{FF2B5EF4-FFF2-40B4-BE49-F238E27FC236}">
                <a16:creationId xmlns:a16="http://schemas.microsoft.com/office/drawing/2014/main" id="{7DC21201-F9C2-4FC9-839C-13A6A72A3842}"/>
              </a:ext>
            </a:extLst>
          </p:cNvPr>
          <p:cNvSpPr/>
          <p:nvPr/>
        </p:nvSpPr>
        <p:spPr>
          <a:xfrm>
            <a:off x="7555346" y="310270"/>
            <a:ext cx="4480709" cy="880369"/>
          </a:xfrm>
          <a:prstGeom prst="rect">
            <a:avLst/>
          </a:prstGeom>
        </p:spPr>
        <p:txBody>
          <a:bodyPr wrap="square">
            <a:spAutoFit/>
          </a:bodyPr>
          <a:lstStyle/>
          <a:p>
            <a:pPr>
              <a:lnSpc>
                <a:spcPct val="150000"/>
              </a:lnSpc>
            </a:pPr>
            <a:r>
              <a:rPr lang="pt-BR" altLang="pt-BR" b="1" dirty="0">
                <a:solidFill>
                  <a:srgbClr val="C00000"/>
                </a:solidFill>
                <a:ea typeface="Arial Unicode MS" panose="020B0604020202020204" pitchFamily="34" charset="-128"/>
                <a:cs typeface="Arial Unicode MS" panose="020B0604020202020204" pitchFamily="34" charset="-128"/>
              </a:rPr>
              <a:t>Centro Estadual </a:t>
            </a:r>
          </a:p>
          <a:p>
            <a:pPr>
              <a:lnSpc>
                <a:spcPct val="150000"/>
              </a:lnSpc>
            </a:pPr>
            <a:r>
              <a:rPr lang="pt-BR" altLang="pt-BR" b="1" dirty="0">
                <a:solidFill>
                  <a:srgbClr val="C00000"/>
                </a:solidFill>
                <a:ea typeface="Arial Unicode MS" panose="020B0604020202020204" pitchFamily="34" charset="-128"/>
                <a:cs typeface="Arial Unicode MS" panose="020B0604020202020204" pitchFamily="34" charset="-128"/>
              </a:rPr>
              <a:t>de Análises Clínicas da Zona Sul – AFIP/ OSS</a:t>
            </a:r>
            <a:endParaRPr lang="pt-BR" altLang="pt-BR" b="1" dirty="0">
              <a:solidFill>
                <a:srgbClr val="C00000"/>
              </a:solidFill>
              <a:ea typeface="Batang" panose="02030600000101010101" pitchFamily="18" charset="-127"/>
            </a:endParaRPr>
          </a:p>
        </p:txBody>
      </p:sp>
      <p:sp>
        <p:nvSpPr>
          <p:cNvPr id="5" name="Retângulo 4">
            <a:extLst>
              <a:ext uri="{FF2B5EF4-FFF2-40B4-BE49-F238E27FC236}">
                <a16:creationId xmlns:a16="http://schemas.microsoft.com/office/drawing/2014/main" id="{24CCD7AB-615D-4AD4-8F11-957B9691E594}"/>
              </a:ext>
            </a:extLst>
          </p:cNvPr>
          <p:cNvSpPr/>
          <p:nvPr/>
        </p:nvSpPr>
        <p:spPr>
          <a:xfrm>
            <a:off x="7407563" y="150118"/>
            <a:ext cx="4557425" cy="5788864"/>
          </a:xfrm>
          <a:prstGeom prst="rect">
            <a:avLst/>
          </a:prstGeom>
          <a:noFill/>
          <a:ln>
            <a:solidFill>
              <a:srgbClr val="C2172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p>
        </p:txBody>
      </p:sp>
    </p:spTree>
    <p:extLst>
      <p:ext uri="{BB962C8B-B14F-4D97-AF65-F5344CB8AC3E}">
        <p14:creationId xmlns:p14="http://schemas.microsoft.com/office/powerpoint/2010/main" val="324170596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Imagem 3">
            <a:extLst>
              <a:ext uri="{FF2B5EF4-FFF2-40B4-BE49-F238E27FC236}">
                <a16:creationId xmlns:a16="http://schemas.microsoft.com/office/drawing/2014/main" id="{273818CC-C465-4289-96EE-DC49778C7E60}"/>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t="7668" b="8062"/>
          <a:stretch/>
        </p:blipFill>
        <p:spPr>
          <a:xfrm>
            <a:off x="-1" y="10"/>
            <a:ext cx="12192000" cy="6857990"/>
          </a:xfrm>
          <a:prstGeom prst="rect">
            <a:avLst/>
          </a:prstGeom>
        </p:spPr>
      </p:pic>
      <p:sp>
        <p:nvSpPr>
          <p:cNvPr id="7" name="Retângulo 6">
            <a:extLst>
              <a:ext uri="{FF2B5EF4-FFF2-40B4-BE49-F238E27FC236}">
                <a16:creationId xmlns:a16="http://schemas.microsoft.com/office/drawing/2014/main" id="{6B9762B7-8048-4554-ABEA-63A7A575E175}"/>
              </a:ext>
            </a:extLst>
          </p:cNvPr>
          <p:cNvSpPr/>
          <p:nvPr/>
        </p:nvSpPr>
        <p:spPr>
          <a:xfrm>
            <a:off x="20" y="0"/>
            <a:ext cx="12191980" cy="6857990"/>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p>
        </p:txBody>
      </p:sp>
      <p:sp>
        <p:nvSpPr>
          <p:cNvPr id="6" name="Retângulo 5">
            <a:extLst>
              <a:ext uri="{FF2B5EF4-FFF2-40B4-BE49-F238E27FC236}">
                <a16:creationId xmlns:a16="http://schemas.microsoft.com/office/drawing/2014/main" id="{60242646-6E33-4592-B81D-0A81709589FB}"/>
              </a:ext>
            </a:extLst>
          </p:cNvPr>
          <p:cNvSpPr/>
          <p:nvPr/>
        </p:nvSpPr>
        <p:spPr>
          <a:xfrm>
            <a:off x="184729" y="1243392"/>
            <a:ext cx="5551510" cy="4957383"/>
          </a:xfrm>
          <a:prstGeom prst="rect">
            <a:avLst/>
          </a:prstGeom>
        </p:spPr>
        <p:txBody>
          <a:bodyPr wrap="square">
            <a:spAutoFit/>
          </a:bodyPr>
          <a:lstStyle/>
          <a:p>
            <a:pPr marL="285750" indent="-285750" algn="just">
              <a:lnSpc>
                <a:spcPct val="150000"/>
              </a:lnSpc>
              <a:spcBef>
                <a:spcPts val="600"/>
              </a:spcBef>
              <a:spcAft>
                <a:spcPts val="1200"/>
              </a:spcAft>
              <a:buClr>
                <a:srgbClr val="C00000"/>
              </a:buClr>
              <a:buFont typeface="Wingdings" panose="05000000000000000000" pitchFamily="2" charset="2"/>
              <a:buChar char="§"/>
              <a:defRPr/>
            </a:pPr>
            <a:r>
              <a:rPr lang="x-none" sz="1200" dirty="0">
                <a:solidFill>
                  <a:schemeClr val="tx1">
                    <a:lumMod val="75000"/>
                    <a:lumOff val="25000"/>
                  </a:schemeClr>
                </a:solidFill>
                <a:cs typeface="Times New Roman" panose="02020603050405020304" pitchFamily="18" charset="0"/>
              </a:rPr>
              <a:t>Os Centros Estaduais de Análises Clínicas foram criados pela Secretaria Estadual de Saúde com a finalidade de realizar exames laboratoriais em alta escala, com resultados mais ágeis e menor custo</a:t>
            </a:r>
            <a:r>
              <a:rPr lang="pt-BR" sz="1200" dirty="0">
                <a:solidFill>
                  <a:schemeClr val="tx1">
                    <a:lumMod val="75000"/>
                    <a:lumOff val="25000"/>
                  </a:schemeClr>
                </a:solidFill>
                <a:cs typeface="Times New Roman" panose="02020603050405020304" pitchFamily="18" charset="0"/>
              </a:rPr>
              <a:t>,</a:t>
            </a:r>
            <a:r>
              <a:rPr lang="x-none" sz="1200" dirty="0">
                <a:solidFill>
                  <a:schemeClr val="tx1">
                    <a:lumMod val="75000"/>
                    <a:lumOff val="25000"/>
                  </a:schemeClr>
                </a:solidFill>
                <a:cs typeface="Times New Roman" panose="02020603050405020304" pitchFamily="18" charset="0"/>
              </a:rPr>
              <a:t> visando à melhoria da qualidade dos serviços desta natureza prestados a pacientes de Unidades de Saúde do Sistema Único de Saúde – SUS/SP no âmbito de suas áreas de abrangência. </a:t>
            </a:r>
            <a:endParaRPr lang="pt-BR" sz="1200" dirty="0">
              <a:solidFill>
                <a:schemeClr val="tx1">
                  <a:lumMod val="75000"/>
                  <a:lumOff val="25000"/>
                </a:schemeClr>
              </a:solidFill>
              <a:cs typeface="Times New Roman" panose="02020603050405020304" pitchFamily="18" charset="0"/>
            </a:endParaRPr>
          </a:p>
          <a:p>
            <a:pPr marL="285750" indent="-285750" algn="just">
              <a:lnSpc>
                <a:spcPct val="150000"/>
              </a:lnSpc>
              <a:spcBef>
                <a:spcPts val="600"/>
              </a:spcBef>
              <a:spcAft>
                <a:spcPts val="1200"/>
              </a:spcAft>
              <a:buClr>
                <a:srgbClr val="C00000"/>
              </a:buClr>
              <a:buFont typeface="Wingdings" panose="05000000000000000000" pitchFamily="2" charset="2"/>
              <a:buChar char="§"/>
              <a:defRPr/>
            </a:pPr>
            <a:r>
              <a:rPr lang="pt-BR" sz="1200" dirty="0">
                <a:solidFill>
                  <a:schemeClr val="tx1">
                    <a:lumMod val="75000"/>
                    <a:lumOff val="25000"/>
                  </a:schemeClr>
                </a:solidFill>
                <a:cs typeface="Times New Roman" panose="02020603050405020304" pitchFamily="18" charset="0"/>
              </a:rPr>
              <a:t> </a:t>
            </a:r>
            <a:r>
              <a:rPr lang="x-none" sz="1200" dirty="0">
                <a:solidFill>
                  <a:schemeClr val="tx1">
                    <a:lumMod val="75000"/>
                    <a:lumOff val="25000"/>
                  </a:schemeClr>
                </a:solidFill>
                <a:cs typeface="Times New Roman" panose="02020603050405020304" pitchFamily="18" charset="0"/>
              </a:rPr>
              <a:t>O objetivo principal deste contrato é oferecer prestação de serviços auxiliares de diagnóstico laboratorial de rotina com elevado padrão de qualidade com execução destes serviços por Organização Social de Saúde, estruturada para atender a toda a demanda de exames de rotina de Patologia Clínica, Análises Clínicas e Anatomia Patológica, gerados em </a:t>
            </a:r>
            <a:r>
              <a:rPr lang="pt-BR" sz="1200" dirty="0">
                <a:solidFill>
                  <a:schemeClr val="tx1">
                    <a:lumMod val="75000"/>
                    <a:lumOff val="25000"/>
                  </a:schemeClr>
                </a:solidFill>
                <a:cs typeface="Times New Roman" panose="02020603050405020304" pitchFamily="18" charset="0"/>
              </a:rPr>
              <a:t>20 </a:t>
            </a:r>
            <a:r>
              <a:rPr lang="x-none" sz="1200" dirty="0">
                <a:solidFill>
                  <a:schemeClr val="tx1">
                    <a:lumMod val="75000"/>
                    <a:lumOff val="25000"/>
                  </a:schemeClr>
                </a:solidFill>
                <a:cs typeface="Times New Roman" panose="02020603050405020304" pitchFamily="18" charset="0"/>
              </a:rPr>
              <a:t>unidades de saúde estaduais (hospitais e ambulatórios de especialidades médicas).</a:t>
            </a:r>
            <a:endParaRPr lang="pt-BR" sz="1200" dirty="0">
              <a:solidFill>
                <a:schemeClr val="tx1">
                  <a:lumMod val="75000"/>
                  <a:lumOff val="25000"/>
                </a:schemeClr>
              </a:solidFill>
              <a:cs typeface="Times New Roman" panose="02020603050405020304" pitchFamily="18" charset="0"/>
            </a:endParaRPr>
          </a:p>
          <a:p>
            <a:pPr marL="285750" indent="-285750" algn="just">
              <a:lnSpc>
                <a:spcPct val="150000"/>
              </a:lnSpc>
              <a:spcBef>
                <a:spcPts val="600"/>
              </a:spcBef>
              <a:spcAft>
                <a:spcPts val="1200"/>
              </a:spcAft>
              <a:buClr>
                <a:srgbClr val="C00000"/>
              </a:buClr>
              <a:buFont typeface="Wingdings" panose="05000000000000000000" pitchFamily="2" charset="2"/>
              <a:buChar char="§"/>
              <a:defRPr/>
            </a:pPr>
            <a:r>
              <a:rPr lang="pt-BR" sz="1200" dirty="0">
                <a:solidFill>
                  <a:schemeClr val="tx1">
                    <a:lumMod val="75000"/>
                    <a:lumOff val="25000"/>
                  </a:schemeClr>
                </a:solidFill>
                <a:cs typeface="Times New Roman" panose="02020603050405020304" pitchFamily="18" charset="0"/>
              </a:rPr>
              <a:t> As unidades hospitalares encaminhadoras para o CEAC SUL mantêm laboratórios próprios, denominados laboratórios satélites, estruturados pela AFIP em cada hospital, para a realização de exames de urgência (considerados aqueles gerados pelo Pronto-Socorro e unidades de internação) </a:t>
            </a:r>
            <a:r>
              <a:rPr lang="pt-BR" altLang="pt-BR" sz="1200" dirty="0">
                <a:solidFill>
                  <a:schemeClr val="tx1">
                    <a:lumMod val="75000"/>
                    <a:lumOff val="25000"/>
                  </a:schemeClr>
                </a:solidFill>
                <a:ea typeface="Arial Unicode MS" panose="020B0604020202020204" pitchFamily="34" charset="-128"/>
                <a:cs typeface="Arial Unicode MS" panose="020B0604020202020204" pitchFamily="34" charset="-128"/>
              </a:rPr>
              <a:t>e para todos os programas de controle de infecção hospitalar e vigilância epidemiológica. </a:t>
            </a:r>
            <a:endParaRPr lang="pt-BR" altLang="pt-BR" sz="1200" dirty="0">
              <a:solidFill>
                <a:schemeClr val="tx1">
                  <a:lumMod val="75000"/>
                  <a:lumOff val="25000"/>
                </a:schemeClr>
              </a:solidFill>
              <a:ea typeface="Batang" panose="02030600000101010101" pitchFamily="18" charset="-127"/>
            </a:endParaRPr>
          </a:p>
        </p:txBody>
      </p:sp>
      <p:sp>
        <p:nvSpPr>
          <p:cNvPr id="8" name="Retângulo 7">
            <a:extLst>
              <a:ext uri="{FF2B5EF4-FFF2-40B4-BE49-F238E27FC236}">
                <a16:creationId xmlns:a16="http://schemas.microsoft.com/office/drawing/2014/main" id="{B6442546-DCC8-42E1-9779-EDA8F44704F0}"/>
              </a:ext>
            </a:extLst>
          </p:cNvPr>
          <p:cNvSpPr/>
          <p:nvPr/>
        </p:nvSpPr>
        <p:spPr>
          <a:xfrm>
            <a:off x="6253018" y="3704467"/>
            <a:ext cx="5430982" cy="2787558"/>
          </a:xfrm>
          <a:prstGeom prst="rect">
            <a:avLst/>
          </a:prstGeom>
        </p:spPr>
        <p:txBody>
          <a:bodyPr wrap="square">
            <a:spAutoFit/>
          </a:bodyPr>
          <a:lstStyle/>
          <a:p>
            <a:pPr algn="just">
              <a:lnSpc>
                <a:spcPct val="150000"/>
              </a:lnSpc>
              <a:spcBef>
                <a:spcPts val="600"/>
              </a:spcBef>
              <a:spcAft>
                <a:spcPts val="1200"/>
              </a:spcAft>
            </a:pPr>
            <a:r>
              <a:rPr lang="pt-BR" altLang="pt-BR" sz="1200" dirty="0">
                <a:solidFill>
                  <a:schemeClr val="tx1">
                    <a:lumMod val="75000"/>
                    <a:lumOff val="25000"/>
                  </a:schemeClr>
                </a:solidFill>
                <a:ea typeface="Arial Unicode MS" panose="020B0604020202020204" pitchFamily="34" charset="-128"/>
                <a:cs typeface="Arial Unicode MS" panose="020B0604020202020204" pitchFamily="34" charset="-128"/>
              </a:rPr>
              <a:t>São encaminhados para o laboratório central do CEAC Sul os exames considerados de rotina, gerados tanto em atendimentos ambulatoriais quanto das unidades de internação, com resultados previstos para tempos mínimos previamente definidos. </a:t>
            </a:r>
            <a:endParaRPr lang="pt-BR" altLang="pt-BR" sz="1200" dirty="0">
              <a:solidFill>
                <a:schemeClr val="tx1">
                  <a:lumMod val="75000"/>
                  <a:lumOff val="25000"/>
                </a:schemeClr>
              </a:solidFill>
              <a:ea typeface="Batang" panose="02030600000101010101" pitchFamily="18" charset="-127"/>
            </a:endParaRPr>
          </a:p>
          <a:p>
            <a:pPr algn="just">
              <a:lnSpc>
                <a:spcPct val="150000"/>
              </a:lnSpc>
              <a:spcBef>
                <a:spcPts val="600"/>
              </a:spcBef>
              <a:spcAft>
                <a:spcPts val="1200"/>
              </a:spcAft>
            </a:pPr>
            <a:r>
              <a:rPr lang="pt-BR" altLang="pt-BR" sz="1200" dirty="0">
                <a:solidFill>
                  <a:schemeClr val="tx1">
                    <a:lumMod val="75000"/>
                    <a:lumOff val="25000"/>
                  </a:schemeClr>
                </a:solidFill>
                <a:ea typeface="Arial Unicode MS" panose="020B0604020202020204" pitchFamily="34" charset="-128"/>
                <a:cs typeface="Arial Unicode MS" panose="020B0604020202020204" pitchFamily="34" charset="-128"/>
              </a:rPr>
              <a:t>Os resultados são disponibilizados por plataforma web (via Internet), com utilização de sistema informatizado de código de barras. Os processos atendem a todos os protocolos para coleta, realização do exame, devolução de resultados e normas de qualidade vigentes no país. Em resumo, toda a atividade laboratorial é desenvolvida nos mesmos moldes e com a mesma agilidade e qualidade de qualquer grande laboratório privado </a:t>
            </a:r>
            <a:r>
              <a:rPr lang="pt-BR" altLang="pt-BR" sz="1200" b="1" u="sng" dirty="0">
                <a:solidFill>
                  <a:schemeClr val="tx1">
                    <a:lumMod val="75000"/>
                    <a:lumOff val="25000"/>
                  </a:schemeClr>
                </a:solidFill>
                <a:ea typeface="Arial Unicode MS" panose="020B0604020202020204" pitchFamily="34" charset="-128"/>
                <a:cs typeface="Arial Unicode MS" panose="020B0604020202020204" pitchFamily="34" charset="-128"/>
              </a:rPr>
              <a:t>ao custo da Tabela SES</a:t>
            </a:r>
            <a:r>
              <a:rPr lang="pt-BR" altLang="pt-BR" sz="1200" dirty="0">
                <a:solidFill>
                  <a:schemeClr val="tx1">
                    <a:lumMod val="75000"/>
                    <a:lumOff val="25000"/>
                  </a:schemeClr>
                </a:solidFill>
                <a:ea typeface="Arial Unicode MS" panose="020B0604020202020204" pitchFamily="34" charset="-128"/>
                <a:cs typeface="Arial Unicode MS" panose="020B0604020202020204" pitchFamily="34" charset="-128"/>
              </a:rPr>
              <a:t>, especifica para esta atividade.  </a:t>
            </a:r>
            <a:endParaRPr lang="pt-BR" altLang="pt-BR" sz="1200" dirty="0">
              <a:solidFill>
                <a:schemeClr val="tx1">
                  <a:lumMod val="75000"/>
                  <a:lumOff val="25000"/>
                </a:schemeClr>
              </a:solidFill>
              <a:ea typeface="Batang" panose="02030600000101010101" pitchFamily="18" charset="-127"/>
            </a:endParaRPr>
          </a:p>
        </p:txBody>
      </p:sp>
      <p:sp>
        <p:nvSpPr>
          <p:cNvPr id="10" name="Retângulo 9">
            <a:extLst>
              <a:ext uri="{FF2B5EF4-FFF2-40B4-BE49-F238E27FC236}">
                <a16:creationId xmlns:a16="http://schemas.microsoft.com/office/drawing/2014/main" id="{A80A1FCE-DF23-4C7F-93CC-345F0E39D077}"/>
              </a:ext>
            </a:extLst>
          </p:cNvPr>
          <p:cNvSpPr/>
          <p:nvPr/>
        </p:nvSpPr>
        <p:spPr>
          <a:xfrm>
            <a:off x="5967146" y="3573181"/>
            <a:ext cx="5947762" cy="3041939"/>
          </a:xfrm>
          <a:prstGeom prst="rect">
            <a:avLst/>
          </a:prstGeom>
          <a:noFill/>
          <a:ln>
            <a:solidFill>
              <a:srgbClr val="C2172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p>
        </p:txBody>
      </p:sp>
      <p:sp>
        <p:nvSpPr>
          <p:cNvPr id="14" name="Retângulo 13">
            <a:extLst>
              <a:ext uri="{FF2B5EF4-FFF2-40B4-BE49-F238E27FC236}">
                <a16:creationId xmlns:a16="http://schemas.microsoft.com/office/drawing/2014/main" id="{9F236D09-76A7-48A2-81A9-DB4A58E813C1}"/>
              </a:ext>
            </a:extLst>
          </p:cNvPr>
          <p:cNvSpPr/>
          <p:nvPr/>
        </p:nvSpPr>
        <p:spPr>
          <a:xfrm rot="5400000" flipV="1">
            <a:off x="5034767" y="5687549"/>
            <a:ext cx="652079" cy="1036736"/>
          </a:xfrm>
          <a:prstGeom prst="rect">
            <a:avLst/>
          </a:prstGeom>
          <a:solidFill>
            <a:srgbClr val="C21725">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p>
        </p:txBody>
      </p:sp>
      <p:sp>
        <p:nvSpPr>
          <p:cNvPr id="15" name="Retângulo 14">
            <a:extLst>
              <a:ext uri="{FF2B5EF4-FFF2-40B4-BE49-F238E27FC236}">
                <a16:creationId xmlns:a16="http://schemas.microsoft.com/office/drawing/2014/main" id="{93A133C1-055E-4708-8F9F-9070F7520CB9}"/>
              </a:ext>
            </a:extLst>
          </p:cNvPr>
          <p:cNvSpPr/>
          <p:nvPr/>
        </p:nvSpPr>
        <p:spPr>
          <a:xfrm>
            <a:off x="469756" y="118817"/>
            <a:ext cx="5947762" cy="1055545"/>
          </a:xfrm>
          <a:prstGeom prst="rect">
            <a:avLst/>
          </a:prstGeom>
        </p:spPr>
        <p:txBody>
          <a:bodyPr wrap="square">
            <a:spAutoFit/>
          </a:bodyPr>
          <a:lstStyle/>
          <a:p>
            <a:pPr>
              <a:lnSpc>
                <a:spcPct val="150000"/>
              </a:lnSpc>
            </a:pPr>
            <a:r>
              <a:rPr lang="pt-BR" altLang="pt-BR" sz="2200" b="1" dirty="0">
                <a:solidFill>
                  <a:srgbClr val="C00000"/>
                </a:solidFill>
                <a:ea typeface="Arial Unicode MS" panose="020B0604020202020204" pitchFamily="34" charset="-128"/>
                <a:cs typeface="Arial Unicode MS" panose="020B0604020202020204" pitchFamily="34" charset="-128"/>
              </a:rPr>
              <a:t>Centro Estadual </a:t>
            </a:r>
          </a:p>
          <a:p>
            <a:pPr>
              <a:lnSpc>
                <a:spcPct val="150000"/>
              </a:lnSpc>
            </a:pPr>
            <a:r>
              <a:rPr lang="pt-BR" altLang="pt-BR" sz="2200" b="1" dirty="0">
                <a:solidFill>
                  <a:srgbClr val="C00000"/>
                </a:solidFill>
                <a:ea typeface="Arial Unicode MS" panose="020B0604020202020204" pitchFamily="34" charset="-128"/>
                <a:cs typeface="Arial Unicode MS" panose="020B0604020202020204" pitchFamily="34" charset="-128"/>
              </a:rPr>
              <a:t>de Análises Clínicas da Zona Sul – AFIP/ OSS</a:t>
            </a:r>
            <a:endParaRPr lang="pt-BR" altLang="pt-BR" sz="2200" b="1" dirty="0">
              <a:solidFill>
                <a:srgbClr val="C00000"/>
              </a:solidFill>
              <a:ea typeface="Batang" panose="02030600000101010101" pitchFamily="18" charset="-127"/>
            </a:endParaRPr>
          </a:p>
        </p:txBody>
      </p:sp>
      <p:pic>
        <p:nvPicPr>
          <p:cNvPr id="16" name="Imagem 15">
            <a:extLst>
              <a:ext uri="{FF2B5EF4-FFF2-40B4-BE49-F238E27FC236}">
                <a16:creationId xmlns:a16="http://schemas.microsoft.com/office/drawing/2014/main" id="{24374F28-4AE8-4260-B142-C55E10AB531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48239" y="6248908"/>
            <a:ext cx="1324961" cy="458974"/>
          </a:xfrm>
          <a:prstGeom prst="rect">
            <a:avLst/>
          </a:prstGeom>
        </p:spPr>
      </p:pic>
    </p:spTree>
    <p:extLst>
      <p:ext uri="{BB962C8B-B14F-4D97-AF65-F5344CB8AC3E}">
        <p14:creationId xmlns:p14="http://schemas.microsoft.com/office/powerpoint/2010/main" val="348112827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1">
            <a:extLst>
              <a:ext uri="{FF2B5EF4-FFF2-40B4-BE49-F238E27FC236}">
                <a16:creationId xmlns:a16="http://schemas.microsoft.com/office/drawing/2014/main" id="{EB82AD56-A4AC-4E93-8986-B5891C1949A4}"/>
              </a:ext>
            </a:extLst>
          </p:cNvPr>
          <p:cNvSpPr txBox="1">
            <a:spLocks/>
          </p:cNvSpPr>
          <p:nvPr/>
        </p:nvSpPr>
        <p:spPr>
          <a:xfrm>
            <a:off x="872022" y="945319"/>
            <a:ext cx="3163076" cy="773113"/>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pt-BR" sz="3000" b="1" dirty="0">
              <a:solidFill>
                <a:srgbClr val="C00000"/>
              </a:solidFill>
              <a:latin typeface="+mn-lt"/>
            </a:endParaRPr>
          </a:p>
        </p:txBody>
      </p:sp>
      <p:sp>
        <p:nvSpPr>
          <p:cNvPr id="5" name="Retângulo 4">
            <a:extLst>
              <a:ext uri="{FF2B5EF4-FFF2-40B4-BE49-F238E27FC236}">
                <a16:creationId xmlns:a16="http://schemas.microsoft.com/office/drawing/2014/main" id="{B443AD18-A8F1-435B-BF0E-9B1BA2D9AD2A}"/>
              </a:ext>
            </a:extLst>
          </p:cNvPr>
          <p:cNvSpPr/>
          <p:nvPr/>
        </p:nvSpPr>
        <p:spPr>
          <a:xfrm>
            <a:off x="0" y="0"/>
            <a:ext cx="1743740" cy="6858000"/>
          </a:xfrm>
          <a:prstGeom prst="rect">
            <a:avLst/>
          </a:prstGeom>
          <a:solidFill>
            <a:schemeClr val="bg1">
              <a:lumMod val="65000"/>
            </a:schemeClr>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pt-BR" dirty="0"/>
          </a:p>
        </p:txBody>
      </p:sp>
      <p:sp>
        <p:nvSpPr>
          <p:cNvPr id="6" name="Retângulo 5">
            <a:extLst>
              <a:ext uri="{FF2B5EF4-FFF2-40B4-BE49-F238E27FC236}">
                <a16:creationId xmlns:a16="http://schemas.microsoft.com/office/drawing/2014/main" id="{E7C3AF98-FC3A-4690-B02E-B76B8FAF3DD3}"/>
              </a:ext>
            </a:extLst>
          </p:cNvPr>
          <p:cNvSpPr/>
          <p:nvPr/>
        </p:nvSpPr>
        <p:spPr>
          <a:xfrm>
            <a:off x="2987749" y="1400385"/>
            <a:ext cx="8470604" cy="1431161"/>
          </a:xfrm>
          <a:prstGeom prst="rect">
            <a:avLst/>
          </a:prstGeom>
        </p:spPr>
        <p:txBody>
          <a:bodyPr wrap="square">
            <a:spAutoFit/>
          </a:bodyPr>
          <a:lstStyle/>
          <a:p>
            <a:pPr algn="just">
              <a:lnSpc>
                <a:spcPct val="150000"/>
              </a:lnSpc>
              <a:spcBef>
                <a:spcPts val="600"/>
              </a:spcBef>
              <a:spcAft>
                <a:spcPts val="1200"/>
              </a:spcAft>
            </a:pPr>
            <a:r>
              <a:rPr lang="pt-BR" altLang="pt-BR" sz="1600" dirty="0">
                <a:ea typeface="Arial Unicode MS" panose="020B0604020202020204" pitchFamily="34" charset="-128"/>
                <a:cs typeface="Arial Unicode MS" panose="020B0604020202020204" pitchFamily="34" charset="-128"/>
              </a:rPr>
              <a:t>A AFIP/OSS cumpriu satisfatoriamente todos os requisitos exigidos pelo Contrato de Gestão no Segundo Trimestre  de 2022</a:t>
            </a:r>
          </a:p>
          <a:p>
            <a:pPr algn="just">
              <a:lnSpc>
                <a:spcPct val="150000"/>
              </a:lnSpc>
              <a:spcBef>
                <a:spcPts val="600"/>
              </a:spcBef>
              <a:spcAft>
                <a:spcPts val="1200"/>
              </a:spcAft>
            </a:pPr>
            <a:endParaRPr lang="pt-BR" altLang="pt-BR" sz="1600" dirty="0">
              <a:ea typeface="Batang" panose="02030600000101010101" pitchFamily="18" charset="-127"/>
            </a:endParaRPr>
          </a:p>
        </p:txBody>
      </p:sp>
      <p:sp>
        <p:nvSpPr>
          <p:cNvPr id="8" name="Título 1">
            <a:extLst>
              <a:ext uri="{FF2B5EF4-FFF2-40B4-BE49-F238E27FC236}">
                <a16:creationId xmlns:a16="http://schemas.microsoft.com/office/drawing/2014/main" id="{E8378426-09E6-4408-B5A6-1D21B44CB03F}"/>
              </a:ext>
            </a:extLst>
          </p:cNvPr>
          <p:cNvSpPr txBox="1">
            <a:spLocks/>
          </p:cNvSpPr>
          <p:nvPr/>
        </p:nvSpPr>
        <p:spPr>
          <a:xfrm>
            <a:off x="2987749" y="815713"/>
            <a:ext cx="1477925" cy="773113"/>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pt-BR" sz="2000" b="1" dirty="0">
                <a:solidFill>
                  <a:srgbClr val="C00000"/>
                </a:solidFill>
                <a:latin typeface="+mn-lt"/>
              </a:rPr>
              <a:t>Demanda </a:t>
            </a:r>
          </a:p>
        </p:txBody>
      </p:sp>
      <p:pic>
        <p:nvPicPr>
          <p:cNvPr id="10" name="Imagem 9">
            <a:extLst>
              <a:ext uri="{FF2B5EF4-FFF2-40B4-BE49-F238E27FC236}">
                <a16:creationId xmlns:a16="http://schemas.microsoft.com/office/drawing/2014/main" id="{956B0D1C-F6E3-4BF4-A5D5-DC7326B75B02}"/>
              </a:ext>
            </a:extLst>
          </p:cNvPr>
          <p:cNvPicPr>
            <a:picLocks noChangeAspect="1"/>
          </p:cNvPicPr>
          <p:nvPr/>
        </p:nvPicPr>
        <p:blipFill>
          <a:blip r:embed="rId2">
            <a:duotone>
              <a:prstClr val="black"/>
              <a:schemeClr val="accent3">
                <a:tint val="45000"/>
                <a:satMod val="400000"/>
              </a:schemeClr>
            </a:duotone>
            <a:extLst>
              <a:ext uri="{BEBA8EAE-BF5A-486C-A8C5-ECC9F3942E4B}">
                <a14:imgProps xmlns:a14="http://schemas.microsoft.com/office/drawing/2010/main">
                  <a14:imgLayer r:embed="rId3">
                    <a14:imgEffect>
                      <a14:brightnessContrast bright="-40000" contrast="-40000"/>
                    </a14:imgEffect>
                  </a14:imgLayer>
                </a14:imgProps>
              </a:ext>
              <a:ext uri="{28A0092B-C50C-407E-A947-70E740481C1C}">
                <a14:useLocalDpi xmlns:a14="http://schemas.microsoft.com/office/drawing/2010/main"/>
              </a:ext>
            </a:extLst>
          </a:blip>
          <a:stretch>
            <a:fillRect/>
          </a:stretch>
        </p:blipFill>
        <p:spPr>
          <a:xfrm rot="14242499" flipH="1">
            <a:off x="3629661" y="2735769"/>
            <a:ext cx="810874" cy="515196"/>
          </a:xfrm>
          <a:prstGeom prst="rect">
            <a:avLst/>
          </a:prstGeom>
        </p:spPr>
      </p:pic>
      <p:pic>
        <p:nvPicPr>
          <p:cNvPr id="16" name="Imagem 15">
            <a:extLst>
              <a:ext uri="{FF2B5EF4-FFF2-40B4-BE49-F238E27FC236}">
                <a16:creationId xmlns:a16="http://schemas.microsoft.com/office/drawing/2014/main" id="{E5C8EC5C-692A-4132-AB6C-E4FA7F8B176D}"/>
              </a:ext>
            </a:extLst>
          </p:cNvPr>
          <p:cNvPicPr>
            <a:picLocks noChangeAspect="1"/>
          </p:cNvPicPr>
          <p:nvPr/>
        </p:nvPicPr>
        <p:blipFill>
          <a:blip r:embed="rId2">
            <a:duotone>
              <a:schemeClr val="accent3">
                <a:shade val="45000"/>
                <a:satMod val="135000"/>
              </a:schemeClr>
              <a:prstClr val="white"/>
            </a:duotone>
            <a:extLst>
              <a:ext uri="{BEBA8EAE-BF5A-486C-A8C5-ECC9F3942E4B}">
                <a14:imgProps xmlns:a14="http://schemas.microsoft.com/office/drawing/2010/main">
                  <a14:imgLayer r:embed="rId3">
                    <a14:imgEffect>
                      <a14:brightnessContrast bright="-40000" contrast="-40000"/>
                    </a14:imgEffect>
                  </a14:imgLayer>
                </a14:imgProps>
              </a:ext>
              <a:ext uri="{28A0092B-C50C-407E-A947-70E740481C1C}">
                <a14:useLocalDpi xmlns:a14="http://schemas.microsoft.com/office/drawing/2010/main"/>
              </a:ext>
            </a:extLst>
          </a:blip>
          <a:stretch>
            <a:fillRect/>
          </a:stretch>
        </p:blipFill>
        <p:spPr>
          <a:xfrm rot="13635034" flipH="1">
            <a:off x="4850640" y="3559044"/>
            <a:ext cx="444467" cy="282396"/>
          </a:xfrm>
          <a:prstGeom prst="rect">
            <a:avLst/>
          </a:prstGeom>
        </p:spPr>
      </p:pic>
      <p:pic>
        <p:nvPicPr>
          <p:cNvPr id="17" name="Imagem 16">
            <a:extLst>
              <a:ext uri="{FF2B5EF4-FFF2-40B4-BE49-F238E27FC236}">
                <a16:creationId xmlns:a16="http://schemas.microsoft.com/office/drawing/2014/main" id="{B3696B9C-3B43-42BC-875D-FAEEBD633316}"/>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48239" y="6248908"/>
            <a:ext cx="1324961" cy="458974"/>
          </a:xfrm>
          <a:prstGeom prst="rect">
            <a:avLst/>
          </a:prstGeom>
        </p:spPr>
      </p:pic>
      <p:sp>
        <p:nvSpPr>
          <p:cNvPr id="18" name="Elipse 17">
            <a:extLst>
              <a:ext uri="{FF2B5EF4-FFF2-40B4-BE49-F238E27FC236}">
                <a16:creationId xmlns:a16="http://schemas.microsoft.com/office/drawing/2014/main" id="{E7CFAB53-E11A-4B75-8DE0-6AB6A213EF93}"/>
              </a:ext>
            </a:extLst>
          </p:cNvPr>
          <p:cNvSpPr/>
          <p:nvPr/>
        </p:nvSpPr>
        <p:spPr>
          <a:xfrm>
            <a:off x="733647" y="2105247"/>
            <a:ext cx="2020186" cy="2020186"/>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p>
        </p:txBody>
      </p:sp>
      <p:sp>
        <p:nvSpPr>
          <p:cNvPr id="19" name="Título 1">
            <a:extLst>
              <a:ext uri="{FF2B5EF4-FFF2-40B4-BE49-F238E27FC236}">
                <a16:creationId xmlns:a16="http://schemas.microsoft.com/office/drawing/2014/main" id="{54E108D8-43CF-4C4C-B163-599C823CE219}"/>
              </a:ext>
            </a:extLst>
          </p:cNvPr>
          <p:cNvSpPr txBox="1">
            <a:spLocks/>
          </p:cNvSpPr>
          <p:nvPr/>
        </p:nvSpPr>
        <p:spPr>
          <a:xfrm>
            <a:off x="955929" y="2700601"/>
            <a:ext cx="1723693" cy="773113"/>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pt-BR" sz="2800" b="1" dirty="0">
                <a:solidFill>
                  <a:srgbClr val="C00000"/>
                </a:solidFill>
                <a:latin typeface="+mn-lt"/>
              </a:rPr>
              <a:t>Unidades</a:t>
            </a:r>
          </a:p>
        </p:txBody>
      </p:sp>
      <p:sp>
        <p:nvSpPr>
          <p:cNvPr id="20" name="Retângulo 19">
            <a:extLst>
              <a:ext uri="{FF2B5EF4-FFF2-40B4-BE49-F238E27FC236}">
                <a16:creationId xmlns:a16="http://schemas.microsoft.com/office/drawing/2014/main" id="{47A37E45-05C8-4757-8B91-F1546555CDDE}"/>
              </a:ext>
            </a:extLst>
          </p:cNvPr>
          <p:cNvSpPr/>
          <p:nvPr/>
        </p:nvSpPr>
        <p:spPr>
          <a:xfrm>
            <a:off x="148238" y="150118"/>
            <a:ext cx="11887817" cy="6557764"/>
          </a:xfrm>
          <a:prstGeom prst="rect">
            <a:avLst/>
          </a:prstGeom>
          <a:noFill/>
          <a:ln>
            <a:solidFill>
              <a:srgbClr val="C2172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p>
        </p:txBody>
      </p:sp>
      <p:sp>
        <p:nvSpPr>
          <p:cNvPr id="21" name="Retângulo 20">
            <a:extLst>
              <a:ext uri="{FF2B5EF4-FFF2-40B4-BE49-F238E27FC236}">
                <a16:creationId xmlns:a16="http://schemas.microsoft.com/office/drawing/2014/main" id="{73BD8936-84A8-45D3-8E24-006F4CBF0AA5}"/>
              </a:ext>
            </a:extLst>
          </p:cNvPr>
          <p:cNvSpPr/>
          <p:nvPr/>
        </p:nvSpPr>
        <p:spPr>
          <a:xfrm>
            <a:off x="3276385" y="2177348"/>
            <a:ext cx="4675704" cy="423449"/>
          </a:xfrm>
          <a:prstGeom prst="rect">
            <a:avLst/>
          </a:prstGeom>
        </p:spPr>
        <p:txBody>
          <a:bodyPr wrap="none">
            <a:spAutoFit/>
          </a:bodyPr>
          <a:lstStyle/>
          <a:p>
            <a:pPr algn="just">
              <a:lnSpc>
                <a:spcPct val="150000"/>
              </a:lnSpc>
              <a:spcBef>
                <a:spcPts val="600"/>
              </a:spcBef>
              <a:spcAft>
                <a:spcPts val="1200"/>
              </a:spcAft>
            </a:pPr>
            <a:r>
              <a:rPr lang="pt-BR" altLang="pt-BR" sz="1600" dirty="0">
                <a:ea typeface="Arial Unicode MS" panose="020B0604020202020204" pitchFamily="34" charset="-128"/>
                <a:cs typeface="Arial Unicode MS" panose="020B0604020202020204" pitchFamily="34" charset="-128"/>
              </a:rPr>
              <a:t>Atualmente o CEAC Sul atende à demanda gerada em:</a:t>
            </a:r>
          </a:p>
        </p:txBody>
      </p:sp>
      <p:sp>
        <p:nvSpPr>
          <p:cNvPr id="22" name="Retângulo 21">
            <a:extLst>
              <a:ext uri="{FF2B5EF4-FFF2-40B4-BE49-F238E27FC236}">
                <a16:creationId xmlns:a16="http://schemas.microsoft.com/office/drawing/2014/main" id="{65AE70D4-CB90-4F71-9409-D0C6248AC820}"/>
              </a:ext>
            </a:extLst>
          </p:cNvPr>
          <p:cNvSpPr/>
          <p:nvPr/>
        </p:nvSpPr>
        <p:spPr>
          <a:xfrm>
            <a:off x="5362353" y="5079606"/>
            <a:ext cx="6096000" cy="423449"/>
          </a:xfrm>
          <a:prstGeom prst="rect">
            <a:avLst/>
          </a:prstGeom>
        </p:spPr>
        <p:txBody>
          <a:bodyPr>
            <a:spAutoFit/>
          </a:bodyPr>
          <a:lstStyle/>
          <a:p>
            <a:pPr algn="just">
              <a:lnSpc>
                <a:spcPct val="150000"/>
              </a:lnSpc>
              <a:spcBef>
                <a:spcPts val="600"/>
              </a:spcBef>
              <a:spcAft>
                <a:spcPts val="1200"/>
              </a:spcAft>
              <a:buClr>
                <a:srgbClr val="C00000"/>
              </a:buClr>
            </a:pPr>
            <a:r>
              <a:rPr lang="pt-BR" altLang="pt-BR" sz="1600" dirty="0">
                <a:ea typeface="Arial Unicode MS" panose="020B0604020202020204" pitchFamily="34" charset="-128"/>
                <a:cs typeface="Arial Unicode MS" panose="020B0604020202020204" pitchFamily="34" charset="-128"/>
              </a:rPr>
              <a:t> 2 unidades de captação de exames previamente coletados. </a:t>
            </a:r>
            <a:endParaRPr lang="pt-BR" altLang="pt-BR" sz="1600" dirty="0">
              <a:ea typeface="Batang" panose="02030600000101010101" pitchFamily="18" charset="-127"/>
            </a:endParaRPr>
          </a:p>
        </p:txBody>
      </p:sp>
      <p:sp>
        <p:nvSpPr>
          <p:cNvPr id="23" name="Retângulo 22">
            <a:extLst>
              <a:ext uri="{FF2B5EF4-FFF2-40B4-BE49-F238E27FC236}">
                <a16:creationId xmlns:a16="http://schemas.microsoft.com/office/drawing/2014/main" id="{1039D6EA-B492-4110-B37D-34DCE66B9BCE}"/>
              </a:ext>
            </a:extLst>
          </p:cNvPr>
          <p:cNvSpPr/>
          <p:nvPr/>
        </p:nvSpPr>
        <p:spPr>
          <a:xfrm>
            <a:off x="4739822" y="2912889"/>
            <a:ext cx="3483646" cy="423449"/>
          </a:xfrm>
          <a:prstGeom prst="rect">
            <a:avLst/>
          </a:prstGeom>
        </p:spPr>
        <p:txBody>
          <a:bodyPr wrap="none">
            <a:spAutoFit/>
          </a:bodyPr>
          <a:lstStyle/>
          <a:p>
            <a:pPr algn="just">
              <a:lnSpc>
                <a:spcPct val="150000"/>
              </a:lnSpc>
              <a:spcBef>
                <a:spcPts val="600"/>
              </a:spcBef>
              <a:spcAft>
                <a:spcPts val="1200"/>
              </a:spcAft>
              <a:buClr>
                <a:srgbClr val="C00000"/>
              </a:buClr>
            </a:pPr>
            <a:r>
              <a:rPr lang="pt-BR" altLang="pt-BR" sz="1600" dirty="0">
                <a:ea typeface="Arial Unicode MS" panose="020B0604020202020204" pitchFamily="34" charset="-128"/>
                <a:cs typeface="Arial Unicode MS" panose="020B0604020202020204" pitchFamily="34" charset="-128"/>
              </a:rPr>
              <a:t>20 unidades estaduais de saúde, sendo:</a:t>
            </a:r>
          </a:p>
        </p:txBody>
      </p:sp>
      <p:sp>
        <p:nvSpPr>
          <p:cNvPr id="24" name="Retângulo 23">
            <a:extLst>
              <a:ext uri="{FF2B5EF4-FFF2-40B4-BE49-F238E27FC236}">
                <a16:creationId xmlns:a16="http://schemas.microsoft.com/office/drawing/2014/main" id="{0FCBAD21-CCA7-40B0-A02E-AA9F576A0F34}"/>
              </a:ext>
            </a:extLst>
          </p:cNvPr>
          <p:cNvSpPr/>
          <p:nvPr/>
        </p:nvSpPr>
        <p:spPr>
          <a:xfrm>
            <a:off x="5354466" y="3303654"/>
            <a:ext cx="6096000" cy="792781"/>
          </a:xfrm>
          <a:prstGeom prst="rect">
            <a:avLst/>
          </a:prstGeom>
        </p:spPr>
        <p:txBody>
          <a:bodyPr>
            <a:spAutoFit/>
          </a:bodyPr>
          <a:lstStyle/>
          <a:p>
            <a:pPr algn="just">
              <a:lnSpc>
                <a:spcPct val="150000"/>
              </a:lnSpc>
              <a:spcBef>
                <a:spcPts val="600"/>
              </a:spcBef>
              <a:spcAft>
                <a:spcPts val="1200"/>
              </a:spcAft>
              <a:buClr>
                <a:srgbClr val="C00000"/>
              </a:buClr>
            </a:pPr>
            <a:r>
              <a:rPr lang="pt-BR" altLang="pt-BR" sz="1600" dirty="0">
                <a:ea typeface="Arial Unicode MS" panose="020B0604020202020204" pitchFamily="34" charset="-128"/>
                <a:cs typeface="Arial Unicode MS" panose="020B0604020202020204" pitchFamily="34" charset="-128"/>
              </a:rPr>
              <a:t>11 hospitais com instalação local de laboratório de urgência e emergência.</a:t>
            </a:r>
          </a:p>
        </p:txBody>
      </p:sp>
      <p:sp>
        <p:nvSpPr>
          <p:cNvPr id="25" name="Retângulo 24">
            <a:extLst>
              <a:ext uri="{FF2B5EF4-FFF2-40B4-BE49-F238E27FC236}">
                <a16:creationId xmlns:a16="http://schemas.microsoft.com/office/drawing/2014/main" id="{9DE16814-B77D-4725-BB46-54EE0B13C94D}"/>
              </a:ext>
            </a:extLst>
          </p:cNvPr>
          <p:cNvSpPr/>
          <p:nvPr/>
        </p:nvSpPr>
        <p:spPr>
          <a:xfrm>
            <a:off x="5389181" y="4184023"/>
            <a:ext cx="6096000" cy="792781"/>
          </a:xfrm>
          <a:prstGeom prst="rect">
            <a:avLst/>
          </a:prstGeom>
        </p:spPr>
        <p:txBody>
          <a:bodyPr>
            <a:spAutoFit/>
          </a:bodyPr>
          <a:lstStyle/>
          <a:p>
            <a:pPr algn="just">
              <a:lnSpc>
                <a:spcPct val="150000"/>
              </a:lnSpc>
              <a:spcBef>
                <a:spcPts val="600"/>
              </a:spcBef>
              <a:spcAft>
                <a:spcPts val="1200"/>
              </a:spcAft>
              <a:buClr>
                <a:srgbClr val="C00000"/>
              </a:buClr>
            </a:pPr>
            <a:r>
              <a:rPr lang="pt-BR" altLang="pt-BR" sz="1600" dirty="0">
                <a:ea typeface="Arial Unicode MS" panose="020B0604020202020204" pitchFamily="34" charset="-128"/>
                <a:cs typeface="Arial Unicode MS" panose="020B0604020202020204" pitchFamily="34" charset="-128"/>
              </a:rPr>
              <a:t>7 Ambulatórios Médicos de Especialidades – AME com estrutura laboratorial básica para atendimento aos protocolos específicos.</a:t>
            </a:r>
          </a:p>
        </p:txBody>
      </p:sp>
      <p:pic>
        <p:nvPicPr>
          <p:cNvPr id="26" name="Imagem 25">
            <a:extLst>
              <a:ext uri="{FF2B5EF4-FFF2-40B4-BE49-F238E27FC236}">
                <a16:creationId xmlns:a16="http://schemas.microsoft.com/office/drawing/2014/main" id="{22C48057-6BAA-415F-AF3E-6EAC1C44C430}"/>
              </a:ext>
            </a:extLst>
          </p:cNvPr>
          <p:cNvPicPr>
            <a:picLocks noChangeAspect="1"/>
          </p:cNvPicPr>
          <p:nvPr/>
        </p:nvPicPr>
        <p:blipFill>
          <a:blip r:embed="rId2">
            <a:duotone>
              <a:schemeClr val="accent3">
                <a:shade val="45000"/>
                <a:satMod val="135000"/>
              </a:schemeClr>
              <a:prstClr val="white"/>
            </a:duotone>
            <a:extLst>
              <a:ext uri="{BEBA8EAE-BF5A-486C-A8C5-ECC9F3942E4B}">
                <a14:imgProps xmlns:a14="http://schemas.microsoft.com/office/drawing/2010/main">
                  <a14:imgLayer r:embed="rId3">
                    <a14:imgEffect>
                      <a14:brightnessContrast bright="-40000" contrast="-40000"/>
                    </a14:imgEffect>
                  </a14:imgLayer>
                </a14:imgProps>
              </a:ext>
              <a:ext uri="{28A0092B-C50C-407E-A947-70E740481C1C}">
                <a14:useLocalDpi xmlns:a14="http://schemas.microsoft.com/office/drawing/2010/main"/>
              </a:ext>
            </a:extLst>
          </a:blip>
          <a:stretch>
            <a:fillRect/>
          </a:stretch>
        </p:blipFill>
        <p:spPr>
          <a:xfrm rot="13552051" flipH="1">
            <a:off x="4811234" y="4225588"/>
            <a:ext cx="444467" cy="282396"/>
          </a:xfrm>
          <a:prstGeom prst="rect">
            <a:avLst/>
          </a:prstGeom>
        </p:spPr>
      </p:pic>
      <p:pic>
        <p:nvPicPr>
          <p:cNvPr id="27" name="Imagem 26">
            <a:extLst>
              <a:ext uri="{FF2B5EF4-FFF2-40B4-BE49-F238E27FC236}">
                <a16:creationId xmlns:a16="http://schemas.microsoft.com/office/drawing/2014/main" id="{0C6CF640-C94D-4563-90E4-777C0D8CA5D4}"/>
              </a:ext>
            </a:extLst>
          </p:cNvPr>
          <p:cNvPicPr>
            <a:picLocks noChangeAspect="1"/>
          </p:cNvPicPr>
          <p:nvPr/>
        </p:nvPicPr>
        <p:blipFill>
          <a:blip r:embed="rId2">
            <a:duotone>
              <a:schemeClr val="accent3">
                <a:shade val="45000"/>
                <a:satMod val="135000"/>
              </a:schemeClr>
              <a:prstClr val="white"/>
            </a:duotone>
            <a:extLst>
              <a:ext uri="{BEBA8EAE-BF5A-486C-A8C5-ECC9F3942E4B}">
                <a14:imgProps xmlns:a14="http://schemas.microsoft.com/office/drawing/2010/main">
                  <a14:imgLayer r:embed="rId3">
                    <a14:imgEffect>
                      <a14:brightnessContrast bright="-40000" contrast="-40000"/>
                    </a14:imgEffect>
                  </a14:imgLayer>
                </a14:imgProps>
              </a:ext>
              <a:ext uri="{28A0092B-C50C-407E-A947-70E740481C1C}">
                <a14:useLocalDpi xmlns:a14="http://schemas.microsoft.com/office/drawing/2010/main"/>
              </a:ext>
            </a:extLst>
          </a:blip>
          <a:stretch>
            <a:fillRect/>
          </a:stretch>
        </p:blipFill>
        <p:spPr>
          <a:xfrm rot="13309462" flipH="1">
            <a:off x="4809720" y="5063510"/>
            <a:ext cx="444467" cy="282396"/>
          </a:xfrm>
          <a:prstGeom prst="rect">
            <a:avLst/>
          </a:prstGeom>
        </p:spPr>
      </p:pic>
    </p:spTree>
    <p:extLst>
      <p:ext uri="{BB962C8B-B14F-4D97-AF65-F5344CB8AC3E}">
        <p14:creationId xmlns:p14="http://schemas.microsoft.com/office/powerpoint/2010/main" val="354977375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m 6">
            <a:extLst>
              <a:ext uri="{FF2B5EF4-FFF2-40B4-BE49-F238E27FC236}">
                <a16:creationId xmlns:a16="http://schemas.microsoft.com/office/drawing/2014/main" id="{7529DC66-C75C-40A6-A940-BB18E7BAD00C}"/>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b="15730"/>
          <a:stretch/>
        </p:blipFill>
        <p:spPr>
          <a:xfrm>
            <a:off x="-25863" y="-124064"/>
            <a:ext cx="12191980" cy="6857990"/>
          </a:xfrm>
          <a:prstGeom prst="rect">
            <a:avLst/>
          </a:prstGeom>
        </p:spPr>
      </p:pic>
      <p:sp>
        <p:nvSpPr>
          <p:cNvPr id="6" name="Retângulo 5">
            <a:extLst>
              <a:ext uri="{FF2B5EF4-FFF2-40B4-BE49-F238E27FC236}">
                <a16:creationId xmlns:a16="http://schemas.microsoft.com/office/drawing/2014/main" id="{3C2AC784-C839-456D-B8D3-A8FCDC094EB2}"/>
              </a:ext>
            </a:extLst>
          </p:cNvPr>
          <p:cNvSpPr/>
          <p:nvPr/>
        </p:nvSpPr>
        <p:spPr>
          <a:xfrm>
            <a:off x="411305" y="585154"/>
            <a:ext cx="7165808" cy="713272"/>
          </a:xfrm>
          <a:prstGeom prst="rect">
            <a:avLst/>
          </a:prstGeom>
        </p:spPr>
        <p:txBody>
          <a:bodyPr wrap="none">
            <a:spAutoFit/>
          </a:bodyPr>
          <a:lstStyle/>
          <a:p>
            <a:pPr algn="just">
              <a:lnSpc>
                <a:spcPct val="150000"/>
              </a:lnSpc>
              <a:spcBef>
                <a:spcPts val="600"/>
              </a:spcBef>
              <a:spcAft>
                <a:spcPts val="1200"/>
              </a:spcAft>
            </a:pPr>
            <a:r>
              <a:rPr lang="pt-BR" altLang="pt-BR" sz="3000" b="1" dirty="0">
                <a:solidFill>
                  <a:srgbClr val="C00000"/>
                </a:solidFill>
                <a:ea typeface="Arial Unicode MS" panose="020B0604020202020204" pitchFamily="34" charset="-128"/>
                <a:cs typeface="Arial Unicode MS" panose="020B0604020202020204" pitchFamily="34" charset="-128"/>
              </a:rPr>
              <a:t>Relação de Unidades Atendidas no CEAC Sul</a:t>
            </a:r>
            <a:endParaRPr lang="pt-BR" altLang="pt-BR" sz="3000" dirty="0">
              <a:solidFill>
                <a:srgbClr val="C00000"/>
              </a:solidFill>
              <a:ea typeface="Batang" panose="02030600000101010101" pitchFamily="18" charset="-127"/>
            </a:endParaRPr>
          </a:p>
        </p:txBody>
      </p:sp>
      <p:sp>
        <p:nvSpPr>
          <p:cNvPr id="2" name="Retângulo 1">
            <a:extLst>
              <a:ext uri="{FF2B5EF4-FFF2-40B4-BE49-F238E27FC236}">
                <a16:creationId xmlns:a16="http://schemas.microsoft.com/office/drawing/2014/main" id="{939F565F-AA55-461E-81DA-AC91482D9B03}"/>
              </a:ext>
            </a:extLst>
          </p:cNvPr>
          <p:cNvSpPr/>
          <p:nvPr/>
        </p:nvSpPr>
        <p:spPr>
          <a:xfrm>
            <a:off x="961490" y="2090351"/>
            <a:ext cx="8270877" cy="4617531"/>
          </a:xfrm>
          <a:prstGeom prst="rect">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solidFill>
                <a:schemeClr val="tx1">
                  <a:lumMod val="50000"/>
                  <a:lumOff val="50000"/>
                </a:schemeClr>
              </a:solidFill>
            </a:endParaRPr>
          </a:p>
        </p:txBody>
      </p:sp>
      <p:sp>
        <p:nvSpPr>
          <p:cNvPr id="4" name="Retângulo 1">
            <a:extLst>
              <a:ext uri="{FF2B5EF4-FFF2-40B4-BE49-F238E27FC236}">
                <a16:creationId xmlns:a16="http://schemas.microsoft.com/office/drawing/2014/main" id="{2F08F417-8F01-457F-8D70-FACE7FDFFC44}"/>
              </a:ext>
            </a:extLst>
          </p:cNvPr>
          <p:cNvSpPr>
            <a:spLocks noChangeArrowheads="1"/>
          </p:cNvSpPr>
          <p:nvPr/>
        </p:nvSpPr>
        <p:spPr bwMode="auto">
          <a:xfrm>
            <a:off x="515938" y="1733462"/>
            <a:ext cx="5454046" cy="47881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a:lnSpc>
                <a:spcPct val="150000"/>
              </a:lnSpc>
            </a:pPr>
            <a:r>
              <a:rPr lang="pt-BR" altLang="pt-BR" sz="1200" b="1" dirty="0">
                <a:solidFill>
                  <a:schemeClr val="tx1">
                    <a:lumMod val="65000"/>
                    <a:lumOff val="35000"/>
                  </a:schemeClr>
                </a:solidFill>
                <a:latin typeface="+mn-lt"/>
                <a:ea typeface="Arial Unicode MS" panose="020B0604020202020204" pitchFamily="34" charset="-128"/>
                <a:cs typeface="Arial Unicode MS" panose="020B0604020202020204" pitchFamily="34" charset="-128"/>
              </a:rPr>
              <a:t>A) HOSPITAIS - Unidades com Laboratório de Urgência / Emergência (11)</a:t>
            </a:r>
            <a:r>
              <a:rPr lang="pt-BR" altLang="pt-BR" sz="1200" dirty="0">
                <a:solidFill>
                  <a:schemeClr val="tx1">
                    <a:lumMod val="65000"/>
                    <a:lumOff val="35000"/>
                  </a:schemeClr>
                </a:solidFill>
                <a:latin typeface="+mn-lt"/>
                <a:ea typeface="Arial Unicode MS" panose="020B0604020202020204" pitchFamily="34" charset="-128"/>
                <a:cs typeface="Arial Unicode MS" panose="020B0604020202020204" pitchFamily="34" charset="-128"/>
              </a:rPr>
              <a:t> </a:t>
            </a:r>
            <a:endParaRPr lang="pt-BR" altLang="pt-BR" sz="1200" dirty="0">
              <a:solidFill>
                <a:schemeClr val="tx1">
                  <a:lumMod val="65000"/>
                  <a:lumOff val="35000"/>
                </a:schemeClr>
              </a:solidFill>
              <a:latin typeface="+mn-lt"/>
              <a:ea typeface="Batang" panose="02030600000101010101" pitchFamily="18" charset="-127"/>
            </a:endParaRPr>
          </a:p>
          <a:p>
            <a:pPr algn="just">
              <a:lnSpc>
                <a:spcPct val="150000"/>
              </a:lnSpc>
            </a:pPr>
            <a:r>
              <a:rPr lang="pt-BR" altLang="pt-BR" sz="1200" dirty="0">
                <a:solidFill>
                  <a:schemeClr val="tx1">
                    <a:lumMod val="65000"/>
                    <a:lumOff val="35000"/>
                  </a:schemeClr>
                </a:solidFill>
                <a:latin typeface="+mn-lt"/>
                <a:ea typeface="Arial Unicode MS" panose="020B0604020202020204" pitchFamily="34" charset="-128"/>
                <a:cs typeface="Arial Unicode MS" panose="020B0604020202020204" pitchFamily="34" charset="-128"/>
              </a:rPr>
              <a:t> </a:t>
            </a:r>
            <a:endParaRPr lang="pt-BR" altLang="pt-BR" sz="1200" dirty="0">
              <a:solidFill>
                <a:schemeClr val="tx1">
                  <a:lumMod val="65000"/>
                  <a:lumOff val="35000"/>
                </a:schemeClr>
              </a:solidFill>
              <a:latin typeface="+mn-lt"/>
              <a:ea typeface="Batang" panose="02030600000101010101" pitchFamily="18" charset="-127"/>
            </a:endParaRPr>
          </a:p>
          <a:p>
            <a:pPr>
              <a:lnSpc>
                <a:spcPct val="150000"/>
              </a:lnSpc>
              <a:spcAft>
                <a:spcPts val="600"/>
              </a:spcAft>
            </a:pPr>
            <a:r>
              <a:rPr lang="pt-BR" altLang="pt-BR" sz="1200" dirty="0">
                <a:solidFill>
                  <a:schemeClr val="tx1">
                    <a:lumMod val="65000"/>
                    <a:lumOff val="35000"/>
                  </a:schemeClr>
                </a:solidFill>
                <a:latin typeface="+mn-lt"/>
                <a:ea typeface="Batang" panose="02030600000101010101" pitchFamily="18" charset="-127"/>
              </a:rPr>
              <a:t>Hospital Estadual de Francisco Morato</a:t>
            </a:r>
          </a:p>
          <a:p>
            <a:pPr>
              <a:lnSpc>
                <a:spcPct val="150000"/>
              </a:lnSpc>
              <a:spcAft>
                <a:spcPts val="600"/>
              </a:spcAft>
            </a:pPr>
            <a:r>
              <a:rPr lang="pt-BR" altLang="pt-BR" sz="1200" dirty="0">
                <a:solidFill>
                  <a:schemeClr val="tx1">
                    <a:lumMod val="65000"/>
                    <a:lumOff val="35000"/>
                  </a:schemeClr>
                </a:solidFill>
                <a:latin typeface="+mn-lt"/>
                <a:ea typeface="Batang" panose="02030600000101010101" pitchFamily="18" charset="-127"/>
              </a:rPr>
              <a:t>Hospital Estadual de Grajaú</a:t>
            </a:r>
          </a:p>
          <a:p>
            <a:pPr>
              <a:lnSpc>
                <a:spcPct val="150000"/>
              </a:lnSpc>
              <a:spcAft>
                <a:spcPts val="600"/>
              </a:spcAft>
            </a:pPr>
            <a:r>
              <a:rPr lang="pt-BR" altLang="pt-BR" sz="1200" dirty="0">
                <a:solidFill>
                  <a:schemeClr val="tx1">
                    <a:lumMod val="65000"/>
                    <a:lumOff val="35000"/>
                  </a:schemeClr>
                </a:solidFill>
                <a:latin typeface="+mn-lt"/>
                <a:ea typeface="Batang" panose="02030600000101010101" pitchFamily="18" charset="-127"/>
              </a:rPr>
              <a:t>Hospital Franco da Rocha</a:t>
            </a:r>
          </a:p>
          <a:p>
            <a:pPr>
              <a:lnSpc>
                <a:spcPct val="150000"/>
              </a:lnSpc>
              <a:spcAft>
                <a:spcPts val="600"/>
              </a:spcAft>
            </a:pPr>
            <a:r>
              <a:rPr lang="pt-BR" altLang="pt-BR" sz="1200" dirty="0">
                <a:solidFill>
                  <a:schemeClr val="tx1">
                    <a:lumMod val="65000"/>
                    <a:lumOff val="35000"/>
                  </a:schemeClr>
                </a:solidFill>
                <a:latin typeface="+mn-lt"/>
                <a:ea typeface="Batang" panose="02030600000101010101" pitchFamily="18" charset="-127"/>
              </a:rPr>
              <a:t>Hospital Geral de Carapicuíba</a:t>
            </a:r>
          </a:p>
          <a:p>
            <a:pPr>
              <a:lnSpc>
                <a:spcPct val="150000"/>
              </a:lnSpc>
              <a:spcAft>
                <a:spcPts val="600"/>
              </a:spcAft>
            </a:pPr>
            <a:r>
              <a:rPr lang="pt-BR" altLang="pt-BR" sz="1200" dirty="0">
                <a:solidFill>
                  <a:schemeClr val="tx1">
                    <a:lumMod val="65000"/>
                    <a:lumOff val="35000"/>
                  </a:schemeClr>
                </a:solidFill>
                <a:latin typeface="+mn-lt"/>
                <a:ea typeface="Batang" panose="02030600000101010101" pitchFamily="18" charset="-127"/>
              </a:rPr>
              <a:t>Hospital Geral de Itapecerica da Serra</a:t>
            </a:r>
          </a:p>
          <a:p>
            <a:pPr>
              <a:lnSpc>
                <a:spcPct val="150000"/>
              </a:lnSpc>
              <a:spcAft>
                <a:spcPts val="600"/>
              </a:spcAft>
            </a:pPr>
            <a:r>
              <a:rPr lang="pt-BR" altLang="pt-BR" sz="1200" dirty="0">
                <a:solidFill>
                  <a:schemeClr val="tx1">
                    <a:lumMod val="65000"/>
                    <a:lumOff val="35000"/>
                  </a:schemeClr>
                </a:solidFill>
                <a:latin typeface="+mn-lt"/>
                <a:ea typeface="Batang" panose="02030600000101010101" pitchFamily="18" charset="-127"/>
              </a:rPr>
              <a:t>Hospital Geral de Itapevi</a:t>
            </a:r>
          </a:p>
          <a:p>
            <a:pPr>
              <a:lnSpc>
                <a:spcPct val="150000"/>
              </a:lnSpc>
              <a:spcAft>
                <a:spcPts val="600"/>
              </a:spcAft>
            </a:pPr>
            <a:r>
              <a:rPr lang="pt-BR" altLang="pt-BR" sz="1200" dirty="0">
                <a:solidFill>
                  <a:schemeClr val="tx1">
                    <a:lumMod val="65000"/>
                    <a:lumOff val="35000"/>
                  </a:schemeClr>
                </a:solidFill>
                <a:latin typeface="+mn-lt"/>
                <a:ea typeface="Batang" panose="02030600000101010101" pitchFamily="18" charset="-127"/>
              </a:rPr>
              <a:t>Hospital Geral de Pedreira </a:t>
            </a:r>
          </a:p>
          <a:p>
            <a:pPr>
              <a:lnSpc>
                <a:spcPct val="150000"/>
              </a:lnSpc>
              <a:spcAft>
                <a:spcPts val="600"/>
              </a:spcAft>
            </a:pPr>
            <a:r>
              <a:rPr lang="pt-BR" altLang="pt-BR" sz="1200" dirty="0">
                <a:solidFill>
                  <a:schemeClr val="tx1">
                    <a:lumMod val="65000"/>
                    <a:lumOff val="35000"/>
                  </a:schemeClr>
                </a:solidFill>
                <a:latin typeface="+mn-lt"/>
                <a:ea typeface="Batang" panose="02030600000101010101" pitchFamily="18" charset="-127"/>
              </a:rPr>
              <a:t>Hospital Regional de Cotia</a:t>
            </a:r>
          </a:p>
          <a:p>
            <a:pPr>
              <a:lnSpc>
                <a:spcPct val="150000"/>
              </a:lnSpc>
              <a:spcAft>
                <a:spcPts val="600"/>
              </a:spcAft>
            </a:pPr>
            <a:r>
              <a:rPr lang="pt-BR" altLang="pt-BR" sz="1200" dirty="0">
                <a:solidFill>
                  <a:schemeClr val="tx1">
                    <a:lumMod val="65000"/>
                    <a:lumOff val="35000"/>
                  </a:schemeClr>
                </a:solidFill>
                <a:latin typeface="+mn-lt"/>
                <a:ea typeface="Batang" panose="02030600000101010101" pitchFamily="18" charset="-127"/>
              </a:rPr>
              <a:t>Hospital Regional Sul </a:t>
            </a:r>
          </a:p>
          <a:p>
            <a:pPr>
              <a:lnSpc>
                <a:spcPct val="150000"/>
              </a:lnSpc>
              <a:spcAft>
                <a:spcPts val="600"/>
              </a:spcAft>
            </a:pPr>
            <a:r>
              <a:rPr lang="pt-BR" altLang="pt-BR" sz="1200" dirty="0">
                <a:solidFill>
                  <a:schemeClr val="tx1">
                    <a:lumMod val="65000"/>
                    <a:lumOff val="35000"/>
                  </a:schemeClr>
                </a:solidFill>
                <a:latin typeface="+mn-lt"/>
                <a:ea typeface="Batang" panose="02030600000101010101" pitchFamily="18" charset="-127"/>
              </a:rPr>
              <a:t>Conjunto Hospitalar de Sorocaba</a:t>
            </a:r>
          </a:p>
          <a:p>
            <a:pPr>
              <a:lnSpc>
                <a:spcPct val="150000"/>
              </a:lnSpc>
              <a:spcAft>
                <a:spcPts val="600"/>
              </a:spcAft>
            </a:pPr>
            <a:r>
              <a:rPr lang="pt-BR" altLang="pt-BR" sz="1200" dirty="0">
                <a:solidFill>
                  <a:schemeClr val="tx1">
                    <a:lumMod val="65000"/>
                    <a:lumOff val="35000"/>
                  </a:schemeClr>
                </a:solidFill>
                <a:latin typeface="+mn-lt"/>
                <a:ea typeface="Batang" panose="02030600000101010101" pitchFamily="18" charset="-127"/>
              </a:rPr>
              <a:t>Hospital e Maternidade Interlagos</a:t>
            </a:r>
          </a:p>
          <a:p>
            <a:pPr>
              <a:lnSpc>
                <a:spcPct val="150000"/>
              </a:lnSpc>
              <a:spcAft>
                <a:spcPts val="600"/>
              </a:spcAft>
            </a:pPr>
            <a:r>
              <a:rPr lang="pt-BR" altLang="pt-BR" sz="1200" dirty="0">
                <a:solidFill>
                  <a:schemeClr val="tx1">
                    <a:lumMod val="65000"/>
                    <a:lumOff val="35000"/>
                  </a:schemeClr>
                </a:solidFill>
                <a:latin typeface="+mn-lt"/>
                <a:ea typeface="Batang" panose="02030600000101010101" pitchFamily="18" charset="-127"/>
              </a:rPr>
              <a:t> </a:t>
            </a:r>
          </a:p>
        </p:txBody>
      </p:sp>
      <p:sp>
        <p:nvSpPr>
          <p:cNvPr id="5" name="Retângulo 4">
            <a:extLst>
              <a:ext uri="{FF2B5EF4-FFF2-40B4-BE49-F238E27FC236}">
                <a16:creationId xmlns:a16="http://schemas.microsoft.com/office/drawing/2014/main" id="{5C885DBB-1E75-4680-9A9C-2C4C25BC36E7}"/>
              </a:ext>
            </a:extLst>
          </p:cNvPr>
          <p:cNvSpPr/>
          <p:nvPr/>
        </p:nvSpPr>
        <p:spPr>
          <a:xfrm>
            <a:off x="5969984" y="1733461"/>
            <a:ext cx="3214257" cy="4511107"/>
          </a:xfrm>
          <a:prstGeom prst="rect">
            <a:avLst/>
          </a:prstGeom>
        </p:spPr>
        <p:txBody>
          <a:bodyPr wrap="square">
            <a:spAutoFit/>
          </a:bodyPr>
          <a:lstStyle/>
          <a:p>
            <a:pPr algn="just">
              <a:lnSpc>
                <a:spcPct val="150000"/>
              </a:lnSpc>
            </a:pPr>
            <a:r>
              <a:rPr lang="pt-BR" altLang="pt-BR" sz="1200" b="1" dirty="0">
                <a:solidFill>
                  <a:schemeClr val="tx1">
                    <a:lumMod val="65000"/>
                    <a:lumOff val="35000"/>
                  </a:schemeClr>
                </a:solidFill>
                <a:ea typeface="Arial Unicode MS" panose="020B0604020202020204" pitchFamily="34" charset="-128"/>
                <a:cs typeface="Arial" panose="020B0604020202020204" pitchFamily="34" charset="0"/>
              </a:rPr>
              <a:t>B) AMBULATORIOS MÉDICOS - AME (7)</a:t>
            </a:r>
            <a:endParaRPr lang="pt-BR" altLang="pt-BR" sz="1200" dirty="0">
              <a:solidFill>
                <a:schemeClr val="tx1">
                  <a:lumMod val="65000"/>
                  <a:lumOff val="35000"/>
                </a:schemeClr>
              </a:solidFill>
              <a:ea typeface="Batang" panose="02030600000101010101" pitchFamily="18" charset="-127"/>
              <a:cs typeface="Arial" panose="020B0604020202020204" pitchFamily="34" charset="0"/>
            </a:endParaRPr>
          </a:p>
          <a:p>
            <a:pPr>
              <a:lnSpc>
                <a:spcPct val="150000"/>
              </a:lnSpc>
              <a:spcAft>
                <a:spcPts val="600"/>
              </a:spcAft>
            </a:pPr>
            <a:r>
              <a:rPr lang="pt-BR" altLang="pt-BR" sz="1200" b="1" i="1" dirty="0">
                <a:solidFill>
                  <a:schemeClr val="tx1">
                    <a:lumMod val="65000"/>
                    <a:lumOff val="35000"/>
                  </a:schemeClr>
                </a:solidFill>
                <a:ea typeface="Arial Unicode MS" panose="020B0604020202020204" pitchFamily="34" charset="-128"/>
                <a:cs typeface="Arial" panose="020B0604020202020204" pitchFamily="34" charset="0"/>
              </a:rPr>
              <a:t> </a:t>
            </a:r>
          </a:p>
          <a:p>
            <a:pPr>
              <a:lnSpc>
                <a:spcPct val="150000"/>
              </a:lnSpc>
              <a:spcAft>
                <a:spcPts val="600"/>
              </a:spcAft>
            </a:pPr>
            <a:r>
              <a:rPr lang="pt-BR" altLang="pt-BR" sz="1200" dirty="0">
                <a:solidFill>
                  <a:schemeClr val="tx1">
                    <a:lumMod val="65000"/>
                    <a:lumOff val="35000"/>
                  </a:schemeClr>
                </a:solidFill>
                <a:ea typeface="Batang" panose="02030600000101010101" pitchFamily="18" charset="-127"/>
                <a:cs typeface="Arial" panose="020B0604020202020204" pitchFamily="34" charset="0"/>
              </a:rPr>
              <a:t>AE – Varzea do Carmo</a:t>
            </a:r>
          </a:p>
          <a:p>
            <a:pPr>
              <a:lnSpc>
                <a:spcPct val="150000"/>
              </a:lnSpc>
              <a:spcAft>
                <a:spcPts val="600"/>
              </a:spcAft>
            </a:pPr>
            <a:r>
              <a:rPr lang="pt-BR" altLang="pt-BR" sz="1200" dirty="0">
                <a:solidFill>
                  <a:schemeClr val="tx1">
                    <a:lumMod val="65000"/>
                    <a:lumOff val="35000"/>
                  </a:schemeClr>
                </a:solidFill>
                <a:ea typeface="Batang" panose="02030600000101010101" pitchFamily="18" charset="-127"/>
                <a:cs typeface="Arial" panose="020B0604020202020204" pitchFamily="34" charset="0"/>
              </a:rPr>
              <a:t>AME Carapicuíba</a:t>
            </a:r>
          </a:p>
          <a:p>
            <a:pPr>
              <a:lnSpc>
                <a:spcPct val="150000"/>
              </a:lnSpc>
              <a:spcAft>
                <a:spcPts val="600"/>
              </a:spcAft>
            </a:pPr>
            <a:r>
              <a:rPr lang="pt-BR" altLang="pt-BR" sz="1200" dirty="0">
                <a:solidFill>
                  <a:schemeClr val="tx1">
                    <a:lumMod val="65000"/>
                    <a:lumOff val="35000"/>
                  </a:schemeClr>
                </a:solidFill>
                <a:ea typeface="Batang" panose="02030600000101010101" pitchFamily="18" charset="-127"/>
                <a:cs typeface="Arial" panose="020B0604020202020204" pitchFamily="34" charset="0"/>
              </a:rPr>
              <a:t>AME Interlagos</a:t>
            </a:r>
          </a:p>
          <a:p>
            <a:pPr>
              <a:lnSpc>
                <a:spcPct val="150000"/>
              </a:lnSpc>
              <a:spcAft>
                <a:spcPts val="600"/>
              </a:spcAft>
            </a:pPr>
            <a:r>
              <a:rPr lang="pt-BR" altLang="pt-BR" sz="1200" dirty="0">
                <a:solidFill>
                  <a:schemeClr val="tx1">
                    <a:lumMod val="65000"/>
                    <a:lumOff val="35000"/>
                  </a:schemeClr>
                </a:solidFill>
                <a:ea typeface="Batang" panose="02030600000101010101" pitchFamily="18" charset="-127"/>
                <a:cs typeface="Arial" panose="020B0604020202020204" pitchFamily="34" charset="0"/>
              </a:rPr>
              <a:t>AME Itapevi</a:t>
            </a:r>
          </a:p>
          <a:p>
            <a:pPr>
              <a:lnSpc>
                <a:spcPct val="150000"/>
              </a:lnSpc>
              <a:spcAft>
                <a:spcPts val="600"/>
              </a:spcAft>
            </a:pPr>
            <a:r>
              <a:rPr lang="pt-BR" altLang="pt-BR" sz="1200" dirty="0">
                <a:solidFill>
                  <a:schemeClr val="tx1">
                    <a:lumMod val="65000"/>
                    <a:lumOff val="35000"/>
                  </a:schemeClr>
                </a:solidFill>
                <a:ea typeface="Batang" panose="02030600000101010101" pitchFamily="18" charset="-127"/>
                <a:cs typeface="Arial" panose="020B0604020202020204" pitchFamily="34" charset="0"/>
              </a:rPr>
              <a:t>AME Itu</a:t>
            </a:r>
          </a:p>
          <a:p>
            <a:pPr>
              <a:lnSpc>
                <a:spcPct val="150000"/>
              </a:lnSpc>
              <a:spcAft>
                <a:spcPts val="600"/>
              </a:spcAft>
            </a:pPr>
            <a:r>
              <a:rPr lang="pt-BR" altLang="pt-BR" sz="1200" dirty="0">
                <a:solidFill>
                  <a:schemeClr val="tx1">
                    <a:lumMod val="65000"/>
                    <a:lumOff val="35000"/>
                  </a:schemeClr>
                </a:solidFill>
                <a:ea typeface="Batang" panose="02030600000101010101" pitchFamily="18" charset="-127"/>
                <a:cs typeface="Arial" panose="020B0604020202020204" pitchFamily="34" charset="0"/>
              </a:rPr>
              <a:t>AME Jardim dos Prados</a:t>
            </a:r>
          </a:p>
          <a:p>
            <a:pPr>
              <a:lnSpc>
                <a:spcPct val="150000"/>
              </a:lnSpc>
              <a:spcAft>
                <a:spcPts val="600"/>
              </a:spcAft>
            </a:pPr>
            <a:r>
              <a:rPr lang="pt-BR" altLang="pt-BR" sz="1200" dirty="0">
                <a:solidFill>
                  <a:schemeClr val="tx1">
                    <a:lumMod val="65000"/>
                    <a:lumOff val="35000"/>
                  </a:schemeClr>
                </a:solidFill>
                <a:ea typeface="Batang" panose="02030600000101010101" pitchFamily="18" charset="-127"/>
                <a:cs typeface="Arial" panose="020B0604020202020204" pitchFamily="34" charset="0"/>
              </a:rPr>
              <a:t>AME Sorocaba</a:t>
            </a:r>
          </a:p>
          <a:p>
            <a:pPr>
              <a:lnSpc>
                <a:spcPct val="150000"/>
              </a:lnSpc>
              <a:spcAft>
                <a:spcPts val="600"/>
              </a:spcAft>
            </a:pPr>
            <a:endParaRPr lang="pt-BR" altLang="pt-BR" sz="1200" dirty="0">
              <a:solidFill>
                <a:schemeClr val="tx1">
                  <a:lumMod val="65000"/>
                  <a:lumOff val="35000"/>
                </a:schemeClr>
              </a:solidFill>
              <a:ea typeface="Batang" panose="02030600000101010101" pitchFamily="18" charset="-127"/>
              <a:cs typeface="Arial" panose="020B0604020202020204" pitchFamily="34" charset="0"/>
            </a:endParaRPr>
          </a:p>
          <a:p>
            <a:pPr>
              <a:lnSpc>
                <a:spcPct val="150000"/>
              </a:lnSpc>
              <a:spcAft>
                <a:spcPts val="600"/>
              </a:spcAft>
            </a:pPr>
            <a:r>
              <a:rPr lang="pt-BR" altLang="pt-BR" sz="1200" b="1" dirty="0">
                <a:solidFill>
                  <a:schemeClr val="tx1">
                    <a:lumMod val="65000"/>
                    <a:lumOff val="35000"/>
                  </a:schemeClr>
                </a:solidFill>
                <a:ea typeface="Arial Unicode MS" panose="020B0604020202020204" pitchFamily="34" charset="-128"/>
                <a:cs typeface="Arial" panose="020B0604020202020204" pitchFamily="34" charset="0"/>
              </a:rPr>
              <a:t>C) UNIDADES DE CAPTAÇÃO (2)</a:t>
            </a:r>
            <a:endParaRPr lang="pt-BR" altLang="pt-BR" sz="1200" dirty="0">
              <a:solidFill>
                <a:schemeClr val="tx1">
                  <a:lumMod val="65000"/>
                  <a:lumOff val="35000"/>
                </a:schemeClr>
              </a:solidFill>
              <a:ea typeface="Batang" panose="02030600000101010101" pitchFamily="18" charset="-127"/>
              <a:cs typeface="Arial" panose="020B0604020202020204" pitchFamily="34" charset="0"/>
            </a:endParaRPr>
          </a:p>
          <a:p>
            <a:pPr>
              <a:lnSpc>
                <a:spcPct val="150000"/>
              </a:lnSpc>
              <a:spcAft>
                <a:spcPts val="600"/>
              </a:spcAft>
            </a:pPr>
            <a:r>
              <a:rPr lang="pt-BR" altLang="pt-BR" sz="1200" dirty="0">
                <a:solidFill>
                  <a:schemeClr val="tx1">
                    <a:lumMod val="65000"/>
                    <a:lumOff val="35000"/>
                  </a:schemeClr>
                </a:solidFill>
                <a:ea typeface="Batang" panose="02030600000101010101" pitchFamily="18" charset="-127"/>
                <a:cs typeface="Arial" panose="020B0604020202020204" pitchFamily="34" charset="0"/>
              </a:rPr>
              <a:t>Complexo Hospitalar do Juquery</a:t>
            </a:r>
          </a:p>
          <a:p>
            <a:pPr>
              <a:lnSpc>
                <a:spcPct val="150000"/>
              </a:lnSpc>
              <a:spcAft>
                <a:spcPts val="600"/>
              </a:spcAft>
            </a:pPr>
            <a:r>
              <a:rPr lang="pt-BR" altLang="pt-BR" sz="1200" dirty="0">
                <a:solidFill>
                  <a:schemeClr val="tx1">
                    <a:lumMod val="65000"/>
                    <a:lumOff val="35000"/>
                  </a:schemeClr>
                </a:solidFill>
                <a:ea typeface="Batang" panose="02030600000101010101" pitchFamily="18" charset="-127"/>
                <a:cs typeface="Arial" panose="020B0604020202020204" pitchFamily="34" charset="0"/>
              </a:rPr>
              <a:t>Hospital Dr. Francisco Ribeiro Arantes</a:t>
            </a:r>
            <a:endParaRPr lang="pt-BR" sz="1200" dirty="0">
              <a:solidFill>
                <a:schemeClr val="tx1">
                  <a:lumMod val="65000"/>
                  <a:lumOff val="35000"/>
                </a:schemeClr>
              </a:solidFill>
              <a:ea typeface="Batang" panose="02030600000101010101" pitchFamily="18" charset="-127"/>
              <a:cs typeface="Arial" panose="020B0604020202020204" pitchFamily="34" charset="0"/>
            </a:endParaRPr>
          </a:p>
        </p:txBody>
      </p:sp>
      <p:sp>
        <p:nvSpPr>
          <p:cNvPr id="8" name="Retângulo 7">
            <a:extLst>
              <a:ext uri="{FF2B5EF4-FFF2-40B4-BE49-F238E27FC236}">
                <a16:creationId xmlns:a16="http://schemas.microsoft.com/office/drawing/2014/main" id="{59538E66-121A-4ACC-9B9C-CF028C6E9BC4}"/>
              </a:ext>
            </a:extLst>
          </p:cNvPr>
          <p:cNvSpPr/>
          <p:nvPr/>
        </p:nvSpPr>
        <p:spPr>
          <a:xfrm>
            <a:off x="148238" y="150118"/>
            <a:ext cx="11887817" cy="6557764"/>
          </a:xfrm>
          <a:prstGeom prst="rect">
            <a:avLst/>
          </a:prstGeom>
          <a:noFill/>
          <a:ln>
            <a:solidFill>
              <a:srgbClr val="C2172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p>
        </p:txBody>
      </p:sp>
      <p:pic>
        <p:nvPicPr>
          <p:cNvPr id="9" name="Imagem 8">
            <a:extLst>
              <a:ext uri="{FF2B5EF4-FFF2-40B4-BE49-F238E27FC236}">
                <a16:creationId xmlns:a16="http://schemas.microsoft.com/office/drawing/2014/main" id="{8586A955-38A4-4D25-B2FC-E912AB0AC85C}"/>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48239" y="6248908"/>
            <a:ext cx="1324961" cy="458974"/>
          </a:xfrm>
          <a:prstGeom prst="rect">
            <a:avLst/>
          </a:prstGeom>
        </p:spPr>
      </p:pic>
      <p:pic>
        <p:nvPicPr>
          <p:cNvPr id="10" name="Imagem 2">
            <a:extLst>
              <a:ext uri="{FF2B5EF4-FFF2-40B4-BE49-F238E27FC236}">
                <a16:creationId xmlns:a16="http://schemas.microsoft.com/office/drawing/2014/main" id="{3856D422-9B27-4BA6-BA25-11BC72767A50}"/>
              </a:ext>
            </a:extLst>
          </p:cNvPr>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0825017" y="6442017"/>
            <a:ext cx="1109663" cy="2919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34246687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Imagem 10">
            <a:extLst>
              <a:ext uri="{FF2B5EF4-FFF2-40B4-BE49-F238E27FC236}">
                <a16:creationId xmlns:a16="http://schemas.microsoft.com/office/drawing/2014/main" id="{370219E1-0D3C-4FA8-8214-1DC77DE40E5B}"/>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11453" b="4277"/>
          <a:stretch/>
        </p:blipFill>
        <p:spPr>
          <a:xfrm>
            <a:off x="20" y="10"/>
            <a:ext cx="12191980" cy="6857990"/>
          </a:xfrm>
          <a:prstGeom prst="rect">
            <a:avLst/>
          </a:prstGeom>
        </p:spPr>
      </p:pic>
      <p:sp>
        <p:nvSpPr>
          <p:cNvPr id="12" name="Retângulo 11">
            <a:extLst>
              <a:ext uri="{FF2B5EF4-FFF2-40B4-BE49-F238E27FC236}">
                <a16:creationId xmlns:a16="http://schemas.microsoft.com/office/drawing/2014/main" id="{47E24BAE-3529-491F-B3C6-5F02F48D677A}"/>
              </a:ext>
            </a:extLst>
          </p:cNvPr>
          <p:cNvSpPr/>
          <p:nvPr/>
        </p:nvSpPr>
        <p:spPr>
          <a:xfrm>
            <a:off x="20" y="10"/>
            <a:ext cx="12191980" cy="6857990"/>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p>
        </p:txBody>
      </p:sp>
      <p:sp>
        <p:nvSpPr>
          <p:cNvPr id="5" name="Rectangle 8">
            <a:extLst>
              <a:ext uri="{FF2B5EF4-FFF2-40B4-BE49-F238E27FC236}">
                <a16:creationId xmlns:a16="http://schemas.microsoft.com/office/drawing/2014/main" id="{088C3330-AD1F-465A-8E38-0414D18251DB}"/>
              </a:ext>
            </a:extLst>
          </p:cNvPr>
          <p:cNvSpPr>
            <a:spLocks noChangeArrowheads="1"/>
          </p:cNvSpPr>
          <p:nvPr/>
        </p:nvSpPr>
        <p:spPr bwMode="auto">
          <a:xfrm>
            <a:off x="483598" y="1568773"/>
            <a:ext cx="11286643"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a:r>
              <a:rPr lang="pt-BR" altLang="ko-KR" dirty="0">
                <a:solidFill>
                  <a:schemeClr val="tx1">
                    <a:lumMod val="75000"/>
                    <a:lumOff val="25000"/>
                  </a:schemeClr>
                </a:solidFill>
                <a:latin typeface="+mn-lt"/>
              </a:rPr>
              <a:t>A tabela 1 apresenta a produção trimestral do CEAC Sul de acordo com o planejado estimaram um volume para o </a:t>
            </a:r>
            <a:r>
              <a:rPr lang="pt-BR" altLang="pt-BR" dirty="0">
                <a:solidFill>
                  <a:schemeClr val="tx1">
                    <a:lumMod val="75000"/>
                    <a:lumOff val="25000"/>
                  </a:schemeClr>
                </a:solidFill>
                <a:latin typeface="+mn-lt"/>
              </a:rPr>
              <a:t>Segundo </a:t>
            </a:r>
            <a:r>
              <a:rPr lang="pt-BR" altLang="ko-KR" dirty="0">
                <a:solidFill>
                  <a:schemeClr val="tx1">
                    <a:lumMod val="75000"/>
                    <a:lumOff val="25000"/>
                  </a:schemeClr>
                </a:solidFill>
                <a:latin typeface="+mn-lt"/>
              </a:rPr>
              <a:t> Trimestre de </a:t>
            </a:r>
            <a:r>
              <a:rPr lang="pt-BR" altLang="ko-KR" b="1" dirty="0">
                <a:solidFill>
                  <a:schemeClr val="tx1">
                    <a:lumMod val="75000"/>
                    <a:lumOff val="25000"/>
                  </a:schemeClr>
                </a:solidFill>
                <a:latin typeface="+mn-lt"/>
              </a:rPr>
              <a:t>2.261.247</a:t>
            </a:r>
            <a:r>
              <a:rPr lang="pt-BR" altLang="ko-KR" dirty="0">
                <a:solidFill>
                  <a:schemeClr val="tx1">
                    <a:lumMod val="75000"/>
                    <a:lumOff val="25000"/>
                  </a:schemeClr>
                </a:solidFill>
                <a:latin typeface="+mn-lt"/>
              </a:rPr>
              <a:t> exames. A produção realizada foi  </a:t>
            </a:r>
            <a:r>
              <a:rPr lang="pt-BR" altLang="ko-KR" b="1" dirty="0">
                <a:solidFill>
                  <a:schemeClr val="tx1">
                    <a:lumMod val="75000"/>
                    <a:lumOff val="25000"/>
                  </a:schemeClr>
                </a:solidFill>
                <a:latin typeface="+mn-lt"/>
              </a:rPr>
              <a:t>2,62</a:t>
            </a:r>
            <a:r>
              <a:rPr lang="pt-BR" altLang="ko-KR" b="1" dirty="0">
                <a:solidFill>
                  <a:schemeClr val="tx1">
                    <a:lumMod val="75000"/>
                    <a:lumOff val="25000"/>
                  </a:schemeClr>
                </a:solidFill>
                <a:highlight>
                  <a:srgbClr val="FFFFFF"/>
                </a:highlight>
                <a:latin typeface="+mn-lt"/>
              </a:rPr>
              <a:t>%</a:t>
            </a:r>
            <a:r>
              <a:rPr lang="pt-BR" altLang="ko-KR" dirty="0">
                <a:solidFill>
                  <a:schemeClr val="tx1">
                    <a:lumMod val="75000"/>
                    <a:lumOff val="25000"/>
                  </a:schemeClr>
                </a:solidFill>
                <a:highlight>
                  <a:srgbClr val="FFFFFF"/>
                </a:highlight>
                <a:latin typeface="+mn-lt"/>
              </a:rPr>
              <a:t> </a:t>
            </a:r>
            <a:r>
              <a:rPr lang="pt-BR" altLang="ko-KR" dirty="0">
                <a:solidFill>
                  <a:schemeClr val="tx1">
                    <a:lumMod val="75000"/>
                    <a:lumOff val="25000"/>
                  </a:schemeClr>
                </a:solidFill>
                <a:latin typeface="+mn-lt"/>
              </a:rPr>
              <a:t>menor que o estimado. </a:t>
            </a:r>
          </a:p>
        </p:txBody>
      </p:sp>
      <p:sp>
        <p:nvSpPr>
          <p:cNvPr id="7" name="Rectangle 9">
            <a:extLst>
              <a:ext uri="{FF2B5EF4-FFF2-40B4-BE49-F238E27FC236}">
                <a16:creationId xmlns:a16="http://schemas.microsoft.com/office/drawing/2014/main" id="{1933EAC2-1607-4F78-A8F3-2E79F672F459}"/>
              </a:ext>
            </a:extLst>
          </p:cNvPr>
          <p:cNvSpPr>
            <a:spLocks noChangeArrowheads="1"/>
          </p:cNvSpPr>
          <p:nvPr/>
        </p:nvSpPr>
        <p:spPr bwMode="auto">
          <a:xfrm>
            <a:off x="3727938" y="5563801"/>
            <a:ext cx="5160881"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pt-BR" altLang="ko-KR" sz="800" dirty="0">
                <a:latin typeface="+mn-lt"/>
                <a:ea typeface="Arial Unicode MS" panose="020B0604020202020204" pitchFamily="34" charset="-128"/>
                <a:cs typeface="Arial Unicode MS" panose="020B0604020202020204" pitchFamily="34" charset="-128"/>
              </a:rPr>
              <a:t>Fonte: Secretaria de Estado da Saúde de São Paulo – Sistema Reglab ® 2022</a:t>
            </a:r>
            <a:endParaRPr lang="pt-BR" altLang="ko-KR" sz="800" dirty="0">
              <a:latin typeface="+mn-lt"/>
            </a:endParaRPr>
          </a:p>
        </p:txBody>
      </p:sp>
      <p:sp>
        <p:nvSpPr>
          <p:cNvPr id="4" name="Retângulo 3">
            <a:extLst>
              <a:ext uri="{FF2B5EF4-FFF2-40B4-BE49-F238E27FC236}">
                <a16:creationId xmlns:a16="http://schemas.microsoft.com/office/drawing/2014/main" id="{0AE71F80-A4E4-4826-8649-DE0D69F17FDF}"/>
              </a:ext>
            </a:extLst>
          </p:cNvPr>
          <p:cNvSpPr/>
          <p:nvPr/>
        </p:nvSpPr>
        <p:spPr>
          <a:xfrm>
            <a:off x="2328531" y="2595155"/>
            <a:ext cx="7463170" cy="246221"/>
          </a:xfrm>
          <a:prstGeom prst="rect">
            <a:avLst/>
          </a:prstGeom>
        </p:spPr>
        <p:txBody>
          <a:bodyPr wrap="square">
            <a:spAutoFit/>
          </a:bodyPr>
          <a:lstStyle/>
          <a:p>
            <a:pPr lvl="0" algn="ctr"/>
            <a:r>
              <a:rPr lang="pt-BR" altLang="ko-KR" sz="1000" dirty="0">
                <a:solidFill>
                  <a:prstClr val="black">
                    <a:lumMod val="75000"/>
                    <a:lumOff val="25000"/>
                  </a:prstClr>
                </a:solidFill>
              </a:rPr>
              <a:t>Tabela 1 – Produção Estimada e Realizada no CEAC Sul,  Abril a Junho  2022</a:t>
            </a:r>
          </a:p>
        </p:txBody>
      </p:sp>
      <p:sp>
        <p:nvSpPr>
          <p:cNvPr id="13" name="Título 1">
            <a:extLst>
              <a:ext uri="{FF2B5EF4-FFF2-40B4-BE49-F238E27FC236}">
                <a16:creationId xmlns:a16="http://schemas.microsoft.com/office/drawing/2014/main" id="{8692297A-5E0E-4836-B69D-841E4D949974}"/>
              </a:ext>
            </a:extLst>
          </p:cNvPr>
          <p:cNvSpPr txBox="1">
            <a:spLocks/>
          </p:cNvSpPr>
          <p:nvPr/>
        </p:nvSpPr>
        <p:spPr>
          <a:xfrm>
            <a:off x="483599" y="291716"/>
            <a:ext cx="7907080" cy="773113"/>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pt-BR" sz="3200" b="1" dirty="0">
                <a:solidFill>
                  <a:srgbClr val="C00000"/>
                </a:solidFill>
                <a:latin typeface="+mn-lt"/>
              </a:rPr>
              <a:t>Resultados</a:t>
            </a:r>
          </a:p>
          <a:p>
            <a:r>
              <a:rPr lang="pt-BR" sz="2600" b="1" dirty="0">
                <a:solidFill>
                  <a:srgbClr val="C00000"/>
                </a:solidFill>
                <a:latin typeface="+mn-lt"/>
              </a:rPr>
              <a:t>Produção Quantitativa</a:t>
            </a:r>
          </a:p>
        </p:txBody>
      </p:sp>
      <p:pic>
        <p:nvPicPr>
          <p:cNvPr id="14" name="Imagem 13">
            <a:extLst>
              <a:ext uri="{FF2B5EF4-FFF2-40B4-BE49-F238E27FC236}">
                <a16:creationId xmlns:a16="http://schemas.microsoft.com/office/drawing/2014/main" id="{635E1879-700C-41A9-BF1B-54DC4FA4DFF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48239" y="6248908"/>
            <a:ext cx="1324961" cy="458974"/>
          </a:xfrm>
          <a:prstGeom prst="rect">
            <a:avLst/>
          </a:prstGeom>
        </p:spPr>
      </p:pic>
      <p:pic>
        <p:nvPicPr>
          <p:cNvPr id="15" name="Imagem 2">
            <a:extLst>
              <a:ext uri="{FF2B5EF4-FFF2-40B4-BE49-F238E27FC236}">
                <a16:creationId xmlns:a16="http://schemas.microsoft.com/office/drawing/2014/main" id="{203CD7EE-7B5B-4488-A38B-9B89CC8254C9}"/>
              </a:ext>
            </a:extLst>
          </p:cNvPr>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0825017" y="6442017"/>
            <a:ext cx="1109663" cy="2919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 name="Imagem 16">
            <a:extLst>
              <a:ext uri="{FF2B5EF4-FFF2-40B4-BE49-F238E27FC236}">
                <a16:creationId xmlns:a16="http://schemas.microsoft.com/office/drawing/2014/main" id="{E8907210-35C6-ADC2-DE26-73E6AC4F473F}"/>
              </a:ext>
            </a:extLst>
          </p:cNvPr>
          <p:cNvPicPr>
            <a:picLocks noChangeAspect="1"/>
          </p:cNvPicPr>
          <p:nvPr/>
        </p:nvPicPr>
        <p:blipFill>
          <a:blip r:embed="rId6"/>
          <a:stretch>
            <a:fillRect/>
          </a:stretch>
        </p:blipFill>
        <p:spPr>
          <a:xfrm>
            <a:off x="3408947" y="3017250"/>
            <a:ext cx="5374105" cy="1890613"/>
          </a:xfrm>
          <a:prstGeom prst="rect">
            <a:avLst/>
          </a:prstGeom>
        </p:spPr>
      </p:pic>
    </p:spTree>
    <p:extLst>
      <p:ext uri="{BB962C8B-B14F-4D97-AF65-F5344CB8AC3E}">
        <p14:creationId xmlns:p14="http://schemas.microsoft.com/office/powerpoint/2010/main" val="40188718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tângulo 2">
            <a:extLst>
              <a:ext uri="{FF2B5EF4-FFF2-40B4-BE49-F238E27FC236}">
                <a16:creationId xmlns:a16="http://schemas.microsoft.com/office/drawing/2014/main" id="{97D9D910-D313-4FD8-B86D-27DC7C2FECD1}"/>
              </a:ext>
            </a:extLst>
          </p:cNvPr>
          <p:cNvSpPr>
            <a:spLocks noChangeArrowheads="1"/>
          </p:cNvSpPr>
          <p:nvPr/>
        </p:nvSpPr>
        <p:spPr bwMode="auto">
          <a:xfrm>
            <a:off x="5837382" y="975705"/>
            <a:ext cx="6317674" cy="2579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a:lnSpc>
                <a:spcPct val="150000"/>
              </a:lnSpc>
            </a:pPr>
            <a:r>
              <a:rPr lang="pt-BR" altLang="pt-BR" sz="800" dirty="0">
                <a:latin typeface="+mn-lt"/>
                <a:ea typeface="Arial Unicode MS" panose="020B0604020202020204" pitchFamily="34" charset="-128"/>
                <a:cs typeface="Arial Unicode MS" panose="020B0604020202020204" pitchFamily="34" charset="-128"/>
              </a:rPr>
              <a:t>Quadro 1 – Produção Estimada (Meta) e realizada no CEAC Sul, discriminada por unidade assistencial no período de </a:t>
            </a:r>
            <a:r>
              <a:rPr lang="pt-BR" altLang="ko-KR" sz="800" dirty="0">
                <a:solidFill>
                  <a:prstClr val="black">
                    <a:lumMod val="75000"/>
                    <a:lumOff val="25000"/>
                  </a:prstClr>
                </a:solidFill>
              </a:rPr>
              <a:t>Abril a Junho 2022</a:t>
            </a:r>
            <a:endParaRPr lang="pt-BR" altLang="pt-BR" sz="800" dirty="0">
              <a:latin typeface="+mn-lt"/>
              <a:ea typeface="Batang" panose="02030600000101010101" pitchFamily="18" charset="-127"/>
            </a:endParaRPr>
          </a:p>
        </p:txBody>
      </p:sp>
      <p:sp>
        <p:nvSpPr>
          <p:cNvPr id="7" name="Retângulo 5">
            <a:extLst>
              <a:ext uri="{FF2B5EF4-FFF2-40B4-BE49-F238E27FC236}">
                <a16:creationId xmlns:a16="http://schemas.microsoft.com/office/drawing/2014/main" id="{67BFC103-A349-4995-ADEB-34CED48B58A5}"/>
              </a:ext>
            </a:extLst>
          </p:cNvPr>
          <p:cNvSpPr>
            <a:spLocks noChangeArrowheads="1"/>
          </p:cNvSpPr>
          <p:nvPr/>
        </p:nvSpPr>
        <p:spPr bwMode="auto">
          <a:xfrm>
            <a:off x="6273789" y="5159921"/>
            <a:ext cx="5751633" cy="2579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lnSpc>
                <a:spcPct val="150000"/>
              </a:lnSpc>
            </a:pPr>
            <a:r>
              <a:rPr lang="pt-BR" altLang="pt-BR" sz="800" dirty="0">
                <a:latin typeface="+mn-lt"/>
                <a:ea typeface="Arial Unicode MS" panose="020B0604020202020204" pitchFamily="34" charset="-128"/>
                <a:cs typeface="Arial Unicode MS" panose="020B0604020202020204" pitchFamily="34" charset="-128"/>
              </a:rPr>
              <a:t>Fonte: Secretaria de Estado da Saúde de São Paulo – Sistema Reglab ® 2022</a:t>
            </a:r>
            <a:endParaRPr lang="pt-BR" altLang="pt-BR" sz="800" dirty="0">
              <a:latin typeface="+mn-lt"/>
              <a:ea typeface="Batang" panose="02030600000101010101" pitchFamily="18" charset="-127"/>
            </a:endParaRPr>
          </a:p>
        </p:txBody>
      </p:sp>
      <p:sp>
        <p:nvSpPr>
          <p:cNvPr id="8" name="Retângulo 1">
            <a:extLst>
              <a:ext uri="{FF2B5EF4-FFF2-40B4-BE49-F238E27FC236}">
                <a16:creationId xmlns:a16="http://schemas.microsoft.com/office/drawing/2014/main" id="{75ADE29D-1135-4418-B85C-C1560220A4EC}"/>
              </a:ext>
            </a:extLst>
          </p:cNvPr>
          <p:cNvSpPr>
            <a:spLocks noChangeArrowheads="1"/>
          </p:cNvSpPr>
          <p:nvPr/>
        </p:nvSpPr>
        <p:spPr bwMode="auto">
          <a:xfrm>
            <a:off x="577436" y="1653152"/>
            <a:ext cx="5024582" cy="3416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a:lnSpc>
                <a:spcPct val="150000"/>
              </a:lnSpc>
            </a:pPr>
            <a:r>
              <a:rPr lang="pt-BR" altLang="pt-BR" sz="1200" dirty="0">
                <a:solidFill>
                  <a:schemeClr val="tx1">
                    <a:lumMod val="85000"/>
                    <a:lumOff val="15000"/>
                  </a:schemeClr>
                </a:solidFill>
                <a:latin typeface="+mn-lt"/>
                <a:ea typeface="Arial Unicode MS" panose="020B0604020202020204" pitchFamily="34" charset="-128"/>
                <a:cs typeface="Arial Unicode MS" panose="020B0604020202020204" pitchFamily="34" charset="-128"/>
              </a:rPr>
              <a:t>Os resultados obtidos no </a:t>
            </a:r>
            <a:r>
              <a:rPr lang="pt-BR" altLang="pt-BR" sz="1200" dirty="0">
                <a:solidFill>
                  <a:schemeClr val="tx1">
                    <a:lumMod val="85000"/>
                    <a:lumOff val="15000"/>
                  </a:schemeClr>
                </a:solidFill>
                <a:latin typeface="+mn-lt"/>
                <a:ea typeface="Arial Unicode MS" panose="020B0604020202020204" pitchFamily="34" charset="-128"/>
              </a:rPr>
              <a:t>Segundo Trimestre </a:t>
            </a:r>
            <a:r>
              <a:rPr lang="pt-BR" altLang="pt-BR" sz="1200" dirty="0">
                <a:solidFill>
                  <a:schemeClr val="tx1">
                    <a:lumMod val="85000"/>
                    <a:lumOff val="15000"/>
                  </a:schemeClr>
                </a:solidFill>
                <a:latin typeface="+mn-lt"/>
                <a:ea typeface="Arial Unicode MS" panose="020B0604020202020204" pitchFamily="34" charset="-128"/>
                <a:cs typeface="Arial Unicode MS" panose="020B0604020202020204" pitchFamily="34" charset="-128"/>
              </a:rPr>
              <a:t>de 2022 sugerem a oportunidade de ajustar as metas para a produção estimada para cada unidade assistencial. </a:t>
            </a:r>
            <a:endParaRPr lang="pt-BR" altLang="pt-BR" sz="1200" dirty="0">
              <a:solidFill>
                <a:schemeClr val="tx1">
                  <a:lumMod val="85000"/>
                  <a:lumOff val="15000"/>
                </a:schemeClr>
              </a:solidFill>
              <a:latin typeface="+mn-lt"/>
              <a:ea typeface="Batang" panose="02030600000101010101" pitchFamily="18" charset="-127"/>
            </a:endParaRPr>
          </a:p>
          <a:p>
            <a:pPr algn="just">
              <a:lnSpc>
                <a:spcPct val="150000"/>
              </a:lnSpc>
            </a:pPr>
            <a:endParaRPr lang="pt-BR" altLang="pt-BR" sz="1200" dirty="0">
              <a:solidFill>
                <a:schemeClr val="tx1">
                  <a:lumMod val="85000"/>
                  <a:lumOff val="15000"/>
                </a:schemeClr>
              </a:solidFill>
              <a:latin typeface="+mn-lt"/>
              <a:ea typeface="Arial Unicode MS" panose="020B0604020202020204" pitchFamily="34" charset="-128"/>
              <a:cs typeface="Arial Unicode MS" panose="020B0604020202020204" pitchFamily="34" charset="-128"/>
            </a:endParaRPr>
          </a:p>
          <a:p>
            <a:pPr algn="just">
              <a:lnSpc>
                <a:spcPct val="150000"/>
              </a:lnSpc>
            </a:pPr>
            <a:r>
              <a:rPr lang="pt-BR" altLang="pt-BR" sz="1200" dirty="0">
                <a:solidFill>
                  <a:schemeClr val="tx1">
                    <a:lumMod val="85000"/>
                    <a:lumOff val="15000"/>
                  </a:schemeClr>
                </a:solidFill>
                <a:latin typeface="+mn-lt"/>
                <a:ea typeface="Arial Unicode MS" panose="020B0604020202020204" pitchFamily="34" charset="-128"/>
                <a:cs typeface="Arial Unicode MS" panose="020B0604020202020204" pitchFamily="34" charset="-128"/>
              </a:rPr>
              <a:t>O Quadro 1 discrimina a produção do CEAC Sul em cada unidade pública incluída no escopo assistencial e conforme apresentado  apresenta variações percentuais  abaixo da  meta em cada serviço. </a:t>
            </a:r>
          </a:p>
          <a:p>
            <a:pPr algn="just">
              <a:lnSpc>
                <a:spcPct val="150000"/>
              </a:lnSpc>
            </a:pPr>
            <a:endParaRPr lang="pt-BR" altLang="pt-BR" sz="1200" dirty="0">
              <a:solidFill>
                <a:schemeClr val="tx1">
                  <a:lumMod val="85000"/>
                  <a:lumOff val="15000"/>
                </a:schemeClr>
              </a:solidFill>
              <a:latin typeface="+mn-lt"/>
              <a:ea typeface="Batang" panose="02030600000101010101" pitchFamily="18" charset="-127"/>
            </a:endParaRPr>
          </a:p>
          <a:p>
            <a:pPr algn="just">
              <a:lnSpc>
                <a:spcPct val="150000"/>
              </a:lnSpc>
            </a:pPr>
            <a:r>
              <a:rPr lang="pt-BR" altLang="pt-BR" sz="1200" dirty="0">
                <a:solidFill>
                  <a:schemeClr val="tx1">
                    <a:lumMod val="85000"/>
                    <a:lumOff val="15000"/>
                  </a:schemeClr>
                </a:solidFill>
                <a:latin typeface="+mn-lt"/>
                <a:ea typeface="Arial Unicode MS" panose="020B0604020202020204" pitchFamily="34" charset="-128"/>
                <a:cs typeface="Arial Unicode MS" panose="020B0604020202020204" pitchFamily="34" charset="-128"/>
              </a:rPr>
              <a:t>Cumpre salientar que a AFIP/ CEAC SUL não tem qualquer interferência e governabilidade sobre a demanda de exames laboratoriais e apenas recebe o material coletado dos pacientes, ou colhe material de pacientes com exames solicitados pelas unidades hospitalares, sendo os hospitais e ambulatórios estaduais os responsáveis pelo controle da demanda desses exames.</a:t>
            </a:r>
            <a:endParaRPr lang="pt-BR" altLang="pt-BR" sz="1200" dirty="0">
              <a:solidFill>
                <a:schemeClr val="tx1">
                  <a:lumMod val="85000"/>
                  <a:lumOff val="15000"/>
                </a:schemeClr>
              </a:solidFill>
              <a:latin typeface="+mn-lt"/>
              <a:ea typeface="Batang" panose="02030600000101010101" pitchFamily="18" charset="-127"/>
            </a:endParaRPr>
          </a:p>
        </p:txBody>
      </p:sp>
      <p:cxnSp>
        <p:nvCxnSpPr>
          <p:cNvPr id="3" name="Conector reto 2">
            <a:extLst>
              <a:ext uri="{FF2B5EF4-FFF2-40B4-BE49-F238E27FC236}">
                <a16:creationId xmlns:a16="http://schemas.microsoft.com/office/drawing/2014/main" id="{0980C0D5-772C-4FE7-A751-EAB199B4D4A2}"/>
              </a:ext>
            </a:extLst>
          </p:cNvPr>
          <p:cNvCxnSpPr>
            <a:cxnSpLocks/>
          </p:cNvCxnSpPr>
          <p:nvPr/>
        </p:nvCxnSpPr>
        <p:spPr>
          <a:xfrm>
            <a:off x="5837382" y="1732398"/>
            <a:ext cx="0" cy="3308476"/>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sp>
        <p:nvSpPr>
          <p:cNvPr id="13" name="Título 1">
            <a:extLst>
              <a:ext uri="{FF2B5EF4-FFF2-40B4-BE49-F238E27FC236}">
                <a16:creationId xmlns:a16="http://schemas.microsoft.com/office/drawing/2014/main" id="{8525CD15-49F2-43E3-8A1E-4135399DE701}"/>
              </a:ext>
            </a:extLst>
          </p:cNvPr>
          <p:cNvSpPr txBox="1">
            <a:spLocks/>
          </p:cNvSpPr>
          <p:nvPr/>
        </p:nvSpPr>
        <p:spPr>
          <a:xfrm>
            <a:off x="483599" y="291716"/>
            <a:ext cx="7907080" cy="773113"/>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pt-BR" sz="3200" b="1" dirty="0">
                <a:solidFill>
                  <a:srgbClr val="C00000"/>
                </a:solidFill>
                <a:latin typeface="+mn-lt"/>
              </a:rPr>
              <a:t>Resultados</a:t>
            </a:r>
          </a:p>
          <a:p>
            <a:r>
              <a:rPr lang="pt-BR" sz="2600" b="1" dirty="0">
                <a:solidFill>
                  <a:srgbClr val="C00000"/>
                </a:solidFill>
                <a:latin typeface="+mn-lt"/>
              </a:rPr>
              <a:t>Produção Quantitativa</a:t>
            </a:r>
          </a:p>
        </p:txBody>
      </p:sp>
      <p:pic>
        <p:nvPicPr>
          <p:cNvPr id="4" name="Imagem 3">
            <a:extLst>
              <a:ext uri="{FF2B5EF4-FFF2-40B4-BE49-F238E27FC236}">
                <a16:creationId xmlns:a16="http://schemas.microsoft.com/office/drawing/2014/main" id="{CDA19207-A08B-E694-0863-F19C51E84EA5}"/>
              </a:ext>
            </a:extLst>
          </p:cNvPr>
          <p:cNvPicPr>
            <a:picLocks noChangeAspect="1"/>
          </p:cNvPicPr>
          <p:nvPr/>
        </p:nvPicPr>
        <p:blipFill>
          <a:blip r:embed="rId3"/>
          <a:stretch>
            <a:fillRect/>
          </a:stretch>
        </p:blipFill>
        <p:spPr>
          <a:xfrm>
            <a:off x="5973672" y="1689862"/>
            <a:ext cx="6045093" cy="3351012"/>
          </a:xfrm>
          <a:prstGeom prst="rect">
            <a:avLst/>
          </a:prstGeom>
        </p:spPr>
      </p:pic>
    </p:spTree>
    <p:extLst>
      <p:ext uri="{BB962C8B-B14F-4D97-AF65-F5344CB8AC3E}">
        <p14:creationId xmlns:p14="http://schemas.microsoft.com/office/powerpoint/2010/main" val="69632753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ítulo 1">
            <a:extLst>
              <a:ext uri="{FF2B5EF4-FFF2-40B4-BE49-F238E27FC236}">
                <a16:creationId xmlns:a16="http://schemas.microsoft.com/office/drawing/2014/main" id="{03E3F3E2-6EC3-4BFE-9CC6-518B17595D05}"/>
              </a:ext>
            </a:extLst>
          </p:cNvPr>
          <p:cNvSpPr txBox="1">
            <a:spLocks/>
          </p:cNvSpPr>
          <p:nvPr/>
        </p:nvSpPr>
        <p:spPr>
          <a:xfrm>
            <a:off x="3822805" y="378093"/>
            <a:ext cx="7907080" cy="773113"/>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a:r>
              <a:rPr lang="pt-BR" sz="3200" b="1" dirty="0">
                <a:solidFill>
                  <a:srgbClr val="C00000"/>
                </a:solidFill>
                <a:latin typeface="+mn-lt"/>
              </a:rPr>
              <a:t>Indicadores – Pesquisa de Satisfação</a:t>
            </a:r>
          </a:p>
        </p:txBody>
      </p:sp>
      <p:sp>
        <p:nvSpPr>
          <p:cNvPr id="9" name="Retângulo 1">
            <a:extLst>
              <a:ext uri="{FF2B5EF4-FFF2-40B4-BE49-F238E27FC236}">
                <a16:creationId xmlns:a16="http://schemas.microsoft.com/office/drawing/2014/main" id="{503BC11F-E348-44A9-93F7-76FAE3085CB3}"/>
              </a:ext>
            </a:extLst>
          </p:cNvPr>
          <p:cNvSpPr>
            <a:spLocks noChangeArrowheads="1"/>
          </p:cNvSpPr>
          <p:nvPr/>
        </p:nvSpPr>
        <p:spPr bwMode="auto">
          <a:xfrm>
            <a:off x="5633885" y="1549397"/>
            <a:ext cx="6131042" cy="22467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r>
              <a:rPr lang="pt-BR" altLang="pt-BR" sz="1400" b="1" dirty="0">
                <a:latin typeface="+mn-lt"/>
              </a:rPr>
              <a:t>Serviço de Atenção ao Usuário – SAU</a:t>
            </a:r>
          </a:p>
          <a:p>
            <a:endParaRPr lang="pt-BR" altLang="pt-BR" sz="1400" dirty="0">
              <a:latin typeface="+mn-lt"/>
            </a:endParaRPr>
          </a:p>
          <a:p>
            <a:pPr algn="just"/>
            <a:r>
              <a:rPr lang="pt-BR" altLang="pt-BR" sz="1400" dirty="0">
                <a:latin typeface="+mn-lt"/>
              </a:rPr>
              <a:t>A AFIP utiliza o Serviço de Atenção ao Usuário (SAU) para atendimento aos serviços de saúde que lhe são referenciados. Nesses serviços, estruturados em cada unidade vinculada ao CEAC Sul como registros de reclamações, elogios ou sugestões por profissional específico, responsável por setor/unidade. </a:t>
            </a:r>
          </a:p>
          <a:p>
            <a:pPr algn="just"/>
            <a:r>
              <a:rPr lang="pt-BR" altLang="pt-BR" sz="1400" dirty="0">
                <a:latin typeface="+mn-lt"/>
              </a:rPr>
              <a:t> </a:t>
            </a:r>
          </a:p>
          <a:p>
            <a:pPr algn="just"/>
            <a:r>
              <a:rPr lang="pt-BR" altLang="pt-BR" sz="1400" dirty="0">
                <a:latin typeface="+mn-lt"/>
              </a:rPr>
              <a:t>Abaixo a tabela 2 representa a quantidade de registros via </a:t>
            </a:r>
            <a:r>
              <a:rPr lang="pt-BR" altLang="pt-BR" sz="1400" dirty="0" err="1">
                <a:latin typeface="+mn-lt"/>
              </a:rPr>
              <a:t>Reglab</a:t>
            </a:r>
            <a:r>
              <a:rPr lang="pt-BR" altLang="pt-BR" sz="1400" dirty="0">
                <a:latin typeface="+mn-lt"/>
              </a:rPr>
              <a:t> como registros de reclamações, elogios ou sugestões.</a:t>
            </a:r>
          </a:p>
          <a:p>
            <a:pPr algn="just"/>
            <a:endParaRPr lang="pt-BR" altLang="pt-BR" sz="1400" dirty="0">
              <a:latin typeface="+mn-lt"/>
            </a:endParaRPr>
          </a:p>
        </p:txBody>
      </p:sp>
      <p:pic>
        <p:nvPicPr>
          <p:cNvPr id="12" name="Imagem 11">
            <a:extLst>
              <a:ext uri="{FF2B5EF4-FFF2-40B4-BE49-F238E27FC236}">
                <a16:creationId xmlns:a16="http://schemas.microsoft.com/office/drawing/2014/main" id="{F4385B10-88DB-4808-8AC4-97A4C773BD22}"/>
              </a:ext>
            </a:extLst>
          </p:cNvPr>
          <p:cNvPicPr>
            <a:picLocks noChangeAspect="1"/>
          </p:cNvPicPr>
          <p:nvPr/>
        </p:nvPicPr>
        <p:blipFill>
          <a:blip r:embed="rId3"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787246" y="2411687"/>
            <a:ext cx="947017" cy="947017"/>
          </a:xfrm>
          <a:prstGeom prst="rect">
            <a:avLst/>
          </a:prstGeom>
        </p:spPr>
      </p:pic>
      <p:pic>
        <p:nvPicPr>
          <p:cNvPr id="13" name="Imagem 12">
            <a:extLst>
              <a:ext uri="{FF2B5EF4-FFF2-40B4-BE49-F238E27FC236}">
                <a16:creationId xmlns:a16="http://schemas.microsoft.com/office/drawing/2014/main" id="{6A169475-FD4A-4B80-A014-6BC121B52612}"/>
              </a:ext>
            </a:extLst>
          </p:cNvPr>
          <p:cNvPicPr>
            <a:picLocks noChangeAspect="1"/>
          </p:cNvPicPr>
          <p:nvPr/>
        </p:nvPicPr>
        <p:blipFill>
          <a:blip r:embed="rId4"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3952520" y="1742187"/>
            <a:ext cx="947017" cy="947017"/>
          </a:xfrm>
          <a:prstGeom prst="rect">
            <a:avLst/>
          </a:prstGeom>
        </p:spPr>
      </p:pic>
      <p:pic>
        <p:nvPicPr>
          <p:cNvPr id="14" name="Imagem 13">
            <a:extLst>
              <a:ext uri="{FF2B5EF4-FFF2-40B4-BE49-F238E27FC236}">
                <a16:creationId xmlns:a16="http://schemas.microsoft.com/office/drawing/2014/main" id="{B6DCF7C3-2532-44A3-8322-9442621D09CC}"/>
              </a:ext>
            </a:extLst>
          </p:cNvPr>
          <p:cNvPicPr>
            <a:picLocks noChangeAspect="1"/>
          </p:cNvPicPr>
          <p:nvPr/>
        </p:nvPicPr>
        <p:blipFill>
          <a:blip r:embed="rId5"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2059420" y="3652716"/>
            <a:ext cx="788729" cy="788729"/>
          </a:xfrm>
          <a:prstGeom prst="rect">
            <a:avLst/>
          </a:prstGeom>
        </p:spPr>
      </p:pic>
      <p:sp>
        <p:nvSpPr>
          <p:cNvPr id="15" name="CaixaDeTexto 14">
            <a:extLst>
              <a:ext uri="{FF2B5EF4-FFF2-40B4-BE49-F238E27FC236}">
                <a16:creationId xmlns:a16="http://schemas.microsoft.com/office/drawing/2014/main" id="{F10E90F2-F974-4062-BBB4-4CD0E4D591B3}"/>
              </a:ext>
            </a:extLst>
          </p:cNvPr>
          <p:cNvSpPr txBox="1"/>
          <p:nvPr/>
        </p:nvSpPr>
        <p:spPr>
          <a:xfrm>
            <a:off x="811389" y="3358704"/>
            <a:ext cx="934423" cy="523220"/>
          </a:xfrm>
          <a:prstGeom prst="rect">
            <a:avLst/>
          </a:prstGeom>
          <a:noFill/>
        </p:spPr>
        <p:txBody>
          <a:bodyPr wrap="none" rtlCol="0">
            <a:spAutoFit/>
          </a:bodyPr>
          <a:lstStyle/>
          <a:p>
            <a:r>
              <a:rPr lang="pt-BR" sz="1400" b="1" dirty="0">
                <a:solidFill>
                  <a:srgbClr val="C00000"/>
                </a:solidFill>
              </a:rPr>
              <a:t>UNIDADE</a:t>
            </a:r>
          </a:p>
          <a:p>
            <a:r>
              <a:rPr lang="pt-BR" sz="1400" b="1" dirty="0">
                <a:solidFill>
                  <a:srgbClr val="C00000"/>
                </a:solidFill>
              </a:rPr>
              <a:t>DE SAÚDE</a:t>
            </a:r>
          </a:p>
        </p:txBody>
      </p:sp>
      <p:sp>
        <p:nvSpPr>
          <p:cNvPr id="16" name="CaixaDeTexto 15">
            <a:extLst>
              <a:ext uri="{FF2B5EF4-FFF2-40B4-BE49-F238E27FC236}">
                <a16:creationId xmlns:a16="http://schemas.microsoft.com/office/drawing/2014/main" id="{524B0909-4DB8-4B8B-91CE-85E258D155FD}"/>
              </a:ext>
            </a:extLst>
          </p:cNvPr>
          <p:cNvSpPr txBox="1"/>
          <p:nvPr/>
        </p:nvSpPr>
        <p:spPr>
          <a:xfrm>
            <a:off x="1799187" y="4456834"/>
            <a:ext cx="1372363" cy="523220"/>
          </a:xfrm>
          <a:prstGeom prst="rect">
            <a:avLst/>
          </a:prstGeom>
          <a:noFill/>
        </p:spPr>
        <p:txBody>
          <a:bodyPr wrap="none" rtlCol="0">
            <a:spAutoFit/>
          </a:bodyPr>
          <a:lstStyle/>
          <a:p>
            <a:pPr algn="ctr"/>
            <a:r>
              <a:rPr lang="pt-BR" sz="1400" b="1" dirty="0">
                <a:solidFill>
                  <a:srgbClr val="C00000"/>
                </a:solidFill>
              </a:rPr>
              <a:t>PROFISSIONAIS </a:t>
            </a:r>
          </a:p>
          <a:p>
            <a:pPr algn="ctr"/>
            <a:r>
              <a:rPr lang="pt-BR" sz="1400" b="1" dirty="0">
                <a:solidFill>
                  <a:srgbClr val="C00000"/>
                </a:solidFill>
              </a:rPr>
              <a:t>DE SAÚDE</a:t>
            </a:r>
          </a:p>
        </p:txBody>
      </p:sp>
      <p:sp>
        <p:nvSpPr>
          <p:cNvPr id="17" name="CaixaDeTexto 16">
            <a:extLst>
              <a:ext uri="{FF2B5EF4-FFF2-40B4-BE49-F238E27FC236}">
                <a16:creationId xmlns:a16="http://schemas.microsoft.com/office/drawing/2014/main" id="{278A4B9A-C51C-4A7C-8BDA-6080475C42A8}"/>
              </a:ext>
            </a:extLst>
          </p:cNvPr>
          <p:cNvSpPr txBox="1"/>
          <p:nvPr/>
        </p:nvSpPr>
        <p:spPr>
          <a:xfrm>
            <a:off x="3952520" y="2800862"/>
            <a:ext cx="1042978" cy="307777"/>
          </a:xfrm>
          <a:prstGeom prst="rect">
            <a:avLst/>
          </a:prstGeom>
          <a:noFill/>
        </p:spPr>
        <p:txBody>
          <a:bodyPr wrap="none" rtlCol="0">
            <a:spAutoFit/>
          </a:bodyPr>
          <a:lstStyle/>
          <a:p>
            <a:pPr algn="ctr"/>
            <a:r>
              <a:rPr lang="pt-BR" sz="1400" b="1" dirty="0">
                <a:solidFill>
                  <a:srgbClr val="C00000"/>
                </a:solidFill>
              </a:rPr>
              <a:t>AVALIAÇÃO</a:t>
            </a:r>
          </a:p>
        </p:txBody>
      </p:sp>
      <p:sp>
        <p:nvSpPr>
          <p:cNvPr id="18" name="Elipse 17">
            <a:extLst>
              <a:ext uri="{FF2B5EF4-FFF2-40B4-BE49-F238E27FC236}">
                <a16:creationId xmlns:a16="http://schemas.microsoft.com/office/drawing/2014/main" id="{E7E2CA1D-3EA9-432A-BD02-D3B9AFA9EF2C}"/>
              </a:ext>
            </a:extLst>
          </p:cNvPr>
          <p:cNvSpPr/>
          <p:nvPr/>
        </p:nvSpPr>
        <p:spPr>
          <a:xfrm>
            <a:off x="515938" y="1939636"/>
            <a:ext cx="3163390" cy="3223491"/>
          </a:xfrm>
          <a:prstGeom prst="ellipse">
            <a:avLst/>
          </a:prstGeom>
          <a:noFill/>
          <a:ln w="3175">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pic>
        <p:nvPicPr>
          <p:cNvPr id="19" name="Imagem 18">
            <a:extLst>
              <a:ext uri="{FF2B5EF4-FFF2-40B4-BE49-F238E27FC236}">
                <a16:creationId xmlns:a16="http://schemas.microsoft.com/office/drawing/2014/main" id="{54FF455E-0D6E-4D21-AB71-D941781D8828}"/>
              </a:ext>
            </a:extLst>
          </p:cNvPr>
          <p:cNvPicPr>
            <a:picLocks noChangeAspect="1"/>
          </p:cNvPicPr>
          <p:nvPr/>
        </p:nvPicPr>
        <p:blipFill>
          <a:blip r:embed="rId6">
            <a:duotone>
              <a:prstClr val="black"/>
              <a:schemeClr val="accent3">
                <a:tint val="45000"/>
                <a:satMod val="400000"/>
              </a:schemeClr>
            </a:duotone>
            <a:extLst>
              <a:ext uri="{BEBA8EAE-BF5A-486C-A8C5-ECC9F3942E4B}">
                <a14:imgProps xmlns:a14="http://schemas.microsoft.com/office/drawing/2010/main">
                  <a14:imgLayer r:embed="rId7">
                    <a14:imgEffect>
                      <a14:brightnessContrast bright="-40000" contrast="-40000"/>
                    </a14:imgEffect>
                  </a14:imgLayer>
                </a14:imgProps>
              </a:ext>
              <a:ext uri="{28A0092B-C50C-407E-A947-70E740481C1C}">
                <a14:useLocalDpi xmlns:a14="http://schemas.microsoft.com/office/drawing/2010/main"/>
              </a:ext>
            </a:extLst>
          </a:blip>
          <a:stretch>
            <a:fillRect/>
          </a:stretch>
        </p:blipFill>
        <p:spPr>
          <a:xfrm rot="19769181">
            <a:off x="2726505" y="1351187"/>
            <a:ext cx="1022442" cy="860518"/>
          </a:xfrm>
          <a:prstGeom prst="rect">
            <a:avLst/>
          </a:prstGeom>
        </p:spPr>
      </p:pic>
      <p:pic>
        <p:nvPicPr>
          <p:cNvPr id="20" name="Imagem 19">
            <a:extLst>
              <a:ext uri="{FF2B5EF4-FFF2-40B4-BE49-F238E27FC236}">
                <a16:creationId xmlns:a16="http://schemas.microsoft.com/office/drawing/2014/main" id="{D5BF8E83-10EB-4C88-9E10-E8CCCAFAF1C8}"/>
              </a:ext>
            </a:extLst>
          </p:cNvPr>
          <p:cNvPicPr>
            <a:picLocks noChangeAspect="1"/>
          </p:cNvPicPr>
          <p:nvPr/>
        </p:nvPicPr>
        <p:blipFill>
          <a:blip r:embed="rId6">
            <a:duotone>
              <a:prstClr val="black"/>
              <a:schemeClr val="accent3">
                <a:tint val="45000"/>
                <a:satMod val="400000"/>
              </a:schemeClr>
            </a:duotone>
            <a:extLst>
              <a:ext uri="{BEBA8EAE-BF5A-486C-A8C5-ECC9F3942E4B}">
                <a14:imgProps xmlns:a14="http://schemas.microsoft.com/office/drawing/2010/main">
                  <a14:imgLayer r:embed="rId7">
                    <a14:imgEffect>
                      <a14:brightnessContrast bright="-40000" contrast="-40000"/>
                    </a14:imgEffect>
                  </a14:imgLayer>
                </a14:imgProps>
              </a:ext>
              <a:ext uri="{28A0092B-C50C-407E-A947-70E740481C1C}">
                <a14:useLocalDpi xmlns:a14="http://schemas.microsoft.com/office/drawing/2010/main"/>
              </a:ext>
            </a:extLst>
          </a:blip>
          <a:stretch>
            <a:fillRect/>
          </a:stretch>
        </p:blipFill>
        <p:spPr>
          <a:xfrm rot="2330079" flipH="1">
            <a:off x="1783133" y="2262033"/>
            <a:ext cx="552574" cy="375454"/>
          </a:xfrm>
          <a:prstGeom prst="rect">
            <a:avLst/>
          </a:prstGeom>
        </p:spPr>
      </p:pic>
      <p:sp>
        <p:nvSpPr>
          <p:cNvPr id="21" name="CaixaDeTexto 20">
            <a:extLst>
              <a:ext uri="{FF2B5EF4-FFF2-40B4-BE49-F238E27FC236}">
                <a16:creationId xmlns:a16="http://schemas.microsoft.com/office/drawing/2014/main" id="{4BA24D74-DB66-478B-92A3-23AB6CE0932F}"/>
              </a:ext>
            </a:extLst>
          </p:cNvPr>
          <p:cNvSpPr txBox="1"/>
          <p:nvPr/>
        </p:nvSpPr>
        <p:spPr>
          <a:xfrm>
            <a:off x="1920283" y="2631584"/>
            <a:ext cx="1739561" cy="646331"/>
          </a:xfrm>
          <a:prstGeom prst="rect">
            <a:avLst/>
          </a:prstGeom>
          <a:noFill/>
        </p:spPr>
        <p:txBody>
          <a:bodyPr wrap="square" rtlCol="0">
            <a:spAutoFit/>
          </a:bodyPr>
          <a:lstStyle/>
          <a:p>
            <a:r>
              <a:rPr lang="pt-BR" sz="1200" i="1" dirty="0">
                <a:solidFill>
                  <a:schemeClr val="tx1">
                    <a:lumMod val="65000"/>
                    <a:lumOff val="35000"/>
                  </a:schemeClr>
                </a:solidFill>
              </a:rPr>
              <a:t>qualidade do serviço</a:t>
            </a:r>
          </a:p>
          <a:p>
            <a:r>
              <a:rPr lang="pt-BR" sz="1200" i="1" dirty="0">
                <a:solidFill>
                  <a:schemeClr val="tx1">
                    <a:lumMod val="65000"/>
                    <a:lumOff val="35000"/>
                  </a:schemeClr>
                </a:solidFill>
              </a:rPr>
              <a:t>satisfação dos usuários</a:t>
            </a:r>
          </a:p>
          <a:p>
            <a:endParaRPr lang="pt-BR" sz="1200" dirty="0">
              <a:solidFill>
                <a:schemeClr val="tx1">
                  <a:lumMod val="65000"/>
                  <a:lumOff val="35000"/>
                </a:schemeClr>
              </a:solidFill>
            </a:endParaRPr>
          </a:p>
        </p:txBody>
      </p:sp>
      <p:sp>
        <p:nvSpPr>
          <p:cNvPr id="22" name="CaixaDeTexto 21">
            <a:extLst>
              <a:ext uri="{FF2B5EF4-FFF2-40B4-BE49-F238E27FC236}">
                <a16:creationId xmlns:a16="http://schemas.microsoft.com/office/drawing/2014/main" id="{63F14DF3-0924-44EB-B9ED-5B57C4B95D88}"/>
              </a:ext>
            </a:extLst>
          </p:cNvPr>
          <p:cNvSpPr txBox="1"/>
          <p:nvPr/>
        </p:nvSpPr>
        <p:spPr>
          <a:xfrm>
            <a:off x="2038369" y="3862414"/>
            <a:ext cx="300082" cy="369332"/>
          </a:xfrm>
          <a:prstGeom prst="rect">
            <a:avLst/>
          </a:prstGeom>
          <a:noFill/>
        </p:spPr>
        <p:txBody>
          <a:bodyPr wrap="none" rtlCol="0">
            <a:spAutoFit/>
          </a:bodyPr>
          <a:lstStyle/>
          <a:p>
            <a:r>
              <a:rPr lang="pt-BR" b="1" dirty="0">
                <a:solidFill>
                  <a:schemeClr val="bg1"/>
                </a:solidFill>
              </a:rPr>
              <a:t>+</a:t>
            </a:r>
          </a:p>
        </p:txBody>
      </p:sp>
      <p:sp>
        <p:nvSpPr>
          <p:cNvPr id="23" name="CaixaDeTexto 22">
            <a:extLst>
              <a:ext uri="{FF2B5EF4-FFF2-40B4-BE49-F238E27FC236}">
                <a16:creationId xmlns:a16="http://schemas.microsoft.com/office/drawing/2014/main" id="{8138FCE4-5C63-4244-A1F8-B75646C649BF}"/>
              </a:ext>
            </a:extLst>
          </p:cNvPr>
          <p:cNvSpPr txBox="1"/>
          <p:nvPr/>
        </p:nvSpPr>
        <p:spPr>
          <a:xfrm>
            <a:off x="2303917" y="3860300"/>
            <a:ext cx="300082" cy="369332"/>
          </a:xfrm>
          <a:prstGeom prst="rect">
            <a:avLst/>
          </a:prstGeom>
          <a:noFill/>
        </p:spPr>
        <p:txBody>
          <a:bodyPr wrap="none" rtlCol="0">
            <a:spAutoFit/>
          </a:bodyPr>
          <a:lstStyle/>
          <a:p>
            <a:r>
              <a:rPr lang="pt-BR" b="1" dirty="0">
                <a:solidFill>
                  <a:schemeClr val="bg1"/>
                </a:solidFill>
              </a:rPr>
              <a:t>+</a:t>
            </a:r>
          </a:p>
        </p:txBody>
      </p:sp>
      <p:sp>
        <p:nvSpPr>
          <p:cNvPr id="24" name="CaixaDeTexto 23">
            <a:extLst>
              <a:ext uri="{FF2B5EF4-FFF2-40B4-BE49-F238E27FC236}">
                <a16:creationId xmlns:a16="http://schemas.microsoft.com/office/drawing/2014/main" id="{DD92732F-3904-4FBD-81F8-7F2E13D0D9DE}"/>
              </a:ext>
            </a:extLst>
          </p:cNvPr>
          <p:cNvSpPr txBox="1"/>
          <p:nvPr/>
        </p:nvSpPr>
        <p:spPr>
          <a:xfrm>
            <a:off x="2592296" y="3858186"/>
            <a:ext cx="300082" cy="369332"/>
          </a:xfrm>
          <a:prstGeom prst="rect">
            <a:avLst/>
          </a:prstGeom>
          <a:noFill/>
        </p:spPr>
        <p:txBody>
          <a:bodyPr wrap="none" rtlCol="0">
            <a:spAutoFit/>
          </a:bodyPr>
          <a:lstStyle/>
          <a:p>
            <a:r>
              <a:rPr lang="pt-BR" b="1" dirty="0">
                <a:solidFill>
                  <a:schemeClr val="bg1"/>
                </a:solidFill>
              </a:rPr>
              <a:t>+</a:t>
            </a:r>
          </a:p>
        </p:txBody>
      </p:sp>
      <p:pic>
        <p:nvPicPr>
          <p:cNvPr id="25" name="Imagem 24">
            <a:extLst>
              <a:ext uri="{FF2B5EF4-FFF2-40B4-BE49-F238E27FC236}">
                <a16:creationId xmlns:a16="http://schemas.microsoft.com/office/drawing/2014/main" id="{39BA0A3B-0323-474B-8217-4C6AC15689EB}"/>
              </a:ext>
            </a:extLst>
          </p:cNvPr>
          <p:cNvPicPr>
            <a:picLocks noChangeAspect="1"/>
          </p:cNvPicPr>
          <p:nvPr/>
        </p:nvPicPr>
        <p:blipFill>
          <a:blip r:embed="rId6">
            <a:duotone>
              <a:prstClr val="black"/>
              <a:schemeClr val="accent3">
                <a:tint val="45000"/>
                <a:satMod val="400000"/>
              </a:schemeClr>
            </a:duotone>
            <a:extLst>
              <a:ext uri="{BEBA8EAE-BF5A-486C-A8C5-ECC9F3942E4B}">
                <a14:imgProps xmlns:a14="http://schemas.microsoft.com/office/drawing/2010/main">
                  <a14:imgLayer r:embed="rId7">
                    <a14:imgEffect>
                      <a14:brightnessContrast bright="-40000" contrast="-40000"/>
                    </a14:imgEffect>
                  </a14:imgLayer>
                </a14:imgProps>
              </a:ext>
              <a:ext uri="{28A0092B-C50C-407E-A947-70E740481C1C}">
                <a14:useLocalDpi xmlns:a14="http://schemas.microsoft.com/office/drawing/2010/main"/>
              </a:ext>
            </a:extLst>
          </a:blip>
          <a:stretch>
            <a:fillRect/>
          </a:stretch>
        </p:blipFill>
        <p:spPr>
          <a:xfrm rot="4700600">
            <a:off x="2920166" y="3219440"/>
            <a:ext cx="482543" cy="375454"/>
          </a:xfrm>
          <a:prstGeom prst="rect">
            <a:avLst/>
          </a:prstGeom>
        </p:spPr>
      </p:pic>
      <p:sp>
        <p:nvSpPr>
          <p:cNvPr id="27" name="Retângulo 2">
            <a:extLst>
              <a:ext uri="{FF2B5EF4-FFF2-40B4-BE49-F238E27FC236}">
                <a16:creationId xmlns:a16="http://schemas.microsoft.com/office/drawing/2014/main" id="{6EDF5D43-0957-46E4-AA08-33D40F546AAA}"/>
              </a:ext>
            </a:extLst>
          </p:cNvPr>
          <p:cNvSpPr>
            <a:spLocks noChangeArrowheads="1"/>
          </p:cNvSpPr>
          <p:nvPr/>
        </p:nvSpPr>
        <p:spPr bwMode="auto">
          <a:xfrm>
            <a:off x="5648029" y="5901018"/>
            <a:ext cx="5729287" cy="4394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a:lnSpc>
                <a:spcPct val="150000"/>
              </a:lnSpc>
            </a:pPr>
            <a:r>
              <a:rPr lang="pt-BR" altLang="pt-BR" sz="800" dirty="0">
                <a:ea typeface="Arial Unicode MS" panose="020B0604020202020204" pitchFamily="34" charset="-128"/>
                <a:cs typeface="Arial Unicode MS" panose="020B0604020202020204" pitchFamily="34" charset="-128"/>
              </a:rPr>
              <a:t>                        Fonte: Secretaria de Estado da Saúde de São Paulo – Sistema Reglab ® 2022</a:t>
            </a:r>
          </a:p>
          <a:p>
            <a:pPr algn="just">
              <a:lnSpc>
                <a:spcPct val="150000"/>
              </a:lnSpc>
            </a:pPr>
            <a:r>
              <a:rPr lang="pt-BR" altLang="pt-BR" sz="800" dirty="0">
                <a:ea typeface="Arial Unicode MS" panose="020B0604020202020204" pitchFamily="34" charset="-128"/>
                <a:cs typeface="Arial Unicode MS" panose="020B0604020202020204" pitchFamily="34" charset="-128"/>
              </a:rPr>
              <a:t> </a:t>
            </a:r>
            <a:endParaRPr lang="pt-BR" altLang="pt-BR" sz="800" dirty="0">
              <a:latin typeface="Times New Roman" panose="02020603050405020304" pitchFamily="18" charset="0"/>
              <a:ea typeface="Batang" panose="02030600000101010101" pitchFamily="18" charset="-127"/>
            </a:endParaRPr>
          </a:p>
        </p:txBody>
      </p:sp>
      <p:sp>
        <p:nvSpPr>
          <p:cNvPr id="29" name="Retângulo 28">
            <a:extLst>
              <a:ext uri="{FF2B5EF4-FFF2-40B4-BE49-F238E27FC236}">
                <a16:creationId xmlns:a16="http://schemas.microsoft.com/office/drawing/2014/main" id="{F512AC62-36DB-476E-B1A5-9C97183CD87B}"/>
              </a:ext>
            </a:extLst>
          </p:cNvPr>
          <p:cNvSpPr/>
          <p:nvPr/>
        </p:nvSpPr>
        <p:spPr>
          <a:xfrm>
            <a:off x="214606" y="128285"/>
            <a:ext cx="11887817" cy="6557764"/>
          </a:xfrm>
          <a:prstGeom prst="rect">
            <a:avLst/>
          </a:prstGeom>
          <a:noFill/>
          <a:ln>
            <a:solidFill>
              <a:srgbClr val="C2172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p>
        </p:txBody>
      </p:sp>
      <p:pic>
        <p:nvPicPr>
          <p:cNvPr id="3" name="Imagem 2">
            <a:extLst>
              <a:ext uri="{FF2B5EF4-FFF2-40B4-BE49-F238E27FC236}">
                <a16:creationId xmlns:a16="http://schemas.microsoft.com/office/drawing/2014/main" id="{DC762E6E-3FDE-0B03-57AF-9860F496918A}"/>
              </a:ext>
            </a:extLst>
          </p:cNvPr>
          <p:cNvPicPr>
            <a:picLocks noChangeAspect="1"/>
          </p:cNvPicPr>
          <p:nvPr/>
        </p:nvPicPr>
        <p:blipFill>
          <a:blip r:embed="rId8"/>
          <a:stretch>
            <a:fillRect/>
          </a:stretch>
        </p:blipFill>
        <p:spPr>
          <a:xfrm>
            <a:off x="4690142" y="3620314"/>
            <a:ext cx="7216412" cy="1996870"/>
          </a:xfrm>
          <a:prstGeom prst="rect">
            <a:avLst/>
          </a:prstGeom>
        </p:spPr>
      </p:pic>
    </p:spTree>
    <p:extLst>
      <p:ext uri="{BB962C8B-B14F-4D97-AF65-F5344CB8AC3E}">
        <p14:creationId xmlns:p14="http://schemas.microsoft.com/office/powerpoint/2010/main" val="1571140988"/>
      </p:ext>
    </p:extLst>
  </p:cSld>
  <p:clrMapOvr>
    <a:masterClrMapping/>
  </p:clrMapOvr>
</p:sld>
</file>

<file path=ppt/theme/theme1.xml><?xml version="1.0" encoding="utf-8"?>
<a:theme xmlns:a="http://schemas.openxmlformats.org/drawingml/2006/main" name="Tema do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o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3288</TotalTime>
  <Words>1382</Words>
  <Application>Microsoft Office PowerPoint</Application>
  <PresentationFormat>Widescreen</PresentationFormat>
  <Paragraphs>135</Paragraphs>
  <Slides>14</Slides>
  <Notes>12</Notes>
  <HiddenSlides>0</HiddenSlides>
  <MMClips>0</MMClips>
  <ScaleCrop>false</ScaleCrop>
  <HeadingPairs>
    <vt:vector size="6" baseType="variant">
      <vt:variant>
        <vt:lpstr>Fontes usadas</vt:lpstr>
      </vt:variant>
      <vt:variant>
        <vt:i4>6</vt:i4>
      </vt:variant>
      <vt:variant>
        <vt:lpstr>Tema</vt:lpstr>
      </vt:variant>
      <vt:variant>
        <vt:i4>1</vt:i4>
      </vt:variant>
      <vt:variant>
        <vt:lpstr>Títulos de slides</vt:lpstr>
      </vt:variant>
      <vt:variant>
        <vt:i4>14</vt:i4>
      </vt:variant>
    </vt:vector>
  </HeadingPairs>
  <TitlesOfParts>
    <vt:vector size="21" baseType="lpstr">
      <vt:lpstr>Arial</vt:lpstr>
      <vt:lpstr>Calibri</vt:lpstr>
      <vt:lpstr>Calibri (Títulos)</vt:lpstr>
      <vt:lpstr>Calibri Light</vt:lpstr>
      <vt:lpstr>Times New Roman</vt:lpstr>
      <vt:lpstr>Wingdings</vt:lpstr>
      <vt:lpstr>Tema do Office</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Apresentação do PowerPoint</dc:title>
  <dc:creator>Caroline Petermann</dc:creator>
  <cp:lastModifiedBy>Erika Santos Da Silva</cp:lastModifiedBy>
  <cp:revision>240</cp:revision>
  <cp:lastPrinted>2022-05-09T15:25:30Z</cp:lastPrinted>
  <dcterms:created xsi:type="dcterms:W3CDTF">2019-10-31T14:23:28Z</dcterms:created>
  <dcterms:modified xsi:type="dcterms:W3CDTF">2022-08-08T20:29:04Z</dcterms:modified>
</cp:coreProperties>
</file>