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36" autoAdjust="0"/>
  </p:normalViewPr>
  <p:slideViewPr>
    <p:cSldViewPr snapToGrid="0">
      <p:cViewPr varScale="1">
        <p:scale>
          <a:sx n="50" d="100"/>
          <a:sy n="50" d="100"/>
        </p:scale>
        <p:origin x="1500" y="60"/>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26/07/2022</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3865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26/07/2022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2021</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4º Trimestre de 2021</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136802" y="1354138"/>
            <a:ext cx="9763809"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4º Trimestre 2021.</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444950" y="6061936"/>
            <a:ext cx="6245316"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2021</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- 2021</a:t>
            </a:r>
          </a:p>
        </p:txBody>
      </p:sp>
      <p:pic>
        <p:nvPicPr>
          <p:cNvPr id="2" name="Imagem 1">
            <a:extLst>
              <a:ext uri="{FF2B5EF4-FFF2-40B4-BE49-F238E27FC236}">
                <a16:creationId xmlns:a16="http://schemas.microsoft.com/office/drawing/2014/main" id="{1C950D33-5D17-48B9-9C8C-1261BB888AE7}"/>
              </a:ext>
            </a:extLst>
          </p:cNvPr>
          <p:cNvPicPr>
            <a:picLocks noChangeAspect="1"/>
          </p:cNvPicPr>
          <p:nvPr/>
        </p:nvPicPr>
        <p:blipFill>
          <a:blip r:embed="rId3"/>
          <a:stretch>
            <a:fillRect/>
          </a:stretch>
        </p:blipFill>
        <p:spPr>
          <a:xfrm>
            <a:off x="3051323" y="3269756"/>
            <a:ext cx="6311026" cy="2571892"/>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343448" y="224180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197078" y="555355"/>
            <a:ext cx="8163989" cy="2585323"/>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Termo de Aditamento 01/2021,</a:t>
            </a:r>
            <a:r>
              <a:rPr lang="pt-BR" dirty="0"/>
              <a:t> para o Quarto Trimestre de 2021 foi de                             </a:t>
            </a:r>
            <a:r>
              <a:rPr lang="pt-BR" b="1" dirty="0"/>
              <a:t>R$ 11.585.250,00 .</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Outubro a Dezembro de 2021. O valor repassado foi de R$</a:t>
            </a:r>
            <a:r>
              <a:rPr lang="pt-BR" b="1" dirty="0"/>
              <a:t> </a:t>
            </a:r>
            <a:r>
              <a:rPr lang="pt-BR" b="1" dirty="0">
                <a:highlight>
                  <a:srgbClr val="FFFFFF"/>
                </a:highlight>
              </a:rPr>
              <a:t>11.104.197,66</a:t>
            </a:r>
            <a:r>
              <a:rPr lang="pt-BR" dirty="0">
                <a:highlight>
                  <a:srgbClr val="FFFFFF"/>
                </a:highlight>
              </a:rPr>
              <a:t>, </a:t>
            </a:r>
            <a:r>
              <a:rPr lang="pt-BR" dirty="0"/>
              <a:t>o repasse para o contrato de gestão para o 4</a:t>
            </a:r>
            <a:r>
              <a:rPr lang="en-US" dirty="0"/>
              <a:t>° </a:t>
            </a:r>
            <a:r>
              <a:rPr lang="pt-BR" dirty="0"/>
              <a:t>Trimestre </a:t>
            </a:r>
            <a:r>
              <a:rPr lang="pt-BR" dirty="0">
                <a:highlight>
                  <a:srgbClr val="FFFFFF"/>
                </a:highlight>
              </a:rPr>
              <a:t>ficou </a:t>
            </a:r>
            <a:r>
              <a:rPr lang="pt-BR" b="1" dirty="0">
                <a:highlight>
                  <a:srgbClr val="FFFFFF"/>
                </a:highlight>
              </a:rPr>
              <a:t>4,15%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5936510" y="3073588"/>
            <a:ext cx="3023191" cy="282918"/>
          </a:xfrm>
          <a:prstGeom prst="rect">
            <a:avLst/>
          </a:prstGeom>
        </p:spPr>
      </p:pic>
      <p:pic>
        <p:nvPicPr>
          <p:cNvPr id="2" name="Imagem 1">
            <a:extLst>
              <a:ext uri="{FF2B5EF4-FFF2-40B4-BE49-F238E27FC236}">
                <a16:creationId xmlns:a16="http://schemas.microsoft.com/office/drawing/2014/main" id="{508D614B-F6D5-42B1-9B99-F73040C80B4E}"/>
              </a:ext>
            </a:extLst>
          </p:cNvPr>
          <p:cNvPicPr>
            <a:picLocks noChangeAspect="1"/>
          </p:cNvPicPr>
          <p:nvPr/>
        </p:nvPicPr>
        <p:blipFill>
          <a:blip r:embed="rId5"/>
          <a:stretch>
            <a:fillRect/>
          </a:stretch>
        </p:blipFill>
        <p:spPr>
          <a:xfrm>
            <a:off x="4793292" y="3605653"/>
            <a:ext cx="5150009" cy="1374057"/>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Outubro a Dezembro de 2021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2 – Demonstrativo de Fluxo de Caixa CEAC Sul – 4º Trimestre 2021</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095998" y="6028830"/>
            <a:ext cx="3936275"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29/01/2022 12h17min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C454EB9A-0EEE-4BEF-B700-00A3C86E6B62}"/>
              </a:ext>
            </a:extLst>
          </p:cNvPr>
          <p:cNvPicPr>
            <a:picLocks noChangeAspect="1"/>
          </p:cNvPicPr>
          <p:nvPr/>
        </p:nvPicPr>
        <p:blipFill>
          <a:blip r:embed="rId5"/>
          <a:stretch>
            <a:fillRect/>
          </a:stretch>
        </p:blipFill>
        <p:spPr>
          <a:xfrm>
            <a:off x="4143652" y="1161976"/>
            <a:ext cx="8011394" cy="4259372"/>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pt-BR" sz="1700" dirty="0">
                <a:solidFill>
                  <a:schemeClr val="bg1"/>
                </a:solidFill>
              </a:rPr>
              <a:t>Outubro</a:t>
            </a:r>
            <a:r>
              <a:rPr lang="en-US" sz="1700" kern="1200" dirty="0">
                <a:solidFill>
                  <a:schemeClr val="bg1"/>
                </a:solidFill>
                <a:latin typeface="+mn-lt"/>
                <a:ea typeface="+mn-ea"/>
                <a:cs typeface="+mn-cs"/>
              </a:rPr>
              <a:t> a </a:t>
            </a:r>
            <a:r>
              <a:rPr lang="pt-BR" sz="1700" kern="1200" dirty="0">
                <a:solidFill>
                  <a:schemeClr val="bg1"/>
                </a:solidFill>
                <a:latin typeface="+mn-lt"/>
                <a:ea typeface="+mn-ea"/>
                <a:cs typeface="+mn-cs"/>
              </a:rPr>
              <a:t>Dezembro</a:t>
            </a:r>
            <a:r>
              <a:rPr lang="en-US" sz="1700" kern="1200" dirty="0">
                <a:solidFill>
                  <a:schemeClr val="bg1"/>
                </a:solidFill>
                <a:latin typeface="+mn-lt"/>
                <a:ea typeface="+mn-ea"/>
                <a:cs typeface="+mn-cs"/>
              </a:rPr>
              <a:t> de 2021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5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29/01/2022 – 12h17min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3 – Demonstrativo Contábil  CEAC Sul –  4º Trimestre 2021  </a:t>
            </a:r>
          </a:p>
        </p:txBody>
      </p:sp>
      <p:pic>
        <p:nvPicPr>
          <p:cNvPr id="3" name="Imagem 2">
            <a:extLst>
              <a:ext uri="{FF2B5EF4-FFF2-40B4-BE49-F238E27FC236}">
                <a16:creationId xmlns:a16="http://schemas.microsoft.com/office/drawing/2014/main" id="{3AFD23EE-5589-4B6B-8B61-C91FD9A6700B}"/>
              </a:ext>
            </a:extLst>
          </p:cNvPr>
          <p:cNvPicPr>
            <a:picLocks noChangeAspect="1"/>
          </p:cNvPicPr>
          <p:nvPr/>
        </p:nvPicPr>
        <p:blipFill>
          <a:blip r:embed="rId5"/>
          <a:stretch>
            <a:fillRect/>
          </a:stretch>
        </p:blipFill>
        <p:spPr>
          <a:xfrm>
            <a:off x="4333902" y="1042341"/>
            <a:ext cx="7597430" cy="4667479"/>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2021,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2021</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5863" y="-124064"/>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454046"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4" y="1733461"/>
            <a:ext cx="3214257" cy="4511107"/>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568773"/>
            <a:ext cx="112866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do CEAC Sul de acordo com o planejado estimaram um volume para o </a:t>
            </a:r>
            <a:r>
              <a:rPr lang="pt-BR" altLang="pt-BR" dirty="0">
                <a:solidFill>
                  <a:schemeClr val="tx1">
                    <a:lumMod val="75000"/>
                    <a:lumOff val="25000"/>
                  </a:schemeClr>
                </a:solidFill>
                <a:latin typeface="+mn-lt"/>
              </a:rPr>
              <a:t>Quarto</a:t>
            </a:r>
            <a:r>
              <a:rPr lang="pt-BR" altLang="ko-KR" dirty="0">
                <a:solidFill>
                  <a:schemeClr val="tx1">
                    <a:lumMod val="75000"/>
                    <a:lumOff val="25000"/>
                  </a:schemeClr>
                </a:solidFill>
                <a:latin typeface="+mn-lt"/>
              </a:rPr>
              <a:t> Trimestre de </a:t>
            </a:r>
            <a:r>
              <a:rPr lang="pt-BR" altLang="ko-KR" b="1" dirty="0">
                <a:solidFill>
                  <a:schemeClr val="tx1">
                    <a:lumMod val="75000"/>
                    <a:lumOff val="25000"/>
                  </a:schemeClr>
                </a:solidFill>
                <a:latin typeface="+mn-lt"/>
              </a:rPr>
              <a:t>2.261.247</a:t>
            </a:r>
            <a:r>
              <a:rPr lang="pt-BR" altLang="ko-KR" dirty="0">
                <a:solidFill>
                  <a:schemeClr val="tx1">
                    <a:lumMod val="75000"/>
                    <a:lumOff val="25000"/>
                  </a:schemeClr>
                </a:solidFill>
                <a:latin typeface="+mn-lt"/>
              </a:rPr>
              <a:t> exames. A produção realizada foi menor  </a:t>
            </a:r>
            <a:r>
              <a:rPr lang="pt-BR" altLang="ko-KR" b="1" dirty="0">
                <a:solidFill>
                  <a:schemeClr val="tx1">
                    <a:lumMod val="75000"/>
                    <a:lumOff val="25000"/>
                  </a:schemeClr>
                </a:solidFill>
                <a:latin typeface="+mn-lt"/>
              </a:rPr>
              <a:t>6,25</a:t>
            </a:r>
            <a:r>
              <a:rPr lang="pt-BR" altLang="ko-KR" b="1" dirty="0">
                <a:solidFill>
                  <a:schemeClr val="tx1">
                    <a:lumMod val="75000"/>
                    <a:lumOff val="25000"/>
                  </a:schemeClr>
                </a:solidFill>
                <a:highlight>
                  <a:srgbClr val="FFFFFF"/>
                </a:highlight>
                <a:latin typeface="+mn-lt"/>
              </a:rPr>
              <a:t>%</a:t>
            </a:r>
            <a:r>
              <a:rPr lang="pt-BR" altLang="ko-KR" dirty="0">
                <a:solidFill>
                  <a:schemeClr val="tx1">
                    <a:lumMod val="75000"/>
                    <a:lumOff val="25000"/>
                  </a:schemeClr>
                </a:solidFill>
                <a:highlight>
                  <a:srgbClr val="FFFFFF"/>
                </a:highlight>
                <a:latin typeface="+mn-lt"/>
              </a:rPr>
              <a:t> </a:t>
            </a:r>
            <a:r>
              <a:rPr lang="pt-BR" altLang="ko-KR" dirty="0">
                <a:solidFill>
                  <a:schemeClr val="tx1">
                    <a:lumMod val="75000"/>
                    <a:lumOff val="25000"/>
                  </a:schemeClr>
                </a:solidFill>
                <a:latin typeface="+mn-lt"/>
              </a:rPr>
              <a:t>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2021</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68502" y="2595154"/>
            <a:ext cx="63582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Outubro a Dezembro 2021</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a:extLst>
              <a:ext uri="{FF2B5EF4-FFF2-40B4-BE49-F238E27FC236}">
                <a16:creationId xmlns:a16="http://schemas.microsoft.com/office/drawing/2014/main" id="{55F9439D-0B10-401D-A149-A61E4F989993}"/>
              </a:ext>
            </a:extLst>
          </p:cNvPr>
          <p:cNvPicPr>
            <a:picLocks noChangeAspect="1"/>
          </p:cNvPicPr>
          <p:nvPr/>
        </p:nvPicPr>
        <p:blipFill>
          <a:blip r:embed="rId6"/>
          <a:stretch>
            <a:fillRect/>
          </a:stretch>
        </p:blipFill>
        <p:spPr>
          <a:xfrm>
            <a:off x="3168502" y="3216536"/>
            <a:ext cx="5891665" cy="2072691"/>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t>
            </a:r>
            <a:r>
              <a:rPr lang="pt-BR" altLang="ko-KR" sz="800" dirty="0">
                <a:solidFill>
                  <a:prstClr val="black">
                    <a:lumMod val="75000"/>
                    <a:lumOff val="25000"/>
                  </a:prstClr>
                </a:solidFill>
              </a:rPr>
              <a:t>Outubro a Dezembro 2021</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a:t>
            </a:r>
            <a:r>
              <a:rPr lang="pt-BR" altLang="pt-BR" sz="1200" dirty="0">
                <a:solidFill>
                  <a:schemeClr val="tx1">
                    <a:lumMod val="85000"/>
                    <a:lumOff val="15000"/>
                  </a:schemeClr>
                </a:solidFill>
                <a:latin typeface="+mn-lt"/>
                <a:ea typeface="Arial Unicode MS" panose="020B0604020202020204" pitchFamily="34" charset="-128"/>
              </a:rPr>
              <a:t>Quarto Trimestre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de 2021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A46B9476-D0DF-496B-B82C-A2633C300AE1}"/>
              </a:ext>
            </a:extLst>
          </p:cNvPr>
          <p:cNvPicPr>
            <a:picLocks noChangeAspect="1"/>
          </p:cNvPicPr>
          <p:nvPr/>
        </p:nvPicPr>
        <p:blipFill>
          <a:blip r:embed="rId3"/>
          <a:stretch>
            <a:fillRect/>
          </a:stretch>
        </p:blipFill>
        <p:spPr>
          <a:xfrm>
            <a:off x="5935805" y="1732398"/>
            <a:ext cx="5968360" cy="3308476"/>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2021</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D381CEFD-5499-45A5-B67B-558A3CDDAF99}"/>
              </a:ext>
            </a:extLst>
          </p:cNvPr>
          <p:cNvPicPr>
            <a:picLocks noChangeAspect="1"/>
          </p:cNvPicPr>
          <p:nvPr/>
        </p:nvPicPr>
        <p:blipFill>
          <a:blip r:embed="rId8"/>
          <a:stretch>
            <a:fillRect/>
          </a:stretch>
        </p:blipFill>
        <p:spPr>
          <a:xfrm>
            <a:off x="5341843" y="3796166"/>
            <a:ext cx="6715125" cy="1943100"/>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2543</TotalTime>
  <Words>1383</Words>
  <Application>Microsoft Office PowerPoint</Application>
  <PresentationFormat>Widescreen</PresentationFormat>
  <Paragraphs>133</Paragraphs>
  <Slides>14</Slides>
  <Notes>11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219</cp:revision>
  <cp:lastPrinted>2021-10-28T20:23:11Z</cp:lastPrinted>
  <dcterms:created xsi:type="dcterms:W3CDTF">2019-10-31T14:23:28Z</dcterms:created>
  <dcterms:modified xsi:type="dcterms:W3CDTF">2022-07-26T20:19:13Z</dcterms:modified>
</cp:coreProperties>
</file>