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6424" autoAdjust="0"/>
  </p:normalViewPr>
  <p:slideViewPr>
    <p:cSldViewPr snapToGrid="0">
      <p:cViewPr varScale="1">
        <p:scale>
          <a:sx n="55" d="100"/>
          <a:sy n="55" d="100"/>
        </p:scale>
        <p:origin x="1494" y="78"/>
      </p:cViewPr>
      <p:guideLst>
        <p:guide orient="horz" pos="3906"/>
        <p:guide pos="3228"/>
        <p:guide pos="7537"/>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26/07/2022</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3</a:t>
            </a:fld>
            <a:endParaRPr lang="pt-BR"/>
          </a:p>
        </p:txBody>
      </p:sp>
    </p:spTree>
    <p:extLst>
      <p:ext uri="{BB962C8B-B14F-4D97-AF65-F5344CB8AC3E}">
        <p14:creationId xmlns:p14="http://schemas.microsoft.com/office/powerpoint/2010/main" val="39086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345785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386519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26/07/2022</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26/07/2022</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26/07/2022</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318090"/>
            <a:ext cx="4146919" cy="2138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2022</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1º Trimestre de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136802" y="1354138"/>
            <a:ext cx="9763809" cy="1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cs typeface="Arial Unicode MS" panose="020B0604020202020204" pitchFamily="34" charset="-128"/>
              </a:rPr>
              <a:t>A tabela 3</a:t>
            </a:r>
            <a:r>
              <a:rPr lang="pt-BR" altLang="pt-BR" sz="14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400" dirty="0">
                <a:latin typeface="+mn-lt"/>
                <a:ea typeface="Arial Unicode MS" panose="020B0604020202020204" pitchFamily="34" charset="-128"/>
              </a:rPr>
              <a:t>exames – 1º Trimestre 2022.</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384645" y="5991367"/>
            <a:ext cx="6305621"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                           Fonte: Associação Fundo de Incentivo à Pesquisa – AFIP Sistema  AR  ® 2022</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2899611"/>
            <a:ext cx="572432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           Tabela 3 - Indicador de Atendimento ao Prazo de Execução - 2022</a:t>
            </a:r>
          </a:p>
        </p:txBody>
      </p:sp>
      <p:pic>
        <p:nvPicPr>
          <p:cNvPr id="4" name="Imagem 3">
            <a:extLst>
              <a:ext uri="{FF2B5EF4-FFF2-40B4-BE49-F238E27FC236}">
                <a16:creationId xmlns:a16="http://schemas.microsoft.com/office/drawing/2014/main" id="{98B4F55F-CC89-0311-6A3C-2C099F19424E}"/>
              </a:ext>
            </a:extLst>
          </p:cNvPr>
          <p:cNvPicPr>
            <a:picLocks noChangeAspect="1"/>
          </p:cNvPicPr>
          <p:nvPr/>
        </p:nvPicPr>
        <p:blipFill>
          <a:blip r:embed="rId3"/>
          <a:stretch>
            <a:fillRect/>
          </a:stretch>
        </p:blipFill>
        <p:spPr>
          <a:xfrm>
            <a:off x="2223336" y="3410821"/>
            <a:ext cx="8677275" cy="243840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343448" y="224180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197078" y="555355"/>
            <a:ext cx="8163989" cy="2585323"/>
          </a:xfrm>
          <a:prstGeom prst="rect">
            <a:avLst/>
          </a:prstGeom>
        </p:spPr>
        <p:txBody>
          <a:bodyPr wrap="square">
            <a:spAutoFit/>
          </a:bodyPr>
          <a:lstStyle/>
          <a:p>
            <a:pPr algn="just"/>
            <a:r>
              <a:rPr lang="pt-BR" dirty="0"/>
              <a:t> </a:t>
            </a:r>
          </a:p>
          <a:p>
            <a:pPr algn="just"/>
            <a:r>
              <a:rPr lang="pt-BR" dirty="0"/>
              <a:t>A estimativa financeira prevista no Contrato de Gestão n° 001.0500.000.034/2017,</a:t>
            </a:r>
            <a:r>
              <a:rPr lang="pt-BR" altLang="ko-KR" dirty="0"/>
              <a:t> Termo de Aditamento 01/2021,</a:t>
            </a:r>
            <a:r>
              <a:rPr lang="pt-BR" dirty="0"/>
              <a:t> para o Primeiro Trimestre de 2022 foi de                             </a:t>
            </a:r>
            <a:r>
              <a:rPr lang="pt-BR" b="1" dirty="0"/>
              <a:t>R$ 12.512.070,00.</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Janeiro a Março de 2022. O valor repassado foi de R$</a:t>
            </a:r>
            <a:r>
              <a:rPr lang="pt-BR" b="1" dirty="0"/>
              <a:t> </a:t>
            </a:r>
            <a:r>
              <a:rPr lang="pt-BR" b="1" dirty="0">
                <a:highlight>
                  <a:srgbClr val="FFFFFF"/>
                </a:highlight>
              </a:rPr>
              <a:t>11.734.492,91</a:t>
            </a:r>
            <a:r>
              <a:rPr lang="pt-BR" dirty="0">
                <a:highlight>
                  <a:srgbClr val="FFFFFF"/>
                </a:highlight>
              </a:rPr>
              <a:t>, </a:t>
            </a:r>
            <a:r>
              <a:rPr lang="pt-BR" dirty="0"/>
              <a:t>o repasse para o contrato de gestão para o 1</a:t>
            </a:r>
            <a:r>
              <a:rPr lang="en-US" dirty="0"/>
              <a:t>° </a:t>
            </a:r>
            <a:r>
              <a:rPr lang="pt-BR" dirty="0"/>
              <a:t>Trimestre </a:t>
            </a:r>
            <a:r>
              <a:rPr lang="pt-BR" dirty="0">
                <a:highlight>
                  <a:srgbClr val="FFFFFF"/>
                </a:highlight>
              </a:rPr>
              <a:t>ficou </a:t>
            </a:r>
            <a:r>
              <a:rPr lang="pt-BR" b="1" dirty="0">
                <a:highlight>
                  <a:srgbClr val="FFFFFF"/>
                </a:highlight>
              </a:rPr>
              <a:t>-6,21 %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4"/>
          <a:stretch>
            <a:fillRect/>
          </a:stretch>
        </p:blipFill>
        <p:spPr>
          <a:xfrm>
            <a:off x="5936510" y="3073588"/>
            <a:ext cx="3023191" cy="282918"/>
          </a:xfrm>
          <a:prstGeom prst="rect">
            <a:avLst/>
          </a:prstGeom>
        </p:spPr>
      </p:pic>
      <p:pic>
        <p:nvPicPr>
          <p:cNvPr id="6" name="Imagem 5">
            <a:extLst>
              <a:ext uri="{FF2B5EF4-FFF2-40B4-BE49-F238E27FC236}">
                <a16:creationId xmlns:a16="http://schemas.microsoft.com/office/drawing/2014/main" id="{FB57651D-CA57-8530-FCB0-45B3E7858D48}"/>
              </a:ext>
            </a:extLst>
          </p:cNvPr>
          <p:cNvPicPr>
            <a:picLocks noChangeAspect="1"/>
          </p:cNvPicPr>
          <p:nvPr/>
        </p:nvPicPr>
        <p:blipFill>
          <a:blip r:embed="rId5"/>
          <a:stretch>
            <a:fillRect/>
          </a:stretch>
        </p:blipFill>
        <p:spPr>
          <a:xfrm>
            <a:off x="4129708" y="3512070"/>
            <a:ext cx="6298727" cy="1680543"/>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2022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730262" y="255181"/>
            <a:ext cx="7167572"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dirty="0">
                <a:ea typeface="Arial Unicode MS"/>
              </a:rPr>
              <a:t>Quadro 2 – Demonstrativo de Fluxo de Caixa CEAC Sul – 1º Trimestre 2022</a:t>
            </a:r>
            <a:endParaRPr lang="pt-BR" sz="9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343648" y="6184944"/>
            <a:ext cx="424273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09/05/2022 09h19min</a:t>
            </a:r>
            <a:endParaRPr lang="pt-BR" altLang="pt-BR" sz="800" dirty="0">
              <a:latin typeface="+mn-lt"/>
              <a:ea typeface="Batang" panose="02030600000101010101" pitchFamily="18" charset="-127"/>
            </a:endParaRPr>
          </a:p>
        </p:txBody>
      </p:sp>
      <p:pic>
        <p:nvPicPr>
          <p:cNvPr id="7" name="Imagem 6">
            <a:extLst>
              <a:ext uri="{FF2B5EF4-FFF2-40B4-BE49-F238E27FC236}">
                <a16:creationId xmlns:a16="http://schemas.microsoft.com/office/drawing/2014/main" id="{3CD02CB0-D343-F49C-A227-5C87AB61AEF5}"/>
              </a:ext>
            </a:extLst>
          </p:cNvPr>
          <p:cNvPicPr>
            <a:picLocks noChangeAspect="1"/>
          </p:cNvPicPr>
          <p:nvPr/>
        </p:nvPicPr>
        <p:blipFill>
          <a:blip r:embed="rId5"/>
          <a:stretch>
            <a:fillRect/>
          </a:stretch>
        </p:blipFill>
        <p:spPr>
          <a:xfrm>
            <a:off x="5789533" y="696881"/>
            <a:ext cx="4796854" cy="5369501"/>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t>
            </a:r>
            <a:r>
              <a:rPr lang="pt-BR" sz="1700" dirty="0">
                <a:solidFill>
                  <a:schemeClr val="bg1"/>
                </a:solidFill>
              </a:rPr>
              <a:t>Janeiro</a:t>
            </a:r>
            <a:r>
              <a:rPr lang="en-US" sz="1700" kern="1200" dirty="0">
                <a:solidFill>
                  <a:schemeClr val="bg1"/>
                </a:solidFill>
                <a:latin typeface="+mn-lt"/>
                <a:ea typeface="+mn-ea"/>
                <a:cs typeface="+mn-cs"/>
              </a:rPr>
              <a:t> a </a:t>
            </a:r>
            <a:r>
              <a:rPr lang="pt-BR" sz="1700" kern="1200" dirty="0">
                <a:solidFill>
                  <a:schemeClr val="bg1"/>
                </a:solidFill>
                <a:latin typeface="+mn-lt"/>
                <a:ea typeface="+mn-ea"/>
                <a:cs typeface="+mn-cs"/>
              </a:rPr>
              <a:t>Março</a:t>
            </a:r>
            <a:r>
              <a:rPr lang="en-US" sz="1700" kern="1200" dirty="0">
                <a:solidFill>
                  <a:schemeClr val="bg1"/>
                </a:solidFill>
                <a:latin typeface="+mn-lt"/>
                <a:ea typeface="+mn-ea"/>
                <a:cs typeface="+mn-cs"/>
              </a:rPr>
              <a:t> de 2022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78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endParaRPr lang="pt-BR" altLang="pt-BR" sz="800" dirty="0">
              <a:latin typeface="+mn-lt"/>
              <a:ea typeface="Arial Unicode MS" panose="020B0604020202020204" pitchFamily="34" charset="-128"/>
              <a:cs typeface="Arial Unicode MS" panose="020B0604020202020204" pitchFamily="34" charset="-128"/>
            </a:endParaRPr>
          </a:p>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09/05/2022 – 09h19min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900" dirty="0">
                <a:ea typeface="Arial Unicode MS"/>
              </a:rPr>
              <a:t>Quadro 3 – Demonstrativo Contábil  CEAC Sul –  1º Trimestre 2022 </a:t>
            </a:r>
          </a:p>
        </p:txBody>
      </p:sp>
      <p:pic>
        <p:nvPicPr>
          <p:cNvPr id="2" name="Imagem 1">
            <a:extLst>
              <a:ext uri="{FF2B5EF4-FFF2-40B4-BE49-F238E27FC236}">
                <a16:creationId xmlns:a16="http://schemas.microsoft.com/office/drawing/2014/main" id="{167E12FA-C232-0AA6-CC96-AECA3C8FBF81}"/>
              </a:ext>
            </a:extLst>
          </p:cNvPr>
          <p:cNvPicPr>
            <a:picLocks noChangeAspect="1"/>
          </p:cNvPicPr>
          <p:nvPr/>
        </p:nvPicPr>
        <p:blipFill>
          <a:blip r:embed="rId5"/>
          <a:stretch>
            <a:fillRect/>
          </a:stretch>
        </p:blipFill>
        <p:spPr>
          <a:xfrm>
            <a:off x="5793008" y="720012"/>
            <a:ext cx="4376227" cy="559766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937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7997"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297259"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70446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2022</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739822" y="2912889"/>
            <a:ext cx="3483646" cy="423449"/>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25863" y="-124064"/>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961490" y="2090351"/>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454046"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4" y="1733461"/>
            <a:ext cx="3214257" cy="4511107"/>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lnSpc>
                <a:spcPct val="150000"/>
              </a:lnSpc>
              <a:spcAft>
                <a:spcPts val="600"/>
              </a:spcAft>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1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568773"/>
            <a:ext cx="112866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do CEAC Sul de acordo com o planejado estimaram um volume para o </a:t>
            </a:r>
            <a:r>
              <a:rPr lang="pt-BR" altLang="pt-BR" dirty="0">
                <a:solidFill>
                  <a:schemeClr val="tx1">
                    <a:lumMod val="75000"/>
                    <a:lumOff val="25000"/>
                  </a:schemeClr>
                </a:solidFill>
                <a:latin typeface="+mn-lt"/>
              </a:rPr>
              <a:t>Primeiro </a:t>
            </a:r>
            <a:r>
              <a:rPr lang="pt-BR" altLang="ko-KR" dirty="0">
                <a:solidFill>
                  <a:schemeClr val="tx1">
                    <a:lumMod val="75000"/>
                    <a:lumOff val="25000"/>
                  </a:schemeClr>
                </a:solidFill>
                <a:latin typeface="+mn-lt"/>
              </a:rPr>
              <a:t> Trimestre de </a:t>
            </a:r>
            <a:r>
              <a:rPr lang="pt-BR" altLang="ko-KR" b="1" dirty="0">
                <a:solidFill>
                  <a:schemeClr val="tx1">
                    <a:lumMod val="75000"/>
                    <a:lumOff val="25000"/>
                  </a:schemeClr>
                </a:solidFill>
                <a:latin typeface="+mn-lt"/>
              </a:rPr>
              <a:t>2.261.247</a:t>
            </a:r>
            <a:r>
              <a:rPr lang="pt-BR" altLang="ko-KR" dirty="0">
                <a:solidFill>
                  <a:schemeClr val="tx1">
                    <a:lumMod val="75000"/>
                    <a:lumOff val="25000"/>
                  </a:schemeClr>
                </a:solidFill>
                <a:latin typeface="+mn-lt"/>
              </a:rPr>
              <a:t> exames. A produção realizada foi  -</a:t>
            </a:r>
            <a:r>
              <a:rPr lang="pt-BR" altLang="ko-KR" b="1" dirty="0">
                <a:solidFill>
                  <a:schemeClr val="tx1">
                    <a:lumMod val="75000"/>
                    <a:lumOff val="25000"/>
                  </a:schemeClr>
                </a:solidFill>
                <a:latin typeface="+mn-lt"/>
              </a:rPr>
              <a:t>6,14</a:t>
            </a:r>
            <a:r>
              <a:rPr lang="pt-BR" altLang="ko-KR" b="1" dirty="0">
                <a:solidFill>
                  <a:schemeClr val="tx1">
                    <a:lumMod val="75000"/>
                    <a:lumOff val="25000"/>
                  </a:schemeClr>
                </a:solidFill>
                <a:highlight>
                  <a:srgbClr val="FFFFFF"/>
                </a:highlight>
                <a:latin typeface="+mn-lt"/>
              </a:rPr>
              <a:t>%</a:t>
            </a:r>
            <a:r>
              <a:rPr lang="pt-BR" altLang="ko-KR" dirty="0">
                <a:solidFill>
                  <a:schemeClr val="tx1">
                    <a:lumMod val="75000"/>
                    <a:lumOff val="25000"/>
                  </a:schemeClr>
                </a:solidFill>
                <a:highlight>
                  <a:srgbClr val="FFFFFF"/>
                </a:highlight>
                <a:latin typeface="+mn-lt"/>
              </a:rPr>
              <a:t> </a:t>
            </a:r>
            <a:r>
              <a:rPr lang="pt-BR" altLang="ko-KR" dirty="0">
                <a:solidFill>
                  <a:schemeClr val="tx1">
                    <a:lumMod val="75000"/>
                    <a:lumOff val="25000"/>
                  </a:schemeClr>
                </a:solidFill>
                <a:latin typeface="+mn-lt"/>
              </a:rPr>
              <a:t>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27938" y="5563801"/>
            <a:ext cx="51608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2724149" y="2595154"/>
            <a:ext cx="7067551"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Janeiro a Março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0307EF59-E803-CF8B-CCD3-7728EB565228}"/>
              </a:ext>
            </a:extLst>
          </p:cNvPr>
          <p:cNvPicPr>
            <a:picLocks noChangeAspect="1"/>
          </p:cNvPicPr>
          <p:nvPr/>
        </p:nvPicPr>
        <p:blipFill>
          <a:blip r:embed="rId6"/>
          <a:stretch>
            <a:fillRect/>
          </a:stretch>
        </p:blipFill>
        <p:spPr>
          <a:xfrm>
            <a:off x="3570871" y="3257281"/>
            <a:ext cx="5374106" cy="1890613"/>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t>
            </a:r>
            <a:r>
              <a:rPr lang="pt-BR" altLang="ko-KR" sz="800" dirty="0">
                <a:solidFill>
                  <a:prstClr val="black">
                    <a:lumMod val="75000"/>
                    <a:lumOff val="25000"/>
                  </a:prstClr>
                </a:solidFill>
              </a:rPr>
              <a:t>Janeiro a Março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a:t>
            </a:r>
            <a:r>
              <a:rPr lang="pt-BR" altLang="pt-BR" sz="1200" dirty="0">
                <a:solidFill>
                  <a:schemeClr val="tx1">
                    <a:lumMod val="85000"/>
                    <a:lumOff val="15000"/>
                  </a:schemeClr>
                </a:solidFill>
                <a:latin typeface="+mn-lt"/>
                <a:ea typeface="Arial Unicode MS" panose="020B0604020202020204" pitchFamily="34" charset="-128"/>
              </a:rPr>
              <a:t>Primeiro Trimestre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7A287BB2-C890-6F59-BF46-D393C08094B0}"/>
              </a:ext>
            </a:extLst>
          </p:cNvPr>
          <p:cNvPicPr>
            <a:picLocks noChangeAspect="1"/>
          </p:cNvPicPr>
          <p:nvPr/>
        </p:nvPicPr>
        <p:blipFill>
          <a:blip r:embed="rId3"/>
          <a:stretch>
            <a:fillRect/>
          </a:stretch>
        </p:blipFill>
        <p:spPr>
          <a:xfrm>
            <a:off x="5964071" y="1689862"/>
            <a:ext cx="6045093" cy="3351012"/>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2022</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0E25FEE4-45A0-AC3C-885B-540DF0E70E6B}"/>
              </a:ext>
            </a:extLst>
          </p:cNvPr>
          <p:cNvPicPr>
            <a:picLocks noChangeAspect="1"/>
          </p:cNvPicPr>
          <p:nvPr/>
        </p:nvPicPr>
        <p:blipFill>
          <a:blip r:embed="rId8"/>
          <a:stretch>
            <a:fillRect/>
          </a:stretch>
        </p:blipFill>
        <p:spPr>
          <a:xfrm>
            <a:off x="4715032" y="3749362"/>
            <a:ext cx="6953250" cy="1924050"/>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1382</Words>
  <Application>Microsoft Office PowerPoint</Application>
  <PresentationFormat>Widescreen</PresentationFormat>
  <Paragraphs>134</Paragraphs>
  <Slides>14</Slides>
  <Notes>11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235</cp:revision>
  <cp:lastPrinted>2022-05-09T15:25:30Z</cp:lastPrinted>
  <dcterms:created xsi:type="dcterms:W3CDTF">2019-10-31T14:23:28Z</dcterms:created>
  <dcterms:modified xsi:type="dcterms:W3CDTF">2022-07-26T20:20:09Z</dcterms:modified>
</cp:coreProperties>
</file>