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70" r:id="rId2"/>
    <p:sldId id="512" r:id="rId3"/>
    <p:sldId id="490" r:id="rId4"/>
    <p:sldId id="508" r:id="rId5"/>
    <p:sldId id="509" r:id="rId6"/>
    <p:sldId id="492" r:id="rId7"/>
    <p:sldId id="493" r:id="rId8"/>
    <p:sldId id="495" r:id="rId9"/>
    <p:sldId id="516" r:id="rId10"/>
    <p:sldId id="517" r:id="rId11"/>
    <p:sldId id="518" r:id="rId12"/>
    <p:sldId id="496" r:id="rId13"/>
    <p:sldId id="499" r:id="rId14"/>
    <p:sldId id="507" r:id="rId15"/>
    <p:sldId id="506" r:id="rId16"/>
    <p:sldId id="505" r:id="rId17"/>
    <p:sldId id="513" r:id="rId18"/>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1DFE0"/>
    <a:srgbClr val="FFFFFF"/>
    <a:srgbClr val="990000"/>
    <a:srgbClr val="404040"/>
    <a:srgbClr val="C00000"/>
    <a:srgbClr val="01AE80"/>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063" autoAdjust="0"/>
  </p:normalViewPr>
  <p:slideViewPr>
    <p:cSldViewPr snapToGrid="0">
      <p:cViewPr varScale="1">
        <p:scale>
          <a:sx n="65" d="100"/>
          <a:sy n="65" d="100"/>
        </p:scale>
        <p:origin x="936" y="78"/>
      </p:cViewPr>
      <p:guideLst>
        <p:guide orient="horz" pos="3906"/>
        <p:guide pos="3228"/>
        <p:guide pos="7537"/>
        <p:guide pos="688"/>
      </p:guideLst>
    </p:cSldViewPr>
  </p:slideViewPr>
  <p:notesTextViewPr>
    <p:cViewPr>
      <p:scale>
        <a:sx n="1" d="1"/>
        <a:sy n="1" d="1"/>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lang="pt-BR"/>
          </a:p>
        </p:txBody>
      </p:sp>
      <p:sp>
        <p:nvSpPr>
          <p:cNvPr id="3" name="Espaço Reservado para Data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5426514E-D3CE-4F7F-92FF-8D87D753F936}" type="datetimeFigureOut">
              <a:rPr lang="pt-BR" smtClean="0"/>
              <a:t>24/03/2022</a:t>
            </a:fld>
            <a:endParaRPr lang="pt-BR"/>
          </a:p>
        </p:txBody>
      </p:sp>
      <p:sp>
        <p:nvSpPr>
          <p:cNvPr id="4" name="Espaço Reservado para Imagem de Sli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pt-BR"/>
          </a:p>
        </p:txBody>
      </p:sp>
      <p:sp>
        <p:nvSpPr>
          <p:cNvPr id="5" name="Espaço Reservado para Anotações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a:t>
            </a:fld>
            <a:endParaRPr lang="pt-BR" dirty="0"/>
          </a:p>
        </p:txBody>
      </p:sp>
    </p:spTree>
    <p:extLst>
      <p:ext uri="{BB962C8B-B14F-4D97-AF65-F5344CB8AC3E}">
        <p14:creationId xmlns:p14="http://schemas.microsoft.com/office/powerpoint/2010/main" val="9557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16</a:t>
            </a:fld>
            <a:endParaRPr lang="pt-BR"/>
          </a:p>
        </p:txBody>
      </p:sp>
    </p:spTree>
    <p:extLst>
      <p:ext uri="{BB962C8B-B14F-4D97-AF65-F5344CB8AC3E}">
        <p14:creationId xmlns:p14="http://schemas.microsoft.com/office/powerpoint/2010/main" val="146677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dirty="0"/>
          </a:p>
        </p:txBody>
      </p:sp>
    </p:spTree>
    <p:extLst>
      <p:ext uri="{BB962C8B-B14F-4D97-AF65-F5344CB8AC3E}">
        <p14:creationId xmlns:p14="http://schemas.microsoft.com/office/powerpoint/2010/main" val="21880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7</a:t>
            </a:fld>
            <a:endParaRPr lang="pt-BR"/>
          </a:p>
        </p:txBody>
      </p:sp>
    </p:spTree>
    <p:extLst>
      <p:ext uri="{BB962C8B-B14F-4D97-AF65-F5344CB8AC3E}">
        <p14:creationId xmlns:p14="http://schemas.microsoft.com/office/powerpoint/2010/main" val="290113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53430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9</a:t>
            </a:fld>
            <a:endParaRPr lang="pt-BR"/>
          </a:p>
        </p:txBody>
      </p:sp>
    </p:spTree>
    <p:extLst>
      <p:ext uri="{BB962C8B-B14F-4D97-AF65-F5344CB8AC3E}">
        <p14:creationId xmlns:p14="http://schemas.microsoft.com/office/powerpoint/2010/main" val="424358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233048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11</a:t>
            </a:fld>
            <a:endParaRPr lang="pt-BR"/>
          </a:p>
        </p:txBody>
      </p:sp>
    </p:spTree>
    <p:extLst>
      <p:ext uri="{BB962C8B-B14F-4D97-AF65-F5344CB8AC3E}">
        <p14:creationId xmlns:p14="http://schemas.microsoft.com/office/powerpoint/2010/main" val="247552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12</a:t>
            </a:fld>
            <a:endParaRPr lang="pt-BR"/>
          </a:p>
        </p:txBody>
      </p:sp>
    </p:spTree>
    <p:extLst>
      <p:ext uri="{BB962C8B-B14F-4D97-AF65-F5344CB8AC3E}">
        <p14:creationId xmlns:p14="http://schemas.microsoft.com/office/powerpoint/2010/main" val="288365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15</a:t>
            </a:fld>
            <a:endParaRPr lang="pt-BR"/>
          </a:p>
        </p:txBody>
      </p:sp>
    </p:spTree>
    <p:extLst>
      <p:ext uri="{BB962C8B-B14F-4D97-AF65-F5344CB8AC3E}">
        <p14:creationId xmlns:p14="http://schemas.microsoft.com/office/powerpoint/2010/main" val="12710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24/03/2022</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24/03/2022</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24/03/2022</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0.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Excel_Worksheet.xlsx"/><Relationship Id="rId5" Type="http://schemas.openxmlformats.org/officeDocument/2006/relationships/hyperlink" Target="http://www.gestao.saude.sp.gov.br/"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433788"/>
            <a:ext cx="4078677" cy="1990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endParaRPr lang="pt-BR" altLang="pt-BR" sz="3000" dirty="0">
              <a:solidFill>
                <a:schemeClr val="bg1"/>
              </a:solidFill>
              <a:latin typeface="+mj-lt"/>
              <a:cs typeface="Arial" panose="020B0604020202020204" pitchFamily="34" charset="0"/>
            </a:endParaRPr>
          </a:p>
          <a:p>
            <a:pPr algn="ctr"/>
            <a:endParaRPr lang="pt-BR" altLang="pt-BR" sz="3000" dirty="0">
              <a:solidFill>
                <a:schemeClr val="bg1"/>
              </a:solidFill>
              <a:latin typeface="+mj-lt"/>
              <a:cs typeface="Arial" panose="020B0604020202020204" pitchFamily="34" charset="0"/>
            </a:endParaRPr>
          </a:p>
          <a:p>
            <a:pPr algn="ctr"/>
            <a:r>
              <a:rPr lang="pt-BR" altLang="pt-BR" sz="3000" dirty="0">
                <a:solidFill>
                  <a:schemeClr val="bg1"/>
                </a:solidFill>
                <a:latin typeface="+mj-lt"/>
                <a:cs typeface="Arial" panose="020B0604020202020204" pitchFamily="34" charset="0"/>
              </a:rPr>
              <a:t>RELATÓRIO DE EXECUÇÃO DO CONTRATO DE GESTÃO ANUAL 2021</a:t>
            </a:r>
          </a:p>
          <a:p>
            <a:pPr algn="ct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Anual de 2021</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62708" y="1653151"/>
            <a:ext cx="11155679" cy="418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julho a dezembro 2021 sugerem a oportunidade de ajustar as metas para a produção estimada para cada unidade assistencial. </a:t>
            </a:r>
            <a:endParaRPr lang="pt-BR" altLang="pt-BR"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2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dirty="0">
              <a:solidFill>
                <a:schemeClr val="tx1">
                  <a:lumMod val="85000"/>
                  <a:lumOff val="15000"/>
                </a:schemeClr>
              </a:solidFill>
              <a:latin typeface="+mn-lt"/>
              <a:ea typeface="Batang" panose="02030600000101010101" pitchFamily="18" charset="-127"/>
            </a:endParaRPr>
          </a:p>
        </p:txBody>
      </p:sp>
      <p:sp>
        <p:nvSpPr>
          <p:cNvPr id="13" name="Título 1">
            <a:extLst>
              <a:ext uri="{FF2B5EF4-FFF2-40B4-BE49-F238E27FC236}">
                <a16:creationId xmlns:a16="http://schemas.microsoft.com/office/drawing/2014/main" id="{8525CD15-49F2-43E3-8A1E-4135399DE701}"/>
              </a:ext>
            </a:extLst>
          </p:cNvPr>
          <p:cNvSpPr txBox="1">
            <a:spLocks/>
          </p:cNvSpPr>
          <p:nvPr/>
        </p:nvSpPr>
        <p:spPr>
          <a:xfrm>
            <a:off x="178799" y="240904"/>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spTree>
    <p:extLst>
      <p:ext uri="{BB962C8B-B14F-4D97-AF65-F5344CB8AC3E}">
        <p14:creationId xmlns:p14="http://schemas.microsoft.com/office/powerpoint/2010/main" val="387171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2936325" y="1147579"/>
            <a:ext cx="6287886"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   Quadro 2 – Produção Estimada (Meta) e realizada no CEAC Sul, discriminada por unidade assistencial no período de  julho  a dezembro  de 2021</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007208" y="4906367"/>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2021</a:t>
            </a:r>
            <a:endParaRPr lang="pt-BR" altLang="pt-BR" sz="800" dirty="0">
              <a:latin typeface="+mn-lt"/>
              <a:ea typeface="Batang" panose="02030600000101010101" pitchFamily="18" charset="-127"/>
            </a:endParaRPr>
          </a:p>
        </p:txBody>
      </p: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sp>
        <p:nvSpPr>
          <p:cNvPr id="10" name="CaixaDeTexto 9">
            <a:extLst>
              <a:ext uri="{FF2B5EF4-FFF2-40B4-BE49-F238E27FC236}">
                <a16:creationId xmlns:a16="http://schemas.microsoft.com/office/drawing/2014/main" id="{44E7A11F-8E5D-4655-9323-0819A0B2226E}"/>
              </a:ext>
            </a:extLst>
          </p:cNvPr>
          <p:cNvSpPr txBox="1"/>
          <p:nvPr/>
        </p:nvSpPr>
        <p:spPr>
          <a:xfrm>
            <a:off x="4334819" y="5654384"/>
            <a:ext cx="3344778" cy="257956"/>
          </a:xfrm>
          <a:prstGeom prst="rect">
            <a:avLst/>
          </a:prstGeom>
          <a:noFill/>
        </p:spPr>
        <p:txBody>
          <a:bodyPr wrap="square">
            <a:spAutoFit/>
          </a:body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2021</a:t>
            </a:r>
            <a:endParaRPr lang="pt-BR" altLang="pt-BR" sz="800" dirty="0">
              <a:latin typeface="+mn-lt"/>
              <a:ea typeface="Batang" panose="02030600000101010101" pitchFamily="18" charset="-127"/>
            </a:endParaRPr>
          </a:p>
        </p:txBody>
      </p:sp>
      <p:pic>
        <p:nvPicPr>
          <p:cNvPr id="3" name="Imagem 2">
            <a:extLst>
              <a:ext uri="{FF2B5EF4-FFF2-40B4-BE49-F238E27FC236}">
                <a16:creationId xmlns:a16="http://schemas.microsoft.com/office/drawing/2014/main" id="{13B27DB1-E95C-4B02-ADF9-58AE43D0A290}"/>
              </a:ext>
            </a:extLst>
          </p:cNvPr>
          <p:cNvPicPr>
            <a:picLocks noChangeAspect="1"/>
          </p:cNvPicPr>
          <p:nvPr/>
        </p:nvPicPr>
        <p:blipFill>
          <a:blip r:embed="rId3"/>
          <a:stretch>
            <a:fillRect/>
          </a:stretch>
        </p:blipFill>
        <p:spPr>
          <a:xfrm>
            <a:off x="270370" y="1693677"/>
            <a:ext cx="11473675" cy="3747421"/>
          </a:xfrm>
          <a:prstGeom prst="rect">
            <a:avLst/>
          </a:prstGeom>
        </p:spPr>
      </p:pic>
    </p:spTree>
    <p:extLst>
      <p:ext uri="{BB962C8B-B14F-4D97-AF65-F5344CB8AC3E}">
        <p14:creationId xmlns:p14="http://schemas.microsoft.com/office/powerpoint/2010/main" val="354752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268690" y="1151205"/>
            <a:ext cx="649623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3 representa a quantidade de registros via </a:t>
            </a:r>
            <a:r>
              <a:rPr lang="pt-BR" altLang="pt-BR" sz="1400" dirty="0" err="1">
                <a:latin typeface="+mn-lt"/>
              </a:rPr>
              <a:t>Reglab</a:t>
            </a:r>
            <a:r>
              <a:rPr lang="pt-BR" altLang="pt-BR" sz="1400" dirty="0">
                <a:latin typeface="+mn-lt"/>
              </a:rPr>
              <a:t> como registros de reclamações, elogios ou sugestões.</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4247535" y="5943599"/>
            <a:ext cx="6253317" cy="62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a:t>
            </a:r>
          </a:p>
          <a:p>
            <a:pPr algn="just">
              <a:lnSpc>
                <a:spcPct val="150000"/>
              </a:lnSpc>
            </a:pPr>
            <a:endParaRPr lang="pt-BR" altLang="pt-BR" sz="800" dirty="0">
              <a:ea typeface="Arial Unicode MS" panose="020B0604020202020204" pitchFamily="34" charset="-128"/>
              <a:cs typeface="Arial Unicode MS" panose="020B0604020202020204" pitchFamily="34" charset="-128"/>
            </a:endParaRPr>
          </a:p>
          <a:p>
            <a:pPr lvl="3"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Reglab ® 2021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89861"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a:extLst>
              <a:ext uri="{FF2B5EF4-FFF2-40B4-BE49-F238E27FC236}">
                <a16:creationId xmlns:a16="http://schemas.microsoft.com/office/drawing/2014/main" id="{C9FBB005-D2E5-4A8E-84CA-52654D53DCCF}"/>
              </a:ext>
            </a:extLst>
          </p:cNvPr>
          <p:cNvPicPr>
            <a:picLocks noChangeAspect="1"/>
          </p:cNvPicPr>
          <p:nvPr/>
        </p:nvPicPr>
        <p:blipFill>
          <a:blip r:embed="rId8"/>
          <a:stretch>
            <a:fillRect/>
          </a:stretch>
        </p:blipFill>
        <p:spPr>
          <a:xfrm>
            <a:off x="5884971" y="3277915"/>
            <a:ext cx="3679384" cy="2943507"/>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795666" y="1354137"/>
            <a:ext cx="10486850" cy="145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Batang" panose="02030600000101010101" pitchFamily="18" charset="-127"/>
                <a:cs typeface="Arial Unicode MS" panose="020B0604020202020204" pitchFamily="34" charset="-128"/>
              </a:rPr>
              <a:t>A tabela 4</a:t>
            </a:r>
            <a:r>
              <a:rPr lang="pt-BR" altLang="pt-BR" sz="1200"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sz="1200" dirty="0">
                <a:latin typeface="+mn-lt"/>
                <a:ea typeface="Arial Unicode MS" panose="020B0604020202020204" pitchFamily="34" charset="-128"/>
              </a:rPr>
              <a:t>exames –  Ano  2021.</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8" name="Retângulo 2">
            <a:extLst>
              <a:ext uri="{FF2B5EF4-FFF2-40B4-BE49-F238E27FC236}">
                <a16:creationId xmlns:a16="http://schemas.microsoft.com/office/drawing/2014/main" id="{40B91B03-E1E9-492E-8EE8-1AE67975D7A4}"/>
              </a:ext>
            </a:extLst>
          </p:cNvPr>
          <p:cNvSpPr>
            <a:spLocks noChangeArrowheads="1"/>
          </p:cNvSpPr>
          <p:nvPr/>
        </p:nvSpPr>
        <p:spPr bwMode="auto">
          <a:xfrm>
            <a:off x="3047999" y="6039638"/>
            <a:ext cx="7364361"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                                                                 Fonte: Associação Fundo de Incentivo à Pesquisa – AFIP Sistema ARLAB</a:t>
            </a:r>
            <a:endParaRPr lang="pt-BR" altLang="pt-BR" sz="800" dirty="0">
              <a:latin typeface="+mn-lt"/>
              <a:ea typeface="Batang" panose="02030600000101010101" pitchFamily="18" charset="-127"/>
            </a:endParaRP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a:extLst>
              <a:ext uri="{FF2B5EF4-FFF2-40B4-BE49-F238E27FC236}">
                <a16:creationId xmlns:a16="http://schemas.microsoft.com/office/drawing/2014/main" id="{30B127EE-0407-49EA-961F-74F133870E62}"/>
              </a:ext>
            </a:extLst>
          </p:cNvPr>
          <p:cNvPicPr>
            <a:picLocks noChangeAspect="1"/>
          </p:cNvPicPr>
          <p:nvPr/>
        </p:nvPicPr>
        <p:blipFill>
          <a:blip r:embed="rId2"/>
          <a:stretch>
            <a:fillRect/>
          </a:stretch>
        </p:blipFill>
        <p:spPr>
          <a:xfrm>
            <a:off x="795666" y="2811219"/>
            <a:ext cx="10592959" cy="3228419"/>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5462753" y="5848078"/>
            <a:ext cx="5945476" cy="29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000" dirty="0">
                <a:latin typeface="+mn-lt"/>
                <a:ea typeface="Arial Unicode MS" panose="020B0604020202020204" pitchFamily="34" charset="-128"/>
                <a:cs typeface="Arial Unicode MS" panose="020B0604020202020204" pitchFamily="34" charset="-128"/>
              </a:rPr>
              <a:t>Fonte: Secretaria de Estado da Saúde de São Paulo – Sistema Reglab ® 2021</a:t>
            </a:r>
            <a:endParaRPr lang="pt-BR" altLang="pt-BR" sz="10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583172" y="276448"/>
            <a:ext cx="8018528" cy="1815882"/>
          </a:xfrm>
          <a:prstGeom prst="rect">
            <a:avLst/>
          </a:prstGeom>
        </p:spPr>
        <p:txBody>
          <a:bodyPr wrap="square">
            <a:spAutoFit/>
          </a:bodyPr>
          <a:lstStyle/>
          <a:p>
            <a:pPr algn="just"/>
            <a:r>
              <a:rPr lang="pt-BR" sz="1400" dirty="0"/>
              <a:t> </a:t>
            </a:r>
          </a:p>
          <a:p>
            <a:r>
              <a:rPr lang="pt-BR" sz="1400" dirty="0"/>
              <a:t>A estimativa financeira prevista no contrato de gestão n° 001.0500.000.034/2017,</a:t>
            </a:r>
            <a:r>
              <a:rPr lang="pt-BR" altLang="ko-KR" sz="1400" dirty="0"/>
              <a:t> Termo de Aditamento 01/2021,</a:t>
            </a:r>
            <a:r>
              <a:rPr lang="pt-BR" sz="1400" dirty="0"/>
              <a:t> para o  Ano de 2021 foi de R$ </a:t>
            </a:r>
            <a:r>
              <a:rPr lang="pt-BR" sz="1400" b="1" dirty="0">
                <a:highlight>
                  <a:srgbClr val="FFFFFF"/>
                </a:highlight>
              </a:rPr>
              <a:t>46.341.000,00</a:t>
            </a:r>
          </a:p>
          <a:p>
            <a:endParaRPr lang="pt-BR" sz="1400" b="1" dirty="0">
              <a:highlight>
                <a:srgbClr val="FFFFFF"/>
              </a:highlight>
            </a:endParaRPr>
          </a:p>
          <a:p>
            <a:endParaRPr lang="pt-BR" sz="1400" b="1" dirty="0">
              <a:highlight>
                <a:srgbClr val="FFFFFF"/>
              </a:highlight>
            </a:endParaRPr>
          </a:p>
          <a:p>
            <a:r>
              <a:rPr lang="pt-BR" sz="1400" dirty="0"/>
              <a:t>A Tabela 5 apresenta a relação de repasses mensais efetuados pela SES/SP para a AFIP-OSS durante o ano  de 2021. O valor repassado foi de R$</a:t>
            </a:r>
            <a:r>
              <a:rPr lang="pt-BR" sz="1400" b="1" dirty="0"/>
              <a:t> </a:t>
            </a:r>
            <a:r>
              <a:rPr lang="pt-BR" sz="1400" b="1" dirty="0">
                <a:highlight>
                  <a:srgbClr val="FFFFFF"/>
                </a:highlight>
              </a:rPr>
              <a:t>44.912.944,34</a:t>
            </a:r>
            <a:r>
              <a:rPr lang="pt-BR" sz="1400" b="1" dirty="0"/>
              <a:t> </a:t>
            </a:r>
            <a:r>
              <a:rPr lang="pt-BR" sz="1400" dirty="0"/>
              <a:t>o repasse para o contrato de gestão para o Ano de 2021 </a:t>
            </a:r>
            <a:r>
              <a:rPr lang="pt-BR" sz="1400" b="1" dirty="0">
                <a:highlight>
                  <a:srgbClr val="FFFFFF"/>
                </a:highlight>
              </a:rPr>
              <a:t>-3,08%  </a:t>
            </a:r>
            <a:r>
              <a:rPr lang="pt-BR" sz="1400" dirty="0">
                <a:highlight>
                  <a:srgbClr val="FFFFFF"/>
                </a:highlight>
              </a:rPr>
              <a:t>menor que o estimado.</a:t>
            </a:r>
          </a:p>
        </p:txBody>
      </p:sp>
      <p:sp>
        <p:nvSpPr>
          <p:cNvPr id="12" name="CaixaDeTexto 11">
            <a:extLst>
              <a:ext uri="{FF2B5EF4-FFF2-40B4-BE49-F238E27FC236}">
                <a16:creationId xmlns:a16="http://schemas.microsoft.com/office/drawing/2014/main" id="{7E102F57-A313-4D5A-B5B0-B9D1F5921BD1}"/>
              </a:ext>
            </a:extLst>
          </p:cNvPr>
          <p:cNvSpPr txBox="1"/>
          <p:nvPr/>
        </p:nvSpPr>
        <p:spPr>
          <a:xfrm>
            <a:off x="4807130" y="5548765"/>
            <a:ext cx="5549243" cy="299313"/>
          </a:xfrm>
          <a:prstGeom prst="rect">
            <a:avLst/>
          </a:prstGeom>
          <a:noFill/>
        </p:spPr>
        <p:txBody>
          <a:bodyPr wrap="square">
            <a:spAutoFit/>
          </a:bodyPr>
          <a:lstStyle/>
          <a:p>
            <a:pPr algn="ctr">
              <a:lnSpc>
                <a:spcPct val="150000"/>
              </a:lnSpc>
            </a:pPr>
            <a:r>
              <a:rPr lang="pt-BR" altLang="pt-BR" sz="1000" dirty="0">
                <a:latin typeface="+mn-lt"/>
                <a:ea typeface="Arial Unicode MS" panose="020B0604020202020204" pitchFamily="34" charset="-128"/>
                <a:cs typeface="Arial Unicode MS" panose="020B0604020202020204" pitchFamily="34" charset="-128"/>
              </a:rPr>
              <a:t>* Valores reconhecidos através do regime de competência </a:t>
            </a:r>
            <a:endParaRPr lang="pt-BR" altLang="pt-BR" sz="1000" dirty="0">
              <a:latin typeface="+mn-lt"/>
              <a:ea typeface="Batang" panose="02030600000101010101" pitchFamily="18" charset="-127"/>
            </a:endParaRPr>
          </a:p>
        </p:txBody>
      </p:sp>
      <p:pic>
        <p:nvPicPr>
          <p:cNvPr id="2" name="Imagem 1">
            <a:extLst>
              <a:ext uri="{FF2B5EF4-FFF2-40B4-BE49-F238E27FC236}">
                <a16:creationId xmlns:a16="http://schemas.microsoft.com/office/drawing/2014/main" id="{E7C16610-D431-4D23-A57D-A74CC902B6E4}"/>
              </a:ext>
            </a:extLst>
          </p:cNvPr>
          <p:cNvPicPr>
            <a:picLocks noChangeAspect="1"/>
          </p:cNvPicPr>
          <p:nvPr/>
        </p:nvPicPr>
        <p:blipFill>
          <a:blip r:embed="rId3"/>
          <a:stretch>
            <a:fillRect/>
          </a:stretch>
        </p:blipFill>
        <p:spPr>
          <a:xfrm>
            <a:off x="5314801" y="2092330"/>
            <a:ext cx="4533900" cy="3352800"/>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240147" y="2937136"/>
            <a:ext cx="3621600" cy="1923604"/>
          </a:xfrm>
          <a:prstGeom prst="rect">
            <a:avLst/>
          </a:prstGeom>
        </p:spPr>
        <p:txBody>
          <a:bodyPr wrap="square">
            <a:spAutoFit/>
          </a:bodyPr>
          <a:lstStyle/>
          <a:p>
            <a:pPr algn="just">
              <a:defRPr/>
            </a:pPr>
            <a:endParaRPr lang="pt-BR" sz="1700" dirty="0">
              <a:solidFill>
                <a:schemeClr val="bg1"/>
              </a:solidFill>
            </a:endParaRPr>
          </a:p>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2021 está representada no quadro 5.</a:t>
            </a:r>
          </a:p>
        </p:txBody>
      </p:sp>
      <p:sp>
        <p:nvSpPr>
          <p:cNvPr id="12" name="Retângulo 11">
            <a:extLst>
              <a:ext uri="{FF2B5EF4-FFF2-40B4-BE49-F238E27FC236}">
                <a16:creationId xmlns:a16="http://schemas.microsoft.com/office/drawing/2014/main" id="{249A347E-426C-4A63-8968-F2E32A2EEDD4}"/>
              </a:ext>
            </a:extLst>
          </p:cNvPr>
          <p:cNvSpPr/>
          <p:nvPr/>
        </p:nvSpPr>
        <p:spPr>
          <a:xfrm>
            <a:off x="4350326" y="871272"/>
            <a:ext cx="6478095" cy="299313"/>
          </a:xfrm>
          <a:prstGeom prst="rect">
            <a:avLst/>
          </a:prstGeom>
        </p:spPr>
        <p:txBody>
          <a:bodyPr wrap="square">
            <a:spAutoFit/>
          </a:bodyPr>
          <a:lstStyle/>
          <a:p>
            <a:pPr lvl="4" algn="just">
              <a:lnSpc>
                <a:spcPct val="150000"/>
              </a:lnSpc>
              <a:defRPr/>
            </a:pPr>
            <a:r>
              <a:rPr lang="pt-BR" sz="1000" dirty="0">
                <a:ea typeface="Arial Unicode MS"/>
              </a:rPr>
              <a:t> Quadro  5– Demonstrativo de Fluxo de Caixa CEAC Sul – Anual 2021</a:t>
            </a:r>
            <a:endParaRPr lang="pt-BR" sz="10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7" name="Retângulo 16">
            <a:extLst>
              <a:ext uri="{FF2B5EF4-FFF2-40B4-BE49-F238E27FC236}">
                <a16:creationId xmlns:a16="http://schemas.microsoft.com/office/drawing/2014/main" id="{6ED7310E-EF43-4205-A927-69724354EAE2}"/>
              </a:ext>
            </a:extLst>
          </p:cNvPr>
          <p:cNvSpPr>
            <a:spLocks noChangeArrowheads="1"/>
          </p:cNvSpPr>
          <p:nvPr/>
        </p:nvSpPr>
        <p:spPr bwMode="auto">
          <a:xfrm>
            <a:off x="4461161" y="6040675"/>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4">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5"/>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29/01/2022 12h17min</a:t>
            </a:r>
            <a:endParaRPr lang="pt-BR" altLang="pt-BR" sz="800" dirty="0">
              <a:latin typeface="+mn-lt"/>
              <a:ea typeface="Batang" panose="02030600000101010101" pitchFamily="18" charset="-127"/>
            </a:endParaRPr>
          </a:p>
        </p:txBody>
      </p:sp>
      <p:graphicFrame>
        <p:nvGraphicFramePr>
          <p:cNvPr id="10" name="Objeto 9">
            <a:extLst>
              <a:ext uri="{FF2B5EF4-FFF2-40B4-BE49-F238E27FC236}">
                <a16:creationId xmlns:a16="http://schemas.microsoft.com/office/drawing/2014/main" id="{FEFDD161-E9B7-49CE-AC9E-F470B7B43C2F}"/>
              </a:ext>
            </a:extLst>
          </p:cNvPr>
          <p:cNvGraphicFramePr>
            <a:graphicFrameLocks noChangeAspect="1"/>
          </p:cNvGraphicFramePr>
          <p:nvPr>
            <p:extLst>
              <p:ext uri="{D42A27DB-BD31-4B8C-83A1-F6EECF244321}">
                <p14:modId xmlns:p14="http://schemas.microsoft.com/office/powerpoint/2010/main" val="3600590223"/>
              </p:ext>
            </p:extLst>
          </p:nvPr>
        </p:nvGraphicFramePr>
        <p:xfrm>
          <a:off x="4143652" y="1502770"/>
          <a:ext cx="7891030" cy="4192110"/>
        </p:xfrm>
        <a:graphic>
          <a:graphicData uri="http://schemas.openxmlformats.org/presentationml/2006/ole">
            <mc:AlternateContent xmlns:mc="http://schemas.openxmlformats.org/markup-compatibility/2006">
              <mc:Choice xmlns:v="urn:schemas-microsoft-com:vml" Requires="v">
                <p:oleObj spid="_x0000_s1044" name="Worksheet" r:id="rId6" imgW="12925251" imgH="6867408" progId="Excel.Sheet.12">
                  <p:embed/>
                </p:oleObj>
              </mc:Choice>
              <mc:Fallback>
                <p:oleObj name="Worksheet" r:id="rId6" imgW="12925251" imgH="6867408" progId="Excel.Sheet.12">
                  <p:embed/>
                  <p:pic>
                    <p:nvPicPr>
                      <p:cNvPr id="0" name=""/>
                      <p:cNvPicPr/>
                      <p:nvPr/>
                    </p:nvPicPr>
                    <p:blipFill>
                      <a:blip r:embed="rId7"/>
                      <a:stretch>
                        <a:fillRect/>
                      </a:stretch>
                    </p:blipFill>
                    <p:spPr>
                      <a:xfrm>
                        <a:off x="4143652" y="1502770"/>
                        <a:ext cx="7891030" cy="4192110"/>
                      </a:xfrm>
                      <a:prstGeom prst="rect">
                        <a:avLst/>
                      </a:prstGeom>
                    </p:spPr>
                  </p:pic>
                </p:oleObj>
              </mc:Fallback>
            </mc:AlternateContent>
          </a:graphicData>
        </a:graphic>
      </p:graphicFrame>
    </p:spTree>
    <p:extLst>
      <p:ext uri="{BB962C8B-B14F-4D97-AF65-F5344CB8AC3E}">
        <p14:creationId xmlns:p14="http://schemas.microsoft.com/office/powerpoint/2010/main" val="7282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26473" y="1481242"/>
            <a:ext cx="2903692" cy="991024"/>
          </a:xfrm>
          <a:prstGeom prst="rect">
            <a:avLst/>
          </a:prstGeom>
        </p:spPr>
        <p:txBody>
          <a:bodyPr wrap="squar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0" y="3208421"/>
            <a:ext cx="3946358" cy="1922400"/>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Operacional de Janeiro a </a:t>
            </a:r>
            <a:r>
              <a:rPr lang="en-US" sz="1700" dirty="0">
                <a:solidFill>
                  <a:schemeClr val="bg1"/>
                </a:solidFill>
              </a:rPr>
              <a:t>Dezembro</a:t>
            </a:r>
            <a:r>
              <a:rPr lang="en-US" sz="1700" kern="1200" dirty="0">
                <a:solidFill>
                  <a:schemeClr val="bg1"/>
                </a:solidFill>
                <a:latin typeface="+mn-lt"/>
                <a:ea typeface="+mn-ea"/>
                <a:cs typeface="+mn-cs"/>
              </a:rPr>
              <a:t> de 2021 está representado no </a:t>
            </a:r>
            <a:r>
              <a:rPr lang="en-US" sz="1700" kern="1200" dirty="0" err="1">
                <a:solidFill>
                  <a:schemeClr val="bg1"/>
                </a:solidFill>
                <a:latin typeface="+mn-lt"/>
                <a:ea typeface="+mn-ea"/>
                <a:cs typeface="+mn-cs"/>
              </a:rPr>
              <a:t>quadro</a:t>
            </a:r>
            <a:r>
              <a:rPr lang="en-US" sz="1700" kern="1200" dirty="0">
                <a:solidFill>
                  <a:schemeClr val="bg1"/>
                </a:solidFill>
                <a:latin typeface="+mn-lt"/>
                <a:ea typeface="+mn-ea"/>
                <a:cs typeface="+mn-cs"/>
              </a:rPr>
              <a:t> 6.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3613355" y="6205170"/>
            <a:ext cx="6728196" cy="51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6">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29/01/2022 – 12h17min</a:t>
            </a:r>
          </a:p>
          <a:p>
            <a:pPr>
              <a:lnSpc>
                <a:spcPct val="150000"/>
              </a:lnSpc>
              <a:spcAft>
                <a:spcPts val="600"/>
              </a:spcAft>
            </a:pP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4245551" y="329664"/>
            <a:ext cx="6096000" cy="299313"/>
          </a:xfrm>
          <a:prstGeom prst="rect">
            <a:avLst/>
          </a:prstGeom>
        </p:spPr>
        <p:txBody>
          <a:bodyPr>
            <a:spAutoFit/>
          </a:bodyPr>
          <a:lstStyle/>
          <a:p>
            <a:pPr algn="just">
              <a:lnSpc>
                <a:spcPct val="150000"/>
              </a:lnSpc>
              <a:spcAft>
                <a:spcPts val="0"/>
              </a:spcAft>
              <a:defRPr/>
            </a:pPr>
            <a:r>
              <a:rPr lang="pt-BR" sz="1000" dirty="0">
                <a:ea typeface="Arial Unicode MS"/>
              </a:rPr>
              <a:t>                                                                        Quadro 6 – Demonstrativo Contábil  CEAC Sul –  Anual 2021</a:t>
            </a:r>
          </a:p>
        </p:txBody>
      </p:sp>
      <p:pic>
        <p:nvPicPr>
          <p:cNvPr id="11" name="Imagem 10">
            <a:extLst>
              <a:ext uri="{FF2B5EF4-FFF2-40B4-BE49-F238E27FC236}">
                <a16:creationId xmlns:a16="http://schemas.microsoft.com/office/drawing/2014/main" id="{0208775A-664B-4852-B633-447E24EA4570}"/>
              </a:ext>
            </a:extLst>
          </p:cNvPr>
          <p:cNvPicPr>
            <a:picLocks noChangeAspect="1"/>
          </p:cNvPicPr>
          <p:nvPr/>
        </p:nvPicPr>
        <p:blipFill>
          <a:blip r:embed="rId5"/>
          <a:stretch>
            <a:fillRect/>
          </a:stretch>
        </p:blipFill>
        <p:spPr>
          <a:xfrm>
            <a:off x="4143652" y="1051782"/>
            <a:ext cx="7738973" cy="4754436"/>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564606"/>
            <a:ext cx="4078677" cy="18746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49288"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74"/>
          <a:stretch/>
        </p:blipFill>
        <p:spPr>
          <a:xfrm flipH="1">
            <a:off x="3643120" y="-5983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90691" y="1190639"/>
            <a:ext cx="4187962" cy="4792081"/>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ano de 2021,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827562"/>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a:extLst>
              <a:ext uri="{FF2B5EF4-FFF2-40B4-BE49-F238E27FC236}">
                <a16:creationId xmlns:a16="http://schemas.microsoft.com/office/drawing/2014/main"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1392945"/>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Anual de 2021</a:t>
            </a:r>
          </a:p>
          <a:p>
            <a:pPr algn="just">
              <a:lnSpc>
                <a:spcPct val="150000"/>
              </a:lnSpc>
              <a:spcBef>
                <a:spcPts val="600"/>
              </a:spcBef>
              <a:spcAft>
                <a:spcPts val="1200"/>
              </a:spcAft>
            </a:pP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0"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20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155945" y="1556323"/>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5938" y="1733462"/>
            <a:ext cx="4810041" cy="47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710989" y="1733462"/>
            <a:ext cx="3473251" cy="4464940"/>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i="1" dirty="0">
                <a:solidFill>
                  <a:schemeClr val="tx1">
                    <a:lumMod val="65000"/>
                    <a:lumOff val="35000"/>
                  </a:schemeClr>
                </a:solidFill>
                <a:ea typeface="Arial Unicode MS" panose="020B0604020202020204" pitchFamily="34" charset="-128"/>
                <a:cs typeface="Arial" panose="020B0604020202020204" pitchFamily="34" charset="0"/>
              </a:rPr>
              <a:t> </a:t>
            </a:r>
          </a:p>
          <a:p>
            <a:pPr algn="just">
              <a:lnSpc>
                <a:spcPct val="1500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Varzea do Carmo</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Juquery</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57320" y="-84211"/>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3021496" y="927006"/>
            <a:ext cx="917048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pPr algn="l"/>
            <a:r>
              <a:rPr lang="pt-BR" sz="1800" b="0" i="0" dirty="0">
                <a:effectLst/>
                <a:latin typeface="Calibri" panose="020F0502020204030204" pitchFamily="34" charset="0"/>
              </a:rPr>
              <a:t>A tabela 1 apresenta a produção anual de acordo com o planejado no termo aditivo 01/2021, que estimou volume para o exercício de 2021 de </a:t>
            </a:r>
            <a:r>
              <a:rPr lang="pt-BR" b="1" dirty="0">
                <a:latin typeface="Calibri" panose="020F0502020204030204" pitchFamily="34" charset="0"/>
              </a:rPr>
              <a:t>9.044.988</a:t>
            </a:r>
            <a:r>
              <a:rPr lang="pt-BR" sz="1200" b="0" i="0" dirty="0">
                <a:effectLst/>
                <a:latin typeface="Segoe UI" panose="020B0502040204020203" pitchFamily="34" charset="0"/>
              </a:rPr>
              <a:t> </a:t>
            </a:r>
            <a:r>
              <a:rPr lang="pt-BR" sz="1800" b="0" i="0" dirty="0">
                <a:effectLst/>
                <a:latin typeface="Calibri" panose="020F0502020204030204" pitchFamily="34" charset="0"/>
              </a:rPr>
              <a:t>exames. A produção realizada foi </a:t>
            </a:r>
            <a:r>
              <a:rPr lang="pt-BR" sz="1800" b="1" i="0" dirty="0">
                <a:effectLst/>
                <a:latin typeface="Calibri" panose="020F0502020204030204" pitchFamily="34" charset="0"/>
              </a:rPr>
              <a:t>-</a:t>
            </a:r>
            <a:r>
              <a:rPr lang="pt-BR" b="1" dirty="0">
                <a:latin typeface="Calibri" panose="020F0502020204030204" pitchFamily="34" charset="0"/>
              </a:rPr>
              <a:t>3,72</a:t>
            </a:r>
            <a:r>
              <a:rPr lang="pt-BR" sz="1800" b="1" i="0" dirty="0">
                <a:effectLst/>
                <a:latin typeface="Calibri" panose="020F0502020204030204" pitchFamily="34" charset="0"/>
              </a:rPr>
              <a:t>% </a:t>
            </a:r>
            <a:r>
              <a:rPr lang="pt-BR" sz="1800" b="0" i="0" dirty="0">
                <a:effectLst/>
                <a:latin typeface="Calibri" panose="020F0502020204030204" pitchFamily="34" charset="0"/>
              </a:rPr>
              <a:t>menor que o estimado.</a:t>
            </a:r>
            <a:endParaRPr lang="pt-BR" sz="1200" b="0" i="0" dirty="0">
              <a:effectLst/>
              <a:latin typeface="Segoe UI" panose="020B0502040204020203" pitchFamily="34" charset="0"/>
            </a:endParaRP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1881963" y="5962674"/>
            <a:ext cx="6157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4" algn="ctr"/>
            <a:r>
              <a:rPr lang="pt-BR" altLang="ko-KR" sz="800" dirty="0">
                <a:latin typeface="+mn-lt"/>
                <a:ea typeface="Arial Unicode MS" panose="020B0604020202020204" pitchFamily="34" charset="-128"/>
                <a:cs typeface="Arial Unicode MS" panose="020B0604020202020204" pitchFamily="34" charset="-128"/>
              </a:rPr>
              <a:t>                                    Fonte: Secretaria de Estado da Saúde de São Paulo – Sistema Reglab ® 2021</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1881962" y="1972930"/>
            <a:ext cx="6700563" cy="246221"/>
          </a:xfrm>
          <a:prstGeom prst="rect">
            <a:avLst/>
          </a:prstGeom>
        </p:spPr>
        <p:txBody>
          <a:bodyPr wrap="square">
            <a:spAutoFit/>
          </a:bodyPr>
          <a:lstStyle/>
          <a:p>
            <a:pPr lvl="1"/>
            <a:r>
              <a:rPr lang="pt-BR" altLang="ko-KR" sz="1000" dirty="0">
                <a:solidFill>
                  <a:prstClr val="black">
                    <a:lumMod val="75000"/>
                    <a:lumOff val="25000"/>
                  </a:prstClr>
                </a:solidFill>
              </a:rPr>
              <a:t>                                                                          Tabela 1 – Produção Estimada e Realizada no CEAC Sul,  Anual de 2021</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500" b="1" dirty="0">
                <a:solidFill>
                  <a:srgbClr val="C00000"/>
                </a:solidFill>
                <a:latin typeface="+mn-lt"/>
              </a:rPr>
              <a:t>Resultados</a:t>
            </a:r>
          </a:p>
          <a:p>
            <a:r>
              <a:rPr lang="pt-BR" sz="25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id="{ED2B78E5-31CF-4D05-9781-8A64BDC4E9FC}"/>
              </a:ext>
            </a:extLst>
          </p:cNvPr>
          <p:cNvPicPr>
            <a:picLocks noChangeAspect="1"/>
          </p:cNvPicPr>
          <p:nvPr/>
        </p:nvPicPr>
        <p:blipFill>
          <a:blip r:embed="rId6"/>
          <a:stretch>
            <a:fillRect/>
          </a:stretch>
        </p:blipFill>
        <p:spPr>
          <a:xfrm>
            <a:off x="4495590" y="2255642"/>
            <a:ext cx="3715440" cy="3622811"/>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11734" y="1636971"/>
            <a:ext cx="11203558" cy="424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dirty="0">
                <a:solidFill>
                  <a:schemeClr val="tx1">
                    <a:lumMod val="85000"/>
                    <a:lumOff val="15000"/>
                  </a:schemeClr>
                </a:solidFill>
                <a:latin typeface="+mn-lt"/>
                <a:ea typeface="Arial Unicode MS" panose="020B0604020202020204" pitchFamily="34" charset="-128"/>
              </a:rPr>
              <a:t>Os resultados obtidos de janeiro á junho de 2021 sugerem a oportunidade de ajustar as metas para a produção estimada para cada unidade assistencial. </a:t>
            </a:r>
          </a:p>
          <a:p>
            <a:pPr algn="just">
              <a:lnSpc>
                <a:spcPct val="150000"/>
              </a:lnSpc>
            </a:pPr>
            <a:endPar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dirty="0">
              <a:solidFill>
                <a:schemeClr val="tx1">
                  <a:lumMod val="85000"/>
                  <a:lumOff val="15000"/>
                </a:schemeClr>
              </a:solidFill>
              <a:latin typeface="+mn-lt"/>
              <a:ea typeface="Batang" panose="02030600000101010101" pitchFamily="18" charset="-127"/>
            </a:endParaRPr>
          </a:p>
        </p:txBody>
      </p:sp>
      <p:sp>
        <p:nvSpPr>
          <p:cNvPr id="13" name="Título 1">
            <a:extLst>
              <a:ext uri="{FF2B5EF4-FFF2-40B4-BE49-F238E27FC236}">
                <a16:creationId xmlns:a16="http://schemas.microsoft.com/office/drawing/2014/main" id="{8525CD15-49F2-43E3-8A1E-4135399DE701}"/>
              </a:ext>
            </a:extLst>
          </p:cNvPr>
          <p:cNvSpPr txBox="1">
            <a:spLocks/>
          </p:cNvSpPr>
          <p:nvPr/>
        </p:nvSpPr>
        <p:spPr>
          <a:xfrm>
            <a:off x="511734" y="235445"/>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2805363" y="1057986"/>
            <a:ext cx="658127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               Quadro 1 – Produção Estimada (Meta) e realizada no CEAC Sul, discriminada por unidade assistencial no período de  janeiro a junho  de 2021.</a:t>
            </a:r>
            <a:endParaRPr lang="pt-BR" altLang="pt-BR" sz="800" dirty="0">
              <a:latin typeface="+mn-lt"/>
              <a:ea typeface="Batang" panose="02030600000101010101" pitchFamily="18" charset="-127"/>
            </a:endParaRPr>
          </a:p>
        </p:txBody>
      </p: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sp>
        <p:nvSpPr>
          <p:cNvPr id="14" name="CaixaDeTexto 13">
            <a:extLst>
              <a:ext uri="{FF2B5EF4-FFF2-40B4-BE49-F238E27FC236}">
                <a16:creationId xmlns:a16="http://schemas.microsoft.com/office/drawing/2014/main" id="{F739C4D8-A931-47D0-9B27-F4CAFF9CE58C}"/>
              </a:ext>
            </a:extLst>
          </p:cNvPr>
          <p:cNvSpPr txBox="1"/>
          <p:nvPr/>
        </p:nvSpPr>
        <p:spPr>
          <a:xfrm>
            <a:off x="4451683" y="5542058"/>
            <a:ext cx="3669633" cy="257956"/>
          </a:xfrm>
          <a:prstGeom prst="rect">
            <a:avLst/>
          </a:prstGeom>
          <a:noFill/>
        </p:spPr>
        <p:txBody>
          <a:bodyPr wrap="square">
            <a:spAutoFit/>
          </a:body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2021</a:t>
            </a:r>
            <a:endParaRPr lang="pt-BR" altLang="pt-BR" sz="800" dirty="0">
              <a:latin typeface="+mn-lt"/>
              <a:ea typeface="Batang" panose="02030600000101010101" pitchFamily="18" charset="-127"/>
            </a:endParaRPr>
          </a:p>
        </p:txBody>
      </p:sp>
      <p:pic>
        <p:nvPicPr>
          <p:cNvPr id="4" name="Imagem 3">
            <a:extLst>
              <a:ext uri="{FF2B5EF4-FFF2-40B4-BE49-F238E27FC236}">
                <a16:creationId xmlns:a16="http://schemas.microsoft.com/office/drawing/2014/main" id="{29AD6CB5-2BCE-432A-93E2-5B1A5D245436}"/>
              </a:ext>
            </a:extLst>
          </p:cNvPr>
          <p:cNvPicPr>
            <a:picLocks noChangeAspect="1"/>
          </p:cNvPicPr>
          <p:nvPr/>
        </p:nvPicPr>
        <p:blipFill>
          <a:blip r:embed="rId3"/>
          <a:stretch>
            <a:fillRect/>
          </a:stretch>
        </p:blipFill>
        <p:spPr>
          <a:xfrm>
            <a:off x="377266" y="1555350"/>
            <a:ext cx="11437468" cy="3735595"/>
          </a:xfrm>
          <a:prstGeom prst="rect">
            <a:avLst/>
          </a:prstGeom>
        </p:spPr>
      </p:pic>
    </p:spTree>
    <p:extLst>
      <p:ext uri="{BB962C8B-B14F-4D97-AF65-F5344CB8AC3E}">
        <p14:creationId xmlns:p14="http://schemas.microsoft.com/office/powerpoint/2010/main" val="405526821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2528</TotalTime>
  <Words>1545</Words>
  <Application>Microsoft Office PowerPoint</Application>
  <PresentationFormat>Widescreen</PresentationFormat>
  <Paragraphs>154</Paragraphs>
  <Slides>17</Slides>
  <Notes>10</Notes>
  <HiddenSlides>0</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1</vt:i4>
      </vt:variant>
      <vt:variant>
        <vt:lpstr>Títulos de slides</vt:lpstr>
      </vt:variant>
      <vt:variant>
        <vt:i4>17</vt:i4>
      </vt:variant>
    </vt:vector>
  </HeadingPairs>
  <TitlesOfParts>
    <vt:vector size="26" baseType="lpstr">
      <vt:lpstr>Arial</vt:lpstr>
      <vt:lpstr>Calibri</vt:lpstr>
      <vt:lpstr>Calibri (Títulos)</vt:lpstr>
      <vt:lpstr>Calibri Light</vt:lpstr>
      <vt:lpstr>Segoe UI</vt:lpstr>
      <vt:lpstr>Times New Roman</vt:lpstr>
      <vt:lpstr>Wingdings</vt:lpstr>
      <vt:lpstr>Tema do Office</vt:lpstr>
      <vt:lpstr>Worksheet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Isabel Siqueira</cp:lastModifiedBy>
  <cp:revision>185</cp:revision>
  <cp:lastPrinted>2021-06-10T14:49:22Z</cp:lastPrinted>
  <dcterms:created xsi:type="dcterms:W3CDTF">2019-10-31T14:23:28Z</dcterms:created>
  <dcterms:modified xsi:type="dcterms:W3CDTF">2022-03-24T13:22:26Z</dcterms:modified>
</cp:coreProperties>
</file>