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theme+xml" PartName="/ppt/theme/theme2.xml"/>
  <Override ContentType="application/vnd.openxmlformats-officedocument.presentationml.notesSlide+xml" PartName="/ppt/notesSlides/notesSlide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70" r:id="rId2"/>
    <p:sldId id="516" r:id="rId3"/>
    <p:sldId id="490" r:id="rId4"/>
    <p:sldId id="508" r:id="rId5"/>
    <p:sldId id="509" r:id="rId6"/>
    <p:sldId id="492" r:id="rId7"/>
    <p:sldId id="517" r:id="rId8"/>
    <p:sldId id="518" r:id="rId9"/>
    <p:sldId id="519" r:id="rId10"/>
    <p:sldId id="520" r:id="rId11"/>
    <p:sldId id="521" r:id="rId12"/>
    <p:sldId id="514" r:id="rId13"/>
    <p:sldId id="496" r:id="rId14"/>
    <p:sldId id="499" r:id="rId15"/>
    <p:sldId id="507" r:id="rId16"/>
    <p:sldId id="506" r:id="rId17"/>
    <p:sldId id="505" r:id="rId18"/>
  </p:sldIdLst>
  <p:sldSz cx="12192000" cy="6858000"/>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49" autoAdjust="0"/>
  </p:normalViewPr>
  <p:slideViewPr>
    <p:cSldViewPr snapToGrid="0">
      <p:cViewPr>
        <p:scale>
          <a:sx n="84" d="100"/>
          <a:sy n="84" d="100"/>
        </p:scale>
        <p:origin x="216" y="-612"/>
      </p:cViewPr>
      <p:guideLst>
        <p:guide orient="horz" pos="3906"/>
        <p:guide pos="3228"/>
        <p:guide pos="7537"/>
        <p:guide pos="6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2"/>
            <a:ext cx="2945659" cy="498135"/>
          </a:xfrm>
          <a:prstGeom prst="rect">
            <a:avLst/>
          </a:prstGeom>
        </p:spPr>
        <p:txBody>
          <a:bodyPr vert="horz" lIns="91413" tIns="45707" rIns="91413" bIns="45707" rtlCol="0"/>
          <a:lstStyle>
            <a:lvl1pPr algn="l">
              <a:defRPr sz="1200"/>
            </a:lvl1pPr>
          </a:lstStyle>
          <a:p>
            <a:endParaRPr lang="pt-BR"/>
          </a:p>
        </p:txBody>
      </p:sp>
      <p:sp>
        <p:nvSpPr>
          <p:cNvPr id="3" name="Espaço Reservado para Data 2"/>
          <p:cNvSpPr>
            <a:spLocks noGrp="1"/>
          </p:cNvSpPr>
          <p:nvPr>
            <p:ph type="dt" idx="1"/>
          </p:nvPr>
        </p:nvSpPr>
        <p:spPr>
          <a:xfrm>
            <a:off x="3850444" y="2"/>
            <a:ext cx="2945659" cy="498135"/>
          </a:xfrm>
          <a:prstGeom prst="rect">
            <a:avLst/>
          </a:prstGeom>
        </p:spPr>
        <p:txBody>
          <a:bodyPr vert="horz" lIns="91413" tIns="45707" rIns="91413" bIns="45707" rtlCol="0"/>
          <a:lstStyle>
            <a:lvl1pPr algn="r">
              <a:defRPr sz="1200"/>
            </a:lvl1pPr>
          </a:lstStyle>
          <a:p>
            <a:fld id="{5426514E-D3CE-4F7F-92FF-8D87D753F936}" type="datetimeFigureOut">
              <a:rPr lang="pt-BR" smtClean="0"/>
              <a:t>09/02/2022</a:t>
            </a:fld>
            <a:endParaRPr lang="pt-BR"/>
          </a:p>
        </p:txBody>
      </p:sp>
      <p:sp>
        <p:nvSpPr>
          <p:cNvPr id="4" name="Espaço Reservado para Imagem de Slide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13" tIns="45707" rIns="91413" bIns="45707" rtlCol="0" anchor="ctr"/>
          <a:lstStyle/>
          <a:p>
            <a:endParaRPr lang="pt-BR"/>
          </a:p>
        </p:txBody>
      </p:sp>
      <p:sp>
        <p:nvSpPr>
          <p:cNvPr id="5" name="Espaço Reservado para Anotações 4"/>
          <p:cNvSpPr>
            <a:spLocks noGrp="1"/>
          </p:cNvSpPr>
          <p:nvPr>
            <p:ph type="body" sz="quarter" idx="3"/>
          </p:nvPr>
        </p:nvSpPr>
        <p:spPr>
          <a:xfrm>
            <a:off x="679768" y="4777959"/>
            <a:ext cx="5438140" cy="3909239"/>
          </a:xfrm>
          <a:prstGeom prst="rect">
            <a:avLst/>
          </a:prstGeom>
        </p:spPr>
        <p:txBody>
          <a:bodyPr vert="horz" lIns="91413" tIns="45707" rIns="91413" bIns="45707"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3"/>
            <a:ext cx="2945659" cy="498134"/>
          </a:xfrm>
          <a:prstGeom prst="rect">
            <a:avLst/>
          </a:prstGeom>
        </p:spPr>
        <p:txBody>
          <a:bodyPr vert="horz" lIns="91413" tIns="45707" rIns="91413" bIns="45707"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4" y="9430093"/>
            <a:ext cx="2945659" cy="498134"/>
          </a:xfrm>
          <a:prstGeom prst="rect">
            <a:avLst/>
          </a:prstGeom>
        </p:spPr>
        <p:txBody>
          <a:bodyPr vert="horz" lIns="91413" tIns="45707" rIns="91413" bIns="45707"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2579104"/>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09/02/2022</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gestao.saude.sp.gov.br/" TargetMode="External"/><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23.emf"/></Relationships>
</file>

<file path=ppt/slides/_rels/slide17.xml.rels><?xml version="1.0" encoding="UTF-8" standalone="yes"?>
<Relationships xmlns="http://schemas.openxmlformats.org/package/2006/relationships"><Relationship Id="rId3" Type="http://schemas.openxmlformats.org/officeDocument/2006/relationships/hyperlink" Target="http://www.gestao.saude.sp.gov.br/" TargetMode="External"/><Relationship Id="rId2" Type="http://schemas.openxmlformats.org/officeDocument/2006/relationships/image" Target="../media/image21.png"/><Relationship Id="rId1" Type="http://schemas.openxmlformats.org/officeDocument/2006/relationships/slideLayout" Target="../slideLayouts/slideLayout1.xml"/><Relationship Id="rId4" Type="http://schemas.openxmlformats.org/officeDocument/2006/relationships/image" Target="../media/image24.e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88287" y="2564606"/>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GESTÃO ANUAL 2021</a:t>
            </a: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n° 988088/2020</a:t>
            </a:r>
            <a:r>
              <a:rPr altLang="pt-BR" b="1" dirty="0" i="1" lang="pt-BR" sz="600">
                <a:solidFill>
                  <a:schemeClr val="bg1"/>
                </a:solidFill>
                <a:ea charset="-127" panose="02030600000101010101" pitchFamily="18" typeface="Batang"/>
              </a:rPr>
              <a:t> </a:t>
            </a:r>
            <a:r>
              <a:rPr altLang="pt-BR" b="1" dirty="0" i="1" lang="pt-BR" sz="600">
                <a:solidFill>
                  <a:schemeClr val="bg1"/>
                </a:solidFill>
                <a:ea charset="-128" panose="020B0604020202020204" pitchFamily="34" typeface="Arial Unicode MS"/>
                <a:cs charset="-128" panose="020B0604020202020204" pitchFamily="34" typeface="Arial Unicode MS"/>
              </a:rPr>
              <a:t>CEAC Norte  –  ANO  2021</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5938736" y="975705"/>
            <a:ext cx="62412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Quadro 3– Produção Estimada (Meta) e realizada no CEAC Norte, discriminada por unidade assistencial no período de Julho a Setembro de 2021.</a:t>
            </a:r>
            <a:endParaRPr lang="pt-BR" altLang="pt-BR" sz="8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5926704" y="5317873"/>
            <a:ext cx="6096000" cy="2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Julho a Setembro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3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732398"/>
            <a:ext cx="0" cy="33084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p:cNvPicPr>
            <a:picLocks noChangeAspect="1"/>
          </p:cNvPicPr>
          <p:nvPr/>
        </p:nvPicPr>
        <p:blipFill>
          <a:blip r:embed="rId2"/>
          <a:stretch>
            <a:fillRect/>
          </a:stretch>
        </p:blipFill>
        <p:spPr>
          <a:xfrm>
            <a:off x="6010929" y="1218550"/>
            <a:ext cx="5765474" cy="4111356"/>
          </a:xfrm>
          <a:prstGeom prst="rect">
            <a:avLst/>
          </a:prstGeom>
        </p:spPr>
      </p:pic>
    </p:spTree>
    <p:extLst>
      <p:ext uri="{BB962C8B-B14F-4D97-AF65-F5344CB8AC3E}">
        <p14:creationId xmlns:p14="http://schemas.microsoft.com/office/powerpoint/2010/main" val="226567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5926704" y="975705"/>
            <a:ext cx="64417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Quadro 4 – Produção Estimada (Meta) e realizada no CEAC Norte, discriminada por unidade assistencial no período de Outubro a Dezembro de 2021.</a:t>
            </a:r>
            <a:endParaRPr lang="pt-BR" altLang="pt-BR" sz="8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5926704" y="5317873"/>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Outubro a Novembro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4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732398"/>
            <a:ext cx="0" cy="33084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p:cNvPicPr>
            <a:picLocks noChangeAspect="1"/>
          </p:cNvPicPr>
          <p:nvPr/>
        </p:nvPicPr>
        <p:blipFill>
          <a:blip r:embed="rId2"/>
          <a:stretch>
            <a:fillRect/>
          </a:stretch>
        </p:blipFill>
        <p:spPr>
          <a:xfrm>
            <a:off x="6012503" y="1233167"/>
            <a:ext cx="5766414" cy="4112026"/>
          </a:xfrm>
          <a:prstGeom prst="rect">
            <a:avLst/>
          </a:prstGeom>
        </p:spPr>
      </p:pic>
    </p:spTree>
    <p:extLst>
      <p:ext uri="{BB962C8B-B14F-4D97-AF65-F5344CB8AC3E}">
        <p14:creationId xmlns:p14="http://schemas.microsoft.com/office/powerpoint/2010/main" val="246600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a16="http://schemas.microsoft.com/office/drawing/2014/main" id="{503BC11F-E348-44A9-93F7-76FAE3085CB3}"/>
              </a:ext>
            </a:extLst>
          </p:cNvPr>
          <p:cNvSpPr>
            <a:spLocks noChangeArrowheads="1"/>
          </p:cNvSpPr>
          <p:nvPr/>
        </p:nvSpPr>
        <p:spPr bwMode="auto">
          <a:xfrm>
            <a:off x="5545020" y="960372"/>
            <a:ext cx="6131042"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r>
              <a:rPr lang="pt-BR" sz="1400" dirty="0">
                <a:latin typeface="+mn-lt"/>
              </a:rPr>
              <a:t>Importante salientar que a adesão à pesquisa de satisfação é voluntária e depende da aprovação da diretoria de cada serviço, hospital ou ambulatório. </a:t>
            </a:r>
          </a:p>
          <a:p>
            <a:r>
              <a:rPr lang="pt-BR" sz="1400" dirty="0">
                <a:latin typeface="+mn-lt"/>
              </a:rPr>
              <a:t> </a:t>
            </a:r>
          </a:p>
          <a:p>
            <a:r>
              <a:rPr lang="pt-BR" sz="1400" dirty="0">
                <a:latin typeface="+mn-lt"/>
              </a:rPr>
              <a:t>No exercício de 2021, quatorze (14) unidades de saúde estaduais aderiram à pesquisa de satisfação para usuários do CEAC Norte. Os serviços que aderiram à pesquisa SAU incluíram os seguintes Ambulatórios: </a:t>
            </a:r>
            <a:r>
              <a:rPr lang="pt-BR" sz="1400" dirty="0" err="1">
                <a:latin typeface="+mn-lt"/>
              </a:rPr>
              <a:t>Mandaqui</a:t>
            </a:r>
            <a:r>
              <a:rPr lang="pt-BR" sz="1400" dirty="0">
                <a:latin typeface="+mn-lt"/>
              </a:rPr>
              <a:t>, Pérola </a:t>
            </a:r>
            <a:r>
              <a:rPr lang="pt-BR" sz="1400" dirty="0" err="1">
                <a:latin typeface="+mn-lt"/>
              </a:rPr>
              <a:t>Byington</a:t>
            </a:r>
            <a:r>
              <a:rPr lang="pt-BR" sz="1400" dirty="0">
                <a:latin typeface="+mn-lt"/>
              </a:rPr>
              <a:t>, Ames Caraguatatuba, Santos e </a:t>
            </a:r>
            <a:r>
              <a:rPr lang="pt-BR" sz="1400" dirty="0" err="1">
                <a:latin typeface="+mn-lt"/>
              </a:rPr>
              <a:t>Pariquera</a:t>
            </a:r>
            <a:r>
              <a:rPr lang="pt-BR" sz="1400" dirty="0">
                <a:latin typeface="+mn-lt"/>
              </a:rPr>
              <a:t>-Açu e os Hospitais; Guilherme Álvaro, Heliópolis, Ipiranga, Itaim Paulista, Itaquaquecetuba, </a:t>
            </a:r>
            <a:r>
              <a:rPr lang="pt-BR" sz="1400" dirty="0" err="1">
                <a:latin typeface="+mn-lt"/>
              </a:rPr>
              <a:t>Mandaqui</a:t>
            </a:r>
            <a:r>
              <a:rPr lang="pt-BR" sz="1400" dirty="0">
                <a:latin typeface="+mn-lt"/>
              </a:rPr>
              <a:t>, Mario Covas, Sapopemba e Vila Alpina. As unidades que não aderiram às pesquisas foram aquelas nas quais não realizamos atendimento de coleta, ou então unidades que não autorizaram a realização da pesquisa.</a:t>
            </a:r>
          </a:p>
          <a:p>
            <a:r>
              <a:rPr lang="pt-BR" sz="1400" dirty="0">
                <a:latin typeface="+mn-lt"/>
              </a:rPr>
              <a:t> </a:t>
            </a:r>
          </a:p>
          <a:p>
            <a:r>
              <a:rPr lang="pt-BR" sz="1400" dirty="0">
                <a:latin typeface="+mn-lt"/>
              </a:rPr>
              <a:t>No exercício de 2021 foram respondidas pesquisas de satisfação (média mensal de 5.196 pesquisas) em um universo de 72.744 atendimentos avaliados. Verificamos alto grau de satisfação dos usuários com os serviços prestados pelo CEAC Norte/AFIP em todas as dimensões avaliadas (Recepção, Coleta, Preparo, Higiene, Limpeza e Entrega de Resultados) com avaliações “Ótimo” ou “Bom” em mais de 90% das respostas, conforme quadro 5 e Tabela 2.</a:t>
            </a:r>
          </a:p>
          <a:p>
            <a:pPr algn="just"/>
            <a:endParaRPr lang="pt-BR" altLang="pt-BR" sz="1400" dirty="0">
              <a:latin typeface="+mn-lt"/>
            </a:endParaRP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CaixaDeTexto 8"/>
          <p:cNvSpPr txBox="1"/>
          <p:nvPr/>
        </p:nvSpPr>
        <p:spPr>
          <a:xfrm>
            <a:off x="690645" y="1339296"/>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5 - Pesquisa de Satisfação – Janeiro a Dezembro de 2021 CEAC Norte  AFIP / OSS</a:t>
            </a:r>
            <a:endParaRPr lang="pt-BR" altLang="pt-BR" sz="900" dirty="0">
              <a:ea typeface="Batang" panose="02030600000101010101" pitchFamily="18" charset="-127"/>
            </a:endParaRPr>
          </a:p>
        </p:txBody>
      </p:sp>
      <p:sp>
        <p:nvSpPr>
          <p:cNvPr id="10" name="CaixaDeTexto 9"/>
          <p:cNvSpPr txBox="1"/>
          <p:nvPr/>
        </p:nvSpPr>
        <p:spPr>
          <a:xfrm>
            <a:off x="8463859" y="1831554"/>
            <a:ext cx="3111689" cy="230832"/>
          </a:xfrm>
          <a:prstGeom prst="rect">
            <a:avLst/>
          </a:prstGeom>
          <a:noFill/>
        </p:spPr>
        <p:txBody>
          <a:bodyPr wrap="square" rtlCol="0">
            <a:spAutoFit/>
          </a:bodyPr>
          <a:lstStyle/>
          <a:p>
            <a:pPr algn="ctr"/>
            <a:r>
              <a:rPr lang="pt-BR" sz="900" dirty="0"/>
              <a:t>Tabela 2 - Avaliação Positiva Ótimo + Bom.</a:t>
            </a:r>
          </a:p>
        </p:txBody>
      </p:sp>
      <p:pic>
        <p:nvPicPr>
          <p:cNvPr id="6" name="Imagem 5"/>
          <p:cNvPicPr>
            <a:picLocks noChangeAspect="1"/>
          </p:cNvPicPr>
          <p:nvPr/>
        </p:nvPicPr>
        <p:blipFill>
          <a:blip r:embed="rId2"/>
          <a:stretch>
            <a:fillRect/>
          </a:stretch>
        </p:blipFill>
        <p:spPr>
          <a:xfrm>
            <a:off x="7870558" y="2162719"/>
            <a:ext cx="4071283" cy="2674005"/>
          </a:xfrm>
          <a:prstGeom prst="rect">
            <a:avLst/>
          </a:prstGeom>
        </p:spPr>
      </p:pic>
      <p:pic>
        <p:nvPicPr>
          <p:cNvPr id="2" name="Imagem 1"/>
          <p:cNvPicPr>
            <a:picLocks noChangeAspect="1"/>
          </p:cNvPicPr>
          <p:nvPr/>
        </p:nvPicPr>
        <p:blipFill>
          <a:blip r:embed="rId3"/>
          <a:stretch>
            <a:fillRect/>
          </a:stretch>
        </p:blipFill>
        <p:spPr>
          <a:xfrm>
            <a:off x="387577" y="1570128"/>
            <a:ext cx="7243643" cy="3592031"/>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430877" y="1354138"/>
            <a:ext cx="496315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b="1" dirty="0">
                <a:latin typeface="+mn-lt"/>
                <a:ea typeface="Arial Unicode MS" panose="020B0604020202020204" pitchFamily="34" charset="-128"/>
                <a:cs typeface="Arial Unicode MS" panose="020B0604020202020204" pitchFamily="34" charset="-128"/>
              </a:rPr>
              <a:t>Tempo de Atendimento Total (TAT) por unidade</a:t>
            </a:r>
            <a:endParaRPr lang="pt-BR" altLang="pt-BR" sz="1200" dirty="0">
              <a:latin typeface="+mn-lt"/>
              <a:ea typeface="Batang" panose="02030600000101010101" pitchFamily="18" charset="-127"/>
            </a:endParaRPr>
          </a:p>
          <a:p>
            <a:pPr algn="just">
              <a:lnSpc>
                <a:spcPct val="150000"/>
              </a:lnSpc>
            </a:pPr>
            <a:r>
              <a:rPr lang="pt-BR" altLang="pt-BR" sz="1200" dirty="0">
                <a:latin typeface="+mn-lt"/>
                <a:ea typeface="Arial Unicode MS" panose="020B0604020202020204" pitchFamily="34" charset="-128"/>
                <a:cs typeface="Arial Unicode MS" panose="020B0604020202020204" pitchFamily="34" charset="-128"/>
              </a:rPr>
              <a:t> </a:t>
            </a:r>
            <a:endParaRPr lang="pt-BR" altLang="pt-BR" sz="1200" dirty="0">
              <a:latin typeface="+mn-lt"/>
              <a:ea typeface="Batang" panose="02030600000101010101" pitchFamily="18" charset="-127"/>
            </a:endParaRPr>
          </a:p>
          <a:p>
            <a:pPr algn="just">
              <a:lnSpc>
                <a:spcPct val="150000"/>
              </a:lnSpc>
            </a:pPr>
            <a:r>
              <a:rPr lang="pt-BR" altLang="pt-BR" sz="1200" dirty="0">
                <a:latin typeface="+mn-lt"/>
                <a:ea typeface="Arial Unicode MS" panose="020B0604020202020204" pitchFamily="34" charset="-128"/>
                <a:cs typeface="Arial Unicode MS" panose="020B0604020202020204" pitchFamily="34" charset="-128"/>
              </a:rPr>
              <a:t>A tabela 3 representa o indicado o indicador de exames liberados conforme intervalo de tempo definido em Contrato de Gestão e suas porcentagens, divididas de acordo com o perfil de exames </a:t>
            </a:r>
            <a:r>
              <a:rPr lang="pt-BR" altLang="pt-BR" sz="1200" dirty="0">
                <a:latin typeface="+mn-lt"/>
                <a:ea typeface="Batang" panose="02030600000101010101" pitchFamily="18" charset="-127"/>
              </a:rPr>
              <a:t> – Ano 2021.</a:t>
            </a: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5710632" y="6026660"/>
            <a:ext cx="6096000" cy="300082"/>
          </a:xfrm>
          <a:prstGeom prst="rect">
            <a:avLst/>
          </a:prstGeom>
        </p:spPr>
        <p:txBody>
          <a:bodyPr>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2021</a:t>
            </a:r>
            <a:endParaRPr lang="pt-BR" sz="900" dirty="0">
              <a:effectLst/>
              <a:latin typeface="Times New Roman" panose="02020603050405020304" pitchFamily="18" charset="0"/>
              <a:ea typeface="Batang" panose="02030600000101010101" pitchFamily="18" charset="-127"/>
            </a:endParaRPr>
          </a:p>
        </p:txBody>
      </p:sp>
      <p:sp>
        <p:nvSpPr>
          <p:cNvPr id="9" name="CaixaDeTexto 8"/>
          <p:cNvSpPr txBox="1"/>
          <p:nvPr/>
        </p:nvSpPr>
        <p:spPr>
          <a:xfrm>
            <a:off x="4348670" y="3118645"/>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- 2021</a:t>
            </a:r>
          </a:p>
        </p:txBody>
      </p:sp>
      <p:pic>
        <p:nvPicPr>
          <p:cNvPr id="2" name="Imagem 1">
            <a:extLst>
              <a:ext uri="{FF2B5EF4-FFF2-40B4-BE49-F238E27FC236}">
                <a16:creationId xmlns:a16="http://schemas.microsoft.com/office/drawing/2014/main" id="{1AD01D78-64AC-4582-A538-6D765FC6B008}"/>
              </a:ext>
            </a:extLst>
          </p:cNvPr>
          <p:cNvPicPr>
            <a:picLocks noChangeAspect="1"/>
          </p:cNvPicPr>
          <p:nvPr/>
        </p:nvPicPr>
        <p:blipFill>
          <a:blip r:embed="rId2"/>
          <a:stretch>
            <a:fillRect/>
          </a:stretch>
        </p:blipFill>
        <p:spPr>
          <a:xfrm>
            <a:off x="537752" y="3780018"/>
            <a:ext cx="11108788" cy="1937227"/>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2825088" y="241038"/>
            <a:ext cx="83334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A estimativa financeira prevista no contrato de gestão</a:t>
            </a:r>
            <a:r>
              <a:rPr lang="pt-BR" altLang="pt-BR" sz="1200" dirty="0">
                <a:solidFill>
                  <a:schemeClr val="tx1">
                    <a:lumMod val="85000"/>
                    <a:lumOff val="15000"/>
                  </a:schemeClr>
                </a:solidFill>
                <a:latin typeface="+mn-lt"/>
                <a:ea typeface="Batang" panose="02030600000101010101" pitchFamily="18" charset="-127"/>
              </a:rPr>
              <a:t> </a:t>
            </a:r>
            <a:r>
              <a:rPr lang="pt-BR" sz="1200" dirty="0">
                <a:latin typeface="+mn-lt"/>
              </a:rPr>
              <a:t>n°988088/2020 </a:t>
            </a:r>
            <a:r>
              <a:rPr lang="pt-BR" altLang="pt-BR" sz="1200" dirty="0">
                <a:solidFill>
                  <a:schemeClr val="tx1">
                    <a:lumMod val="85000"/>
                    <a:lumOff val="15000"/>
                  </a:schemeClr>
                </a:solidFill>
                <a:latin typeface="+mn-lt"/>
                <a:ea typeface="Batang" panose="02030600000101010101" pitchFamily="18" charset="-127"/>
              </a:rPr>
              <a:t>para o Ano de 2021 </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foi de </a:t>
            </a:r>
            <a:r>
              <a:rPr lang="pt-BR" altLang="pt-BR" sz="1200" b="1"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R$</a:t>
            </a: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 </a:t>
            </a:r>
            <a:r>
              <a:rPr lang="pt-BR" altLang="pt-BR" sz="1200" b="1"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59.130.295,20</a:t>
            </a:r>
            <a:endParaRPr lang="pt-BR" altLang="pt-BR" sz="1200" b="1" dirty="0">
              <a:solidFill>
                <a:schemeClr val="tx1">
                  <a:lumMod val="85000"/>
                  <a:lumOff val="15000"/>
                </a:schemeClr>
              </a:solidFill>
              <a:latin typeface="+mn-lt"/>
              <a:ea typeface="Batang" panose="02030600000101010101" pitchFamily="18" charset="-127"/>
            </a:endParaRPr>
          </a:p>
          <a:p>
            <a:pPr algn="just"/>
            <a:r>
              <a:rPr lang="pt-BR" altLang="pt-BR" sz="1200" b="1"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 </a:t>
            </a:r>
            <a:endParaRPr lang="pt-BR" altLang="pt-BR" sz="1200" dirty="0">
              <a:solidFill>
                <a:schemeClr val="tx1">
                  <a:lumMod val="85000"/>
                  <a:lumOff val="15000"/>
                </a:schemeClr>
              </a:solidFill>
              <a:latin typeface="+mn-lt"/>
              <a:ea typeface="Batang" panose="02030600000101010101" pitchFamily="18" charset="-127"/>
            </a:endParaRPr>
          </a:p>
          <a:p>
            <a:pPr algn="just"/>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A Tabela 4 apresenta a relação de repasses mensais efetuados pela SES/SP para a AFIP-OSS durante o Ano de 2021. O valor repassado foi de </a:t>
            </a:r>
            <a:r>
              <a:rPr lang="pt-BR" altLang="pt-BR" sz="1200" b="1"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R$ 56.055.968,79, 5,20% </a:t>
            </a:r>
            <a:r>
              <a:rPr lang="pt-BR" altLang="pt-BR" sz="1200" dirty="0">
                <a:solidFill>
                  <a:schemeClr val="tx1">
                    <a:lumMod val="85000"/>
                    <a:lumOff val="15000"/>
                  </a:schemeClr>
                </a:solidFill>
                <a:latin typeface="+mn-lt"/>
                <a:ea typeface="Arial Unicode MS" panose="020B0604020202020204" pitchFamily="34" charset="-128"/>
              </a:rPr>
              <a:t>a menos que o valor planejado nos referidos Termos Aditivos. </a:t>
            </a: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6" name="Retângulo 5"/>
          <p:cNvSpPr/>
          <p:nvPr/>
        </p:nvSpPr>
        <p:spPr>
          <a:xfrm>
            <a:off x="5532341" y="5596587"/>
            <a:ext cx="4111991" cy="323165"/>
          </a:xfrm>
          <a:prstGeom prst="rect">
            <a:avLst/>
          </a:prstGeom>
        </p:spPr>
        <p:txBody>
          <a:bodyPr wrap="square">
            <a:spAutoFit/>
          </a:bodyPr>
          <a:lstStyle/>
          <a:p>
            <a:pPr algn="just">
              <a:lnSpc>
                <a:spcPct val="150000"/>
              </a:lnSpc>
            </a:pPr>
            <a:r>
              <a:rPr lang="pt-BR" altLang="pt-BR" sz="1000" dirty="0">
                <a:ea typeface="Arial Unicode MS" panose="020B0604020202020204" pitchFamily="34" charset="-128"/>
                <a:cs typeface="Arial Unicode MS" panose="020B0604020202020204" pitchFamily="34" charset="-128"/>
              </a:rPr>
              <a:t>Fonte: Secretaria de Estado da Saúde de São Paulo – Sistema Reglab ® 2021</a:t>
            </a:r>
          </a:p>
        </p:txBody>
      </p:sp>
      <p:pic>
        <p:nvPicPr>
          <p:cNvPr id="2" name="Imagem 1"/>
          <p:cNvPicPr>
            <a:picLocks noChangeAspect="1"/>
          </p:cNvPicPr>
          <p:nvPr/>
        </p:nvPicPr>
        <p:blipFill>
          <a:blip r:embed="rId3"/>
          <a:stretch>
            <a:fillRect/>
          </a:stretch>
        </p:blipFill>
        <p:spPr>
          <a:xfrm>
            <a:off x="5398924" y="2060510"/>
            <a:ext cx="4378823" cy="3201000"/>
          </a:xfrm>
          <a:prstGeom prst="rect">
            <a:avLst/>
          </a:prstGeom>
        </p:spPr>
      </p:pic>
      <p:sp>
        <p:nvSpPr>
          <p:cNvPr id="9" name="CaixaDeTexto 8"/>
          <p:cNvSpPr txBox="1"/>
          <p:nvPr/>
        </p:nvSpPr>
        <p:spPr>
          <a:xfrm>
            <a:off x="5288125" y="1549088"/>
            <a:ext cx="4600419" cy="246221"/>
          </a:xfrm>
          <a:prstGeom prst="rect">
            <a:avLst/>
          </a:prstGeom>
          <a:noFill/>
        </p:spPr>
        <p:txBody>
          <a:bodyPr wrap="square" rtlCol="0">
            <a:spAutoFit/>
          </a:bodyPr>
          <a:lstStyle/>
          <a:p>
            <a:pPr algn="ctr"/>
            <a:r>
              <a:rPr lang="pt-BR" sz="1000" dirty="0"/>
              <a:t>Tabela 4 – Recursos Financeiros CEAC Norte AFIP / OSS</a:t>
            </a:r>
          </a:p>
        </p:txBody>
      </p:sp>
    </p:spTree>
    <p:extLst>
      <p:ext uri="{BB962C8B-B14F-4D97-AF65-F5344CB8AC3E}">
        <p14:creationId xmlns:p14="http://schemas.microsoft.com/office/powerpoint/2010/main" val="851468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Janeiro a Dezembro de 2021 está representada no quadro 6.</a:t>
            </a:r>
          </a:p>
        </p:txBody>
      </p:sp>
      <p:sp>
        <p:nvSpPr>
          <p:cNvPr id="12" name="Retângulo 11">
            <a:extLst>
              <a:ext uri="{FF2B5EF4-FFF2-40B4-BE49-F238E27FC236}">
                <a16:creationId xmlns:a16="http://schemas.microsoft.com/office/drawing/2014/main" id="{249A347E-426C-4A63-8968-F2E32A2EEDD4}"/>
              </a:ext>
            </a:extLst>
          </p:cNvPr>
          <p:cNvSpPr/>
          <p:nvPr/>
        </p:nvSpPr>
        <p:spPr>
          <a:xfrm>
            <a:off x="4197720" y="821149"/>
            <a:ext cx="6096000" cy="369332"/>
          </a:xfrm>
          <a:prstGeom prst="rect">
            <a:avLst/>
          </a:prstGeom>
        </p:spPr>
        <p:txBody>
          <a:bodyPr>
            <a:spAutoFit/>
          </a:bodyPr>
          <a:lstStyle/>
          <a:p>
            <a:pPr algn="just">
              <a:lnSpc>
                <a:spcPct val="150000"/>
              </a:lnSpc>
              <a:spcAft>
                <a:spcPts val="0"/>
              </a:spcAft>
              <a:defRPr/>
            </a:pPr>
            <a:r>
              <a:rPr lang="pt-BR" sz="1000" dirty="0">
                <a:ea typeface="Arial Unicode MS"/>
              </a:rPr>
              <a:t> </a:t>
            </a:r>
            <a:r>
              <a:rPr lang="pt-BR" sz="1200" dirty="0">
                <a:ea typeface="Arial Unicode MS"/>
              </a:rPr>
              <a:t>Quadro 6 – Demonstrativo de Fluxo de Caixa CEAC Norte – Anual 2021</a:t>
            </a:r>
            <a:endParaRPr lang="pt-BR" sz="1200" dirty="0">
              <a:ea typeface="Batang" panose="02030600000101010101" pitchFamily="18" charset="-127"/>
            </a:endParaRP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4313382" y="6235357"/>
            <a:ext cx="6096000" cy="230832"/>
          </a:xfrm>
          <a:prstGeom prst="rect">
            <a:avLst/>
          </a:prstGeom>
        </p:spPr>
        <p:txBody>
          <a:bodyPr>
            <a:spAutoFit/>
          </a:bodyPr>
          <a:lstStyle/>
          <a:p>
            <a:r>
              <a:rPr lang="pt-BR" sz="900" i="1" u="sng" dirty="0">
                <a:solidFill>
                  <a:srgbClr val="0000FF"/>
                </a:solidFill>
                <a:latin typeface="Arial" panose="020B0604020202020204" pitchFamily="34" charset="0"/>
                <a:ea typeface="Arial Unicode MS" panose="020B0604020202020204"/>
                <a:hlinkClick r:id="rId3"/>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04/02/2022 10h23min</a:t>
            </a:r>
            <a:endParaRPr lang="pt-BR" sz="900" dirty="0"/>
          </a:p>
        </p:txBody>
      </p:sp>
      <p:pic>
        <p:nvPicPr>
          <p:cNvPr id="3" name="Imagem 2"/>
          <p:cNvPicPr>
            <a:picLocks noChangeAspect="1"/>
          </p:cNvPicPr>
          <p:nvPr/>
        </p:nvPicPr>
        <p:blipFill>
          <a:blip r:embed="rId4"/>
          <a:stretch>
            <a:fillRect/>
          </a:stretch>
        </p:blipFill>
        <p:spPr>
          <a:xfrm>
            <a:off x="4156967" y="1179288"/>
            <a:ext cx="7949832" cy="4956818"/>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sp>
        <p:nvSpPr>
          <p:cNvPr id="7" name="Retângulo 6">
            <a:extLst>
              <a:ext uri="{FF2B5EF4-FFF2-40B4-BE49-F238E27FC236}">
                <a16:creationId xmlns:a16="http://schemas.microsoft.com/office/drawing/2014/main" id="{C8E3C6BB-D2C3-4347-BACB-6823038D5ADD}"/>
              </a:ext>
            </a:extLst>
          </p:cNvPr>
          <p:cNvSpPr/>
          <p:nvPr/>
        </p:nvSpPr>
        <p:spPr>
          <a:xfrm>
            <a:off x="203200" y="2937135"/>
            <a:ext cx="3297382" cy="3415623"/>
          </a:xfrm>
          <a:prstGeom prst="rect">
            <a:avLst/>
          </a:prstGeom>
        </p:spPr>
        <p:txBody>
          <a:bodyPr vert="horz" lIns="91440" tIns="45720" rIns="91440" bIns="45720" rtlCol="0">
            <a:normAutofit/>
          </a:bodyPr>
          <a:lstStyle/>
          <a:p>
            <a:pPr marL="228600" algn="just">
              <a:lnSpc>
                <a:spcPct val="90000"/>
              </a:lnSpc>
              <a:spcBef>
                <a:spcPts val="600"/>
              </a:spcBef>
              <a:spcAft>
                <a:spcPts val="600"/>
              </a:spcAft>
              <a:defRPr/>
            </a:pPr>
            <a:r>
              <a:rPr lang="en-US" sz="1700" kern="1200" dirty="0">
                <a:solidFill>
                  <a:schemeClr val="bg1"/>
                </a:solidFill>
                <a:latin typeface="+mn-lt"/>
                <a:ea typeface="+mn-ea"/>
                <a:cs typeface="+mn-cs"/>
              </a:rPr>
              <a:t>A </a:t>
            </a:r>
            <a:r>
              <a:rPr lang="en-US" sz="1700" kern="1200" dirty="0" err="1">
                <a:solidFill>
                  <a:schemeClr val="bg1"/>
                </a:solidFill>
                <a:latin typeface="+mn-lt"/>
                <a:ea typeface="+mn-ea"/>
                <a:cs typeface="+mn-cs"/>
              </a:rPr>
              <a:t>prestação</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Contas</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foi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realizada</a:t>
            </a:r>
            <a:r>
              <a:rPr lang="en-US" sz="1700" kern="1200" dirty="0">
                <a:solidFill>
                  <a:schemeClr val="bg1"/>
                </a:solidFill>
                <a:latin typeface="+mn-lt"/>
                <a:ea typeface="+mn-ea"/>
                <a:cs typeface="+mn-cs"/>
              </a:rPr>
              <a:t> por </a:t>
            </a:r>
            <a:r>
              <a:rPr lang="en-US" sz="1700" kern="1200" dirty="0" err="1">
                <a:solidFill>
                  <a:schemeClr val="bg1"/>
                </a:solidFill>
                <a:latin typeface="+mn-lt"/>
                <a:ea typeface="+mn-ea"/>
                <a:cs typeface="+mn-cs"/>
              </a:rPr>
              <a:t>meio</a:t>
            </a:r>
            <a:r>
              <a:rPr lang="en-US" sz="1700" kern="1200" dirty="0">
                <a:solidFill>
                  <a:schemeClr val="bg1"/>
                </a:solidFill>
                <a:latin typeface="+mn-lt"/>
                <a:ea typeface="+mn-ea"/>
                <a:cs typeface="+mn-cs"/>
              </a:rPr>
              <a:t> do Sistema de Gestão da </a:t>
            </a:r>
            <a:r>
              <a:rPr lang="en-US" sz="1700" kern="1200" dirty="0" err="1">
                <a:solidFill>
                  <a:schemeClr val="bg1"/>
                </a:solidFill>
                <a:latin typeface="+mn-lt"/>
                <a:ea typeface="+mn-ea"/>
                <a:cs typeface="+mn-cs"/>
              </a:rPr>
              <a:t>Secretaria</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Estadual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Saúde</a:t>
            </a:r>
            <a:r>
              <a:rPr lang="en-US" sz="1700" kern="1200" dirty="0">
                <a:solidFill>
                  <a:schemeClr val="bg1"/>
                </a:solidFill>
                <a:latin typeface="+mn-lt"/>
                <a:ea typeface="+mn-ea"/>
                <a:cs typeface="+mn-cs"/>
              </a:rPr>
              <a:t> e </a:t>
            </a:r>
            <a:r>
              <a:rPr lang="en-US" sz="1700" kern="1200" dirty="0" err="1">
                <a:solidFill>
                  <a:schemeClr val="bg1"/>
                </a:solidFill>
                <a:latin typeface="+mn-lt"/>
                <a:ea typeface="+mn-ea"/>
                <a:cs typeface="+mn-cs"/>
              </a:rPr>
              <a:t>Demonstrativo</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Contábil</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Operacional</a:t>
            </a:r>
            <a:r>
              <a:rPr lang="en-US" sz="1700" kern="1200" dirty="0">
                <a:solidFill>
                  <a:schemeClr val="bg1"/>
                </a:solidFill>
                <a:latin typeface="+mn-lt"/>
                <a:ea typeface="+mn-ea"/>
                <a:cs typeface="+mn-cs"/>
              </a:rPr>
              <a:t> de Janeiro a </a:t>
            </a:r>
            <a:r>
              <a:rPr lang="en-US" sz="1700" dirty="0" err="1">
                <a:solidFill>
                  <a:schemeClr val="bg1"/>
                </a:solidFill>
              </a:rPr>
              <a:t>Dezembro</a:t>
            </a:r>
            <a:r>
              <a:rPr lang="en-US" sz="1700" kern="1200" dirty="0">
                <a:solidFill>
                  <a:schemeClr val="bg1"/>
                </a:solidFill>
                <a:latin typeface="+mn-lt"/>
                <a:ea typeface="+mn-ea"/>
                <a:cs typeface="+mn-cs"/>
              </a:rPr>
              <a:t> de 2021 </a:t>
            </a:r>
            <a:r>
              <a:rPr lang="en-US" sz="1700" kern="1200" dirty="0" err="1">
                <a:solidFill>
                  <a:schemeClr val="bg1"/>
                </a:solidFill>
                <a:latin typeface="+mn-lt"/>
                <a:ea typeface="+mn-ea"/>
                <a:cs typeface="+mn-cs"/>
              </a:rPr>
              <a:t>está</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representado</a:t>
            </a:r>
            <a:r>
              <a:rPr lang="en-US" sz="1700" kern="1200" dirty="0">
                <a:solidFill>
                  <a:schemeClr val="bg1"/>
                </a:solidFill>
                <a:latin typeface="+mn-lt"/>
                <a:ea typeface="+mn-ea"/>
                <a:cs typeface="+mn-cs"/>
              </a:rPr>
              <a:t> no </a:t>
            </a:r>
            <a:r>
              <a:rPr lang="en-US" sz="1700" kern="1200" dirty="0" err="1">
                <a:solidFill>
                  <a:schemeClr val="bg1"/>
                </a:solidFill>
                <a:latin typeface="+mn-lt"/>
                <a:ea typeface="+mn-ea"/>
                <a:cs typeface="+mn-cs"/>
              </a:rPr>
              <a:t>quadro</a:t>
            </a:r>
            <a:r>
              <a:rPr lang="en-US" sz="1700" kern="1200" dirty="0">
                <a:solidFill>
                  <a:schemeClr val="bg1"/>
                </a:solidFill>
                <a:latin typeface="+mn-lt"/>
                <a:ea typeface="+mn-ea"/>
                <a:cs typeface="+mn-cs"/>
              </a:rPr>
              <a:t> 7. </a:t>
            </a: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4271285" y="368919"/>
            <a:ext cx="6096000" cy="369332"/>
          </a:xfrm>
          <a:prstGeom prst="rect">
            <a:avLst/>
          </a:prstGeom>
        </p:spPr>
        <p:txBody>
          <a:bodyPr>
            <a:spAutoFit/>
          </a:bodyPr>
          <a:lstStyle/>
          <a:p>
            <a:pPr algn="just">
              <a:lnSpc>
                <a:spcPct val="150000"/>
              </a:lnSpc>
              <a:spcAft>
                <a:spcPts val="0"/>
              </a:spcAft>
              <a:defRPr/>
            </a:pPr>
            <a:r>
              <a:rPr lang="pt-BR" sz="1200" dirty="0">
                <a:ea typeface="Arial Unicode MS"/>
              </a:rPr>
              <a:t> Quadro 7 – Demonstrativo Contábil  CEAC Norte – Ano 2021</a:t>
            </a:r>
            <a:endParaRPr lang="pt-BR" sz="1200" dirty="0">
              <a:ea typeface="Batang" panose="02030600000101010101" pitchFamily="18" charset="-127"/>
            </a:endParaRPr>
          </a:p>
        </p:txBody>
      </p:sp>
      <p:sp>
        <p:nvSpPr>
          <p:cNvPr id="11" name="Retângulo 10">
            <a:extLst>
              <a:ext uri="{FF2B5EF4-FFF2-40B4-BE49-F238E27FC236}">
                <a16:creationId xmlns:a16="http://schemas.microsoft.com/office/drawing/2014/main" id="{92E30EBD-E5BA-4F8B-8206-78528F3F9E81}"/>
              </a:ext>
            </a:extLst>
          </p:cNvPr>
          <p:cNvSpPr/>
          <p:nvPr/>
        </p:nvSpPr>
        <p:spPr>
          <a:xfrm>
            <a:off x="4286649" y="4862708"/>
            <a:ext cx="6096000" cy="300082"/>
          </a:xfrm>
          <a:prstGeom prst="rect">
            <a:avLst/>
          </a:prstGeom>
        </p:spPr>
        <p:txBody>
          <a:bodyPr>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3"/>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04/02/2022 10h32min</a:t>
            </a:r>
            <a:endParaRPr lang="pt-BR" sz="900" dirty="0">
              <a:effectLst/>
              <a:latin typeface="Times New Roman" panose="02020603050405020304" pitchFamily="18" charset="0"/>
              <a:ea typeface="Batang" panose="02030600000101010101" pitchFamily="18" charset="-127"/>
            </a:endParaRPr>
          </a:p>
        </p:txBody>
      </p:sp>
      <p:pic>
        <p:nvPicPr>
          <p:cNvPr id="10" name="Imagem 9"/>
          <p:cNvPicPr>
            <a:picLocks noChangeAspect="1"/>
          </p:cNvPicPr>
          <p:nvPr/>
        </p:nvPicPr>
        <p:blipFill>
          <a:blip r:embed="rId4"/>
          <a:stretch>
            <a:fillRect/>
          </a:stretch>
        </p:blipFill>
        <p:spPr>
          <a:xfrm>
            <a:off x="4271284" y="670047"/>
            <a:ext cx="7764772" cy="4166704"/>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p:cNvCxnSpPr>
          <p:nvPr/>
        </p:nvCxnSpPr>
        <p:spPr>
          <a:xfrm>
            <a:off x="1312286" y="1879386"/>
            <a:ext cx="6719" cy="3386769"/>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56447"/>
            <a:ext cx="314995" cy="6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1</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5" y="1620370"/>
            <a:ext cx="311448" cy="64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33308" y="2143251"/>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09382" y="2754702"/>
            <a:ext cx="363370" cy="598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316105"/>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35719" y="4007224"/>
            <a:ext cx="336734" cy="66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200000"/>
              </a:lnSpc>
              <a:spcBef>
                <a:spcPts val="1000"/>
              </a:spcBef>
              <a:buFont charset="0" panose="020B0604020202020204" pitchFamily="34" typeface="Arial"/>
              <a:buNone/>
            </a:pPr>
            <a:r>
              <a:rPr altLang="pt-BR" b="1" dirty="0" lang="pt-BR" sz="2400">
                <a:solidFill>
                  <a:srgbClr val="990000"/>
                </a:solidFill>
                <a:latin charset="0" panose="020F0502020204030204" pitchFamily="34" typeface="Calibri"/>
                <a:ea charset="-128" panose="020B0600070205080204" pitchFamily="34" typeface="ＭＳ Ｐゴシック"/>
              </a:rPr>
              <a:t>5</a:t>
            </a:r>
          </a:p>
        </p:txBody>
      </p:sp>
      <p:sp>
        <p:nvSpPr>
          <p:cNvPr id="32" name="Elipse 31">
            <a:extLst>
              <a:ext uri="{FF2B5EF4-FFF2-40B4-BE49-F238E27FC236}">
                <a16:creationId xmlns:a16="http://schemas.microsoft.com/office/drawing/2014/main" id="{0D672968-DD94-4BE5-A6EA-84ADE7A9961F}"/>
              </a:ext>
            </a:extLst>
          </p:cNvPr>
          <p:cNvSpPr/>
          <p:nvPr/>
        </p:nvSpPr>
        <p:spPr>
          <a:xfrm>
            <a:off x="1252761" y="518757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1"/>
          <a:stretch/>
        </p:blipFill>
        <p:spPr>
          <a:xfrm flipH="1">
            <a:off x="3763383" y="-102189"/>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443889" y="383718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65908" y="4310710"/>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985434" y="4643411"/>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927462" y="4989095"/>
            <a:ext cx="2769327" cy="461665"/>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7" name="Elipse 26">
            <a:extLst>
              <a:ext uri="{FF2B5EF4-FFF2-40B4-BE49-F238E27FC236}">
                <a16:creationId xmlns:a16="http://schemas.microsoft.com/office/drawing/2014/main" id="{00F1D4AA-7652-4209-B727-3D08A8C62737}"/>
              </a:ext>
            </a:extLst>
          </p:cNvPr>
          <p:cNvSpPr/>
          <p:nvPr/>
        </p:nvSpPr>
        <p:spPr>
          <a:xfrm>
            <a:off x="1249288" y="3949759"/>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8" name="Retângulo 27">
            <a:extLst>
              <a:ext uri="{FF2B5EF4-FFF2-40B4-BE49-F238E27FC236}">
                <a16:creationId xmlns:a16="http://schemas.microsoft.com/office/drawing/2014/main" id="{7D463610-F7D8-49BA-915B-289ADEAEF85A}"/>
              </a:ext>
            </a:extLst>
          </p:cNvPr>
          <p:cNvSpPr/>
          <p:nvPr/>
        </p:nvSpPr>
        <p:spPr>
          <a:xfrm>
            <a:off x="1413607" y="3475174"/>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652" y="3586087"/>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49288" y="484846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074657" y="0"/>
            <a:ext cx="9480304"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555346" y="1006201"/>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ea charset="-128" panose="020B0604020202020204" pitchFamily="34" typeface="Arial Unicode MS"/>
                <a:cs charset="0" panose="02020603050405020304" pitchFamily="18" typeface="Times New Roman"/>
              </a:rPr>
              <a:t>O presente relatório apresenta os resultados obtidos com a execução do Contrato de Gestão</a:t>
            </a:r>
            <a:r>
              <a:rPr altLang="pt-BR" dirty="0" lang="pt-BR" sz="1300">
                <a:solidFill>
                  <a:schemeClr val="tx1">
                    <a:lumMod val="75000"/>
                    <a:lumOff val="25000"/>
                  </a:schemeClr>
                </a:solidFill>
                <a:latin typeface="+mn-lt"/>
                <a:cs charset="0" panose="02020603050405020304" pitchFamily="18" typeface="Times New Roman"/>
              </a:rPr>
              <a:t> n° 988088/2020 </a:t>
            </a:r>
            <a:r>
              <a:rPr altLang="pt-BR" dirty="0" lang="pt-BR" sz="1300">
                <a:solidFill>
                  <a:prstClr val="black">
                    <a:lumMod val="75000"/>
                    <a:lumOff val="25000"/>
                  </a:prstClr>
                </a:solidFill>
                <a:latin panose="020F0502020204030204" typeface="Calibri"/>
                <a:cs charset="0" panose="02020603050405020304" pitchFamily="18" typeface="Times New Roman"/>
              </a:rPr>
              <a:t>de Serviços Laboratoriais celebrado em 01/08/2020 </a:t>
            </a:r>
            <a:r>
              <a:rPr altLang="pt-BR" dirty="0" lang="pt-BR" sz="1300">
                <a:solidFill>
                  <a:schemeClr val="tx1">
                    <a:lumMod val="75000"/>
                    <a:lumOff val="25000"/>
                  </a:schemeClr>
                </a:solidFill>
                <a:latin typeface="+mn-lt"/>
                <a:cs charset="0" panose="02020603050405020304" pitchFamily="18" typeface="Times New Roman"/>
              </a:rPr>
              <a:t>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ano de 2021,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61415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z="1200">
                <a:solidFill>
                  <a:schemeClr val="tx1">
                    <a:lumMod val="75000"/>
                    <a:lumOff val="25000"/>
                  </a:schemeClr>
                </a:solidFill>
                <a:cs charset="0" panose="02020603050405020304" pitchFamily="18" typeface="Times New Roman"/>
              </a:rPr>
              <a:t>31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22083"/>
            <a:ext cx="5430982" cy="2787558"/>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Ano de 2021.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50640" y="3559044"/>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79606"/>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 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31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84023"/>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1234" y="422558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063510"/>
            <a:ext cx="444467" cy="282396"/>
          </a:xfrm>
          <a:prstGeom prst="rect">
            <a:avLst/>
          </a:prstGeom>
        </p:spPr>
      </p:pic>
      <p:pic>
        <p:nvPicPr>
          <p:cNvPr id="28" name="Imagem 27">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25641" y="5707231"/>
            <a:ext cx="444467" cy="282396"/>
          </a:xfrm>
          <a:prstGeom prst="rect">
            <a:avLst/>
          </a:prstGeom>
        </p:spPr>
      </p:pic>
      <p:sp>
        <p:nvSpPr>
          <p:cNvPr id="29" name="Retângulo 28">
            <a:extLst>
              <a:ext uri="{FF2B5EF4-FFF2-40B4-BE49-F238E27FC236}">
                <a16:creationId xmlns:a16="http://schemas.microsoft.com/office/drawing/2014/main" id="{65AE70D4-CB90-4F71-9409-D0C6248AC820}"/>
              </a:ext>
            </a:extLst>
          </p:cNvPr>
          <p:cNvSpPr/>
          <p:nvPr/>
        </p:nvSpPr>
        <p:spPr>
          <a:xfrm>
            <a:off x="5389181" y="5640180"/>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 hospital de campanha para tratamento de COVID-19.</a:t>
            </a:r>
          </a:p>
        </p:txBody>
      </p:sp>
    </p:spTree>
    <p:extLst>
      <p:ext uri="{BB962C8B-B14F-4D97-AF65-F5344CB8AC3E}">
        <p14:creationId xmlns:p14="http://schemas.microsoft.com/office/powerpoint/2010/main" val="3549773758"/>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altLang="pt-BR" b="1" dirty="0" lang="pt-BR" sz="3000">
                <a:solidFill>
                  <a:srgbClr val="C00000"/>
                </a:solidFill>
                <a:ea charset="-128" panose="020B0604020202020204" pitchFamily="34" typeface="Arial Unicode MS"/>
                <a:cs charset="-128" panose="020B0604020202020204" pitchFamily="34" typeface="Arial Unicode MS"/>
              </a:rPr>
              <a:t>Relação de Unidades Atendidas no CEAC Norte</a:t>
            </a:r>
            <a:endParaRPr altLang="pt-BR" dirty="0" lang="pt-BR" sz="3000">
              <a:solidFill>
                <a:srgbClr val="C00000"/>
              </a:solidFill>
              <a:ea charset="-127" panose="02030600000101010101" pitchFamily="18" typeface="Batang"/>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411305" y="1583244"/>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solidFill>
                <a:schemeClr val="tx1">
                  <a:lumMod val="50000"/>
                  <a:lumOff val="50000"/>
                </a:schemeClr>
              </a:solidFill>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839223" y="1582340"/>
            <a:ext cx="3214255" cy="4139595"/>
          </a:xfrm>
          <a:prstGeom prst="rect">
            <a:avLst/>
          </a:prstGeom>
        </p:spPr>
        <p:txBody>
          <a:bodyPr wrap="square">
            <a:spAutoFit/>
          </a:bodyPr>
          <a:lstStyle/>
          <a:p>
            <a:pPr algn="just">
              <a:lnSpc>
                <a:spcPct val="1500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C) AMBULATORIOS MÉDICOS - AME (7)</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Santos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Heliópolis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Jundiaí</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Pariquera-Açu</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Lorena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AME Caraguatatuba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r>
              <a:rPr dirty="0" lang="x-none" sz="1200">
                <a:solidFill>
                  <a:schemeClr val="tx1">
                    <a:lumMod val="65000"/>
                    <a:lumOff val="35000"/>
                  </a:schemeClr>
                </a:solidFill>
                <a:ea charset="-127" panose="02030600000101010101" pitchFamily="18" typeface="Batang"/>
                <a:cs charset="0" panose="020B0604020202020204" pitchFamily="34" typeface="Arial"/>
              </a:rPr>
              <a:t>CRI Zona Norte </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gn="just">
              <a:lnSpc>
                <a:spcPct val="1500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D) UNIDADES DE CAPTAÇÃO (11)</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gn="just">
              <a:lnSpc>
                <a:spcPct val="1500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Heliópolis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Darcy Vargas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Vila Penteado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CAIS –Santa Rita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Vila Nova Cachoeirinha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Geral de São Mateus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Leonor Mendes de Barros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Infantil Candido Fontoura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Hospital Guilherme Álvaro</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r>
              <a:rPr dirty="0" lang="x-none" sz="1200">
                <a:solidFill>
                  <a:schemeClr val="tx1">
                    <a:lumMod val="65000"/>
                    <a:lumOff val="35000"/>
                  </a:schemeClr>
                </a:solidFill>
                <a:ea charset="-127" panose="02030600000101010101" pitchFamily="18" typeface="Batang"/>
                <a:cs charset="0" panose="020B0604020202020204" pitchFamily="34" typeface="Arial"/>
              </a:rPr>
              <a:t>CRI Zona Leste / CRATOD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endParaRPr dirty="0" lang="pt-BR" sz="1200">
              <a:solidFill>
                <a:schemeClr val="tx1">
                  <a:lumMod val="65000"/>
                  <a:lumOff val="35000"/>
                </a:schemeClr>
              </a:solidFill>
              <a:cs charset="0" panose="020B0604020202020204" pitchFamily="34" typeface="Arial"/>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
        <p:nvSpPr>
          <p:cNvPr id="12"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indent="-228600" marL="228600">
              <a:lnSpc>
                <a:spcPct val="150000"/>
              </a:lnSpc>
              <a:buAutoNum type="alphaUcParenR"/>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HOSPITAIS - Unidades com Laboratório de Urgência / Emergência (12)</a:t>
            </a:r>
          </a:p>
          <a:p>
            <a:pPr algn="just">
              <a:lnSpc>
                <a:spcPct val="150000"/>
              </a:lnSpc>
            </a:pPr>
            <a:r>
              <a:rPr dirty="0" lang="x-none" sz="1200">
                <a:solidFill>
                  <a:schemeClr val="tx1">
                    <a:lumMod val="65000"/>
                    <a:lumOff val="35000"/>
                  </a:schemeClr>
                </a:solidFill>
                <a:latin typeface="+mn-lt"/>
                <a:ea charset="-127" panose="02030600000101010101" pitchFamily="18" typeface="Batang"/>
              </a:rPr>
              <a:t>Hospital Mandaqui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Ipiranga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Instituto Dante Pazzanese de Cardiologia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Vila Alpina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Mario Covas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Sapopemba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Pérola Byington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Itaim Paulista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Itaquaquecetuba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Regional de Osasco</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Taipas</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Guaianazes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endParaRPr altLang="pt-BR" dirty="0" lang="pt-BR" sz="1200">
              <a:solidFill>
                <a:schemeClr val="tx1">
                  <a:lumMod val="65000"/>
                  <a:lumOff val="35000"/>
                </a:schemeClr>
              </a:solidFill>
              <a:latin typeface="+mn-lt"/>
              <a:ea charset="-127" panose="02030600000101010101" pitchFamily="18" typeface="Batang"/>
            </a:endParaRPr>
          </a:p>
          <a:p>
            <a:pPr>
              <a:lnSpc>
                <a:spcPct val="150000"/>
              </a:lnSpc>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B) HOSPITAL – Unidade para tratamento de COVID-19  (1)</a:t>
            </a:r>
          </a:p>
          <a:p>
            <a:pPr>
              <a:lnSpc>
                <a:spcPct val="150000"/>
              </a:lnSpc>
            </a:pPr>
            <a:r>
              <a:rPr dirty="0" lang="x-none" sz="1200">
                <a:solidFill>
                  <a:schemeClr val="tx1">
                    <a:lumMod val="65000"/>
                    <a:lumOff val="35000"/>
                  </a:schemeClr>
                </a:solidFill>
                <a:latin typeface="+mn-lt"/>
                <a:ea charset="-127" panose="02030600000101010101" pitchFamily="18" typeface="Batang"/>
              </a:rPr>
              <a:t>Hospital </a:t>
            </a:r>
            <a:r>
              <a:rPr dirty="0" lang="pt-BR" sz="1200">
                <a:solidFill>
                  <a:schemeClr val="tx1">
                    <a:lumMod val="65000"/>
                    <a:lumOff val="35000"/>
                  </a:schemeClr>
                </a:solidFill>
                <a:latin typeface="+mn-lt"/>
                <a:ea charset="-127" panose="02030600000101010101" pitchFamily="18" typeface="Batang"/>
              </a:rPr>
              <a:t>de Campanha Metropolitano</a:t>
            </a:r>
          </a:p>
          <a:p>
            <a:pPr>
              <a:lnSpc>
                <a:spcPct val="150000"/>
              </a:lnSpc>
            </a:pPr>
            <a:endParaRPr altLang="pt-BR" b="1" dirty="0" lang="pt-BR" sz="1200">
              <a:solidFill>
                <a:schemeClr val="tx1">
                  <a:lumMod val="65000"/>
                  <a:lumOff val="35000"/>
                </a:schemeClr>
              </a:solidFill>
              <a:ea charset="-128" panose="020B0604020202020204" pitchFamily="34" typeface="Arial Unicode MS"/>
              <a:cs charset="-128" panose="020B0604020202020204" pitchFamily="34" typeface="Arial Unicode MS"/>
            </a:endParaRPr>
          </a:p>
          <a:p>
            <a:pPr>
              <a:lnSpc>
                <a:spcPct val="150000"/>
              </a:lnSpc>
            </a:pPr>
            <a:endParaRPr dirty="0" lang="pt-BR" sz="1200">
              <a:solidFill>
                <a:schemeClr val="tx1">
                  <a:lumMod val="65000"/>
                  <a:lumOff val="35000"/>
                </a:schemeClr>
              </a:solidFill>
              <a:latin typeface="+mn-lt"/>
              <a:ea charset="-127" panose="02030600000101010101" pitchFamily="18" typeface="Batang"/>
            </a:endParaRPr>
          </a:p>
        </p:txBody>
      </p:sp>
    </p:spTree>
    <p:extLst>
      <p:ext uri="{BB962C8B-B14F-4D97-AF65-F5344CB8AC3E}">
        <p14:creationId xmlns:p14="http://schemas.microsoft.com/office/powerpoint/2010/main" val="2342466879"/>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109182" y="-142277"/>
            <a:ext cx="12191980" cy="7000277"/>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2997200" y="1281775"/>
            <a:ext cx="65053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endParaRPr altLang="ko-KR" b="1" dirty="0" lang="pt-BR" sz="1200">
              <a:solidFill>
                <a:schemeClr val="tx1">
                  <a:lumMod val="75000"/>
                  <a:lumOff val="25000"/>
                </a:schemeClr>
              </a:solidFill>
              <a:latin typeface="+mn-lt"/>
            </a:endParaRPr>
          </a:p>
          <a:p>
            <a:r>
              <a:rPr altLang="ko-KR" dirty="0" lang="pt-BR" sz="1200">
                <a:solidFill>
                  <a:schemeClr val="tx1">
                    <a:lumMod val="75000"/>
                    <a:lumOff val="25000"/>
                  </a:schemeClr>
                </a:solidFill>
                <a:latin typeface="+mn-lt"/>
              </a:rPr>
              <a:t>A tabela 1 apresenta a produção anual  de acordo com o planejado no termo aditivo 01/2021, </a:t>
            </a:r>
            <a:r>
              <a:rPr dirty="0" lang="pt-BR" sz="1200">
                <a:solidFill>
                  <a:schemeClr val="tx1">
                    <a:lumMod val="75000"/>
                    <a:lumOff val="25000"/>
                  </a:schemeClr>
                </a:solidFill>
                <a:latin typeface="+mn-lt"/>
              </a:rPr>
              <a:t>que estimou volume para o exercício de 2021 de </a:t>
            </a:r>
            <a:r>
              <a:rPr b="1" dirty="0" lang="pt-BR" sz="1200">
                <a:solidFill>
                  <a:schemeClr val="tx1">
                    <a:lumMod val="75000"/>
                    <a:lumOff val="25000"/>
                  </a:schemeClr>
                </a:solidFill>
                <a:latin typeface="+mn-lt"/>
              </a:rPr>
              <a:t>12.364.560</a:t>
            </a:r>
            <a:r>
              <a:rPr b="1" dirty="0" lang="pt-BR" sz="1200"/>
              <a:t> </a:t>
            </a:r>
            <a:r>
              <a:rPr dirty="0" lang="pt-BR" sz="1200">
                <a:solidFill>
                  <a:schemeClr val="tx1">
                    <a:lumMod val="75000"/>
                    <a:lumOff val="25000"/>
                  </a:schemeClr>
                </a:solidFill>
                <a:latin typeface="+mn-lt"/>
              </a:rPr>
              <a:t>exames</a:t>
            </a:r>
            <a:r>
              <a:rPr altLang="ko-KR" dirty="0" lang="pt-BR" sz="1200">
                <a:solidFill>
                  <a:schemeClr val="tx1">
                    <a:lumMod val="75000"/>
                    <a:lumOff val="25000"/>
                  </a:schemeClr>
                </a:solidFill>
                <a:latin typeface="+mn-lt"/>
              </a:rPr>
              <a:t>. </a:t>
            </a:r>
            <a:r>
              <a:rPr dirty="0" lang="pt-BR" sz="1200">
                <a:solidFill>
                  <a:schemeClr val="tx1">
                    <a:lumMod val="75000"/>
                    <a:lumOff val="25000"/>
                  </a:schemeClr>
                </a:solidFill>
                <a:latin typeface="+mn-lt"/>
              </a:rPr>
              <a:t>A produção realizada foi </a:t>
            </a:r>
            <a:r>
              <a:rPr b="1" dirty="0" lang="pt-BR" sz="1200">
                <a:solidFill>
                  <a:schemeClr val="tx1">
                    <a:lumMod val="75000"/>
                    <a:lumOff val="25000"/>
                  </a:schemeClr>
                </a:solidFill>
                <a:latin typeface="+mn-lt"/>
              </a:rPr>
              <a:t>17,82% </a:t>
            </a:r>
            <a:r>
              <a:rPr dirty="0" lang="pt-BR" sz="1200">
                <a:solidFill>
                  <a:schemeClr val="tx1">
                    <a:lumMod val="75000"/>
                    <a:lumOff val="25000"/>
                  </a:schemeClr>
                </a:solidFill>
                <a:latin typeface="+mn-lt"/>
              </a:rPr>
              <a:t>menor que o estimado.</a:t>
            </a:r>
            <a:endParaRPr altLang="ko-KR" dirty="0" lang="pt-BR" sz="1200">
              <a:solidFill>
                <a:schemeClr val="tx1">
                  <a:lumMod val="75000"/>
                  <a:lumOff val="25000"/>
                </a:schemeClr>
              </a:solidFill>
              <a:latin typeface="+mn-lt"/>
            </a:endParaRP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4381643" y="5828402"/>
            <a:ext cx="342871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800">
                <a:latin typeface="+mn-lt"/>
                <a:ea charset="-128" panose="020B0604020202020204" pitchFamily="34" typeface="Arial Unicode MS"/>
                <a:cs charset="-128" panose="020B0604020202020204" pitchFamily="34" typeface="Arial Unicode MS"/>
              </a:rPr>
              <a:t>Fonte: Secretaria de Estado da Saúde de São Paulo – Sistema Reglab ® 2021</a:t>
            </a:r>
            <a:endParaRPr altLang="ko-KR" dirty="0" lang="pt-BR" sz="80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4058423" y="2253946"/>
            <a:ext cx="4075155" cy="246221"/>
          </a:xfrm>
          <a:prstGeom prst="rect">
            <a:avLst/>
          </a:prstGeom>
        </p:spPr>
        <p:txBody>
          <a:bodyPr wrap="none">
            <a:spAutoFit/>
          </a:bodyPr>
          <a:lstStyle/>
          <a:p>
            <a:pPr lvl="0"/>
            <a:r>
              <a:rPr altLang="ko-KR" dirty="0" lang="pt-BR" sz="1000">
                <a:solidFill>
                  <a:prstClr val="black">
                    <a:lumMod val="75000"/>
                    <a:lumOff val="25000"/>
                  </a:prstClr>
                </a:solidFill>
              </a:rPr>
              <a:t>Tabela 1 – Produção Estimada e Realizada no CEAC Norte, no Ano de 2021.</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680936" y="165257"/>
            <a:ext cx="3485286"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3" name="Imagem 2"/>
          <p:cNvPicPr>
            <a:picLocks noChangeAspect="1"/>
          </p:cNvPicPr>
          <p:nvPr/>
        </p:nvPicPr>
        <p:blipFill>
          <a:blip r:embed="rId5"/>
          <a:stretch>
            <a:fillRect/>
          </a:stretch>
        </p:blipFill>
        <p:spPr>
          <a:xfrm>
            <a:off x="4259623" y="2529842"/>
            <a:ext cx="3672753" cy="3216743"/>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5922295" y="1067915"/>
            <a:ext cx="626582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Janeiro a Março de 2021.</a:t>
            </a:r>
            <a:endParaRPr lang="pt-BR" altLang="pt-BR" sz="8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6007208" y="5277944"/>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Janeiro a Março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732398"/>
            <a:ext cx="0" cy="33084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p:cNvPicPr>
            <a:picLocks noChangeAspect="1"/>
          </p:cNvPicPr>
          <p:nvPr/>
        </p:nvPicPr>
        <p:blipFill>
          <a:blip r:embed="rId2"/>
          <a:stretch>
            <a:fillRect/>
          </a:stretch>
        </p:blipFill>
        <p:spPr>
          <a:xfrm>
            <a:off x="6007207" y="1344913"/>
            <a:ext cx="5687487" cy="3943551"/>
          </a:xfrm>
          <a:prstGeom prst="rect">
            <a:avLst/>
          </a:prstGeom>
        </p:spPr>
      </p:pic>
    </p:spTree>
    <p:extLst>
      <p:ext uri="{BB962C8B-B14F-4D97-AF65-F5344CB8AC3E}">
        <p14:creationId xmlns:p14="http://schemas.microsoft.com/office/powerpoint/2010/main" val="1779798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5938736" y="975705"/>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Quadro 2 – Produção Estimada (Meta) e realizada no CEAC Norte, discriminada por unidade assistencial no período de Abril  a Junho de 2021.</a:t>
            </a:r>
            <a:endParaRPr lang="pt-BR" altLang="pt-BR" sz="8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6059056" y="5317873"/>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Abril a Junho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2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732398"/>
            <a:ext cx="0" cy="330847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2" name="Imagem 1"/>
          <p:cNvPicPr>
            <a:picLocks noChangeAspect="1"/>
          </p:cNvPicPr>
          <p:nvPr/>
        </p:nvPicPr>
        <p:blipFill>
          <a:blip r:embed="rId2"/>
          <a:stretch>
            <a:fillRect/>
          </a:stretch>
        </p:blipFill>
        <p:spPr>
          <a:xfrm>
            <a:off x="6010928" y="1219758"/>
            <a:ext cx="5695797" cy="4061669"/>
          </a:xfrm>
          <a:prstGeom prst="rect">
            <a:avLst/>
          </a:prstGeom>
        </p:spPr>
      </p:pic>
    </p:spTree>
    <p:extLst>
      <p:ext uri="{BB962C8B-B14F-4D97-AF65-F5344CB8AC3E}">
        <p14:creationId xmlns:p14="http://schemas.microsoft.com/office/powerpoint/2010/main" val="208631460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1136</TotalTime>
  <Words>2081</Words>
  <Application>Microsoft Office PowerPoint</Application>
  <PresentationFormat>Widescreen</PresentationFormat>
  <Paragraphs>163</Paragraphs>
  <Slides>17</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17</vt:i4>
      </vt:variant>
    </vt:vector>
  </HeadingPairs>
  <TitlesOfParts>
    <vt:vector size="24"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Diego R. Medeiros</cp:lastModifiedBy>
  <cp:revision>148</cp:revision>
  <cp:lastPrinted>2021-02-25T17:38:07Z</cp:lastPrinted>
  <dcterms:created xsi:type="dcterms:W3CDTF">2019-10-31T14:23:28Z</dcterms:created>
  <dcterms:modified xsi:type="dcterms:W3CDTF">2022-02-09T19:02:34Z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877883</vt:lpwstr>
  </property>
  <property fmtid="{D5CDD505-2E9C-101B-9397-08002B2CF9AE}" name="NXPowerLiteSettings" pid="3">
    <vt:lpwstr>F7000400038000</vt:lpwstr>
  </property>
  <property fmtid="{D5CDD505-2E9C-101B-9397-08002B2CF9AE}" name="NXPowerLiteVersion" pid="4">
    <vt:lpwstr>S9.1.4</vt:lpwstr>
  </property>
</Properties>
</file>