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70" r:id="rId2"/>
    <p:sldId id="512" r:id="rId3"/>
    <p:sldId id="490" r:id="rId4"/>
    <p:sldId id="508" r:id="rId5"/>
    <p:sldId id="509" r:id="rId6"/>
    <p:sldId id="492" r:id="rId7"/>
    <p:sldId id="493" r:id="rId8"/>
    <p:sldId id="495" r:id="rId9"/>
    <p:sldId id="496" r:id="rId10"/>
    <p:sldId id="499" r:id="rId11"/>
    <p:sldId id="507" r:id="rId12"/>
    <p:sldId id="506" r:id="rId13"/>
    <p:sldId id="505" r:id="rId14"/>
    <p:sldId id="513" r:id="rId15"/>
  </p:sldIdLst>
  <p:sldSz cx="12192000" cy="6858000"/>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6" userDrawn="1">
          <p15:clr>
            <a:srgbClr val="A4A3A4"/>
          </p15:clr>
        </p15:guide>
        <p15:guide id="2" pos="3228" userDrawn="1">
          <p15:clr>
            <a:srgbClr val="A4A3A4"/>
          </p15:clr>
        </p15:guide>
        <p15:guide id="3" pos="7537" userDrawn="1">
          <p15:clr>
            <a:srgbClr val="A4A3A4"/>
          </p15:clr>
        </p15:guide>
        <p15:guide id="4" pos="6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an Chiarelli" initials="M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0000"/>
    <a:srgbClr val="404040"/>
    <a:srgbClr val="C00000"/>
    <a:srgbClr val="01AE80"/>
    <a:srgbClr val="E1DFE0"/>
    <a:srgbClr val="F2F2F2"/>
    <a:srgbClr val="A50000"/>
    <a:srgbClr val="A5A5A5"/>
    <a:srgbClr val="C217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334" autoAdjust="0"/>
  </p:normalViewPr>
  <p:slideViewPr>
    <p:cSldViewPr snapToGrid="0">
      <p:cViewPr varScale="1">
        <p:scale>
          <a:sx n="58" d="100"/>
          <a:sy n="58" d="100"/>
        </p:scale>
        <p:origin x="1218" y="60"/>
      </p:cViewPr>
      <p:guideLst>
        <p:guide orient="horz" pos="3906"/>
        <p:guide pos="3228"/>
        <p:guide pos="7537"/>
        <p:guide pos="688"/>
      </p:guideLst>
    </p:cSldViewPr>
  </p:slideViewPr>
  <p:notesTextViewPr>
    <p:cViewPr>
      <p:scale>
        <a:sx n="1" d="1"/>
        <a:sy n="1" d="1"/>
      </p:scale>
      <p:origin x="0" y="0"/>
    </p:cViewPr>
  </p:notesTextViewPr>
  <p:sorterViewPr>
    <p:cViewPr>
      <p:scale>
        <a:sx n="100" d="100"/>
        <a:sy n="100" d="100"/>
      </p:scale>
      <p:origin x="0" y="-38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60" cy="498056"/>
          </a:xfrm>
          <a:prstGeom prst="rect">
            <a:avLst/>
          </a:prstGeom>
        </p:spPr>
        <p:txBody>
          <a:bodyPr vert="horz" lIns="92108" tIns="46054" rIns="92108" bIns="46054" rtlCol="0"/>
          <a:lstStyle>
            <a:lvl1pPr algn="l">
              <a:defRPr sz="1200"/>
            </a:lvl1pPr>
          </a:lstStyle>
          <a:p>
            <a:endParaRPr lang="pt-BR"/>
          </a:p>
        </p:txBody>
      </p:sp>
      <p:sp>
        <p:nvSpPr>
          <p:cNvPr id="3" name="Espaço Reservado para Data 2"/>
          <p:cNvSpPr>
            <a:spLocks noGrp="1"/>
          </p:cNvSpPr>
          <p:nvPr>
            <p:ph type="dt" idx="1"/>
          </p:nvPr>
        </p:nvSpPr>
        <p:spPr>
          <a:xfrm>
            <a:off x="3850442" y="0"/>
            <a:ext cx="2945660" cy="498056"/>
          </a:xfrm>
          <a:prstGeom prst="rect">
            <a:avLst/>
          </a:prstGeom>
        </p:spPr>
        <p:txBody>
          <a:bodyPr vert="horz" lIns="92108" tIns="46054" rIns="92108" bIns="46054" rtlCol="0"/>
          <a:lstStyle>
            <a:lvl1pPr algn="r">
              <a:defRPr sz="1200"/>
            </a:lvl1pPr>
          </a:lstStyle>
          <a:p>
            <a:fld id="{5426514E-D3CE-4F7F-92FF-8D87D753F936}" type="datetimeFigureOut">
              <a:rPr lang="pt-BR" smtClean="0"/>
              <a:t>29/10/2021</a:t>
            </a:fld>
            <a:endParaRPr lang="pt-BR"/>
          </a:p>
        </p:txBody>
      </p:sp>
      <p:sp>
        <p:nvSpPr>
          <p:cNvPr id="4" name="Espaço Reservado para Imagem de Slide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2108" tIns="46054" rIns="92108" bIns="46054" rtlCol="0" anchor="ctr"/>
          <a:lstStyle/>
          <a:p>
            <a:endParaRPr lang="pt-BR"/>
          </a:p>
        </p:txBody>
      </p:sp>
      <p:sp>
        <p:nvSpPr>
          <p:cNvPr id="5" name="Espaço Reservado para Anotações 4"/>
          <p:cNvSpPr>
            <a:spLocks noGrp="1"/>
          </p:cNvSpPr>
          <p:nvPr>
            <p:ph type="body" sz="quarter" idx="3"/>
          </p:nvPr>
        </p:nvSpPr>
        <p:spPr>
          <a:xfrm>
            <a:off x="679768" y="4777195"/>
            <a:ext cx="5438140" cy="3908614"/>
          </a:xfrm>
          <a:prstGeom prst="rect">
            <a:avLst/>
          </a:prstGeom>
        </p:spPr>
        <p:txBody>
          <a:bodyPr vert="horz" lIns="92108" tIns="46054" rIns="92108" bIns="46054"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8584"/>
            <a:ext cx="2945660" cy="498055"/>
          </a:xfrm>
          <a:prstGeom prst="rect">
            <a:avLst/>
          </a:prstGeom>
        </p:spPr>
        <p:txBody>
          <a:bodyPr vert="horz" lIns="92108" tIns="46054" rIns="92108" bIns="46054"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2" y="9428584"/>
            <a:ext cx="2945660" cy="498055"/>
          </a:xfrm>
          <a:prstGeom prst="rect">
            <a:avLst/>
          </a:prstGeom>
        </p:spPr>
        <p:txBody>
          <a:bodyPr vert="horz" lIns="92108" tIns="46054" rIns="92108" bIns="46054" rtlCol="0" anchor="b"/>
          <a:lstStyle>
            <a:lvl1pPr algn="r">
              <a:defRPr sz="1200"/>
            </a:lvl1pPr>
          </a:lstStyle>
          <a:p>
            <a:fld id="{F8F38578-74F1-446B-B54B-1DEC46AE92B6}" type="slidenum">
              <a:rPr lang="pt-BR" smtClean="0"/>
              <a:t>‹nº›</a:t>
            </a:fld>
            <a:endParaRPr lang="pt-BR"/>
          </a:p>
        </p:txBody>
      </p:sp>
    </p:spTree>
    <p:extLst>
      <p:ext uri="{BB962C8B-B14F-4D97-AF65-F5344CB8AC3E}">
        <p14:creationId xmlns:p14="http://schemas.microsoft.com/office/powerpoint/2010/main" val="35368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a:t>
            </a:fld>
            <a:endParaRPr lang="pt-BR" dirty="0"/>
          </a:p>
        </p:txBody>
      </p:sp>
    </p:spTree>
    <p:extLst>
      <p:ext uri="{BB962C8B-B14F-4D97-AF65-F5344CB8AC3E}">
        <p14:creationId xmlns:p14="http://schemas.microsoft.com/office/powerpoint/2010/main" val="95579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2</a:t>
            </a:fld>
            <a:endParaRPr lang="pt-BR" dirty="0"/>
          </a:p>
        </p:txBody>
      </p:sp>
    </p:spTree>
    <p:extLst>
      <p:ext uri="{BB962C8B-B14F-4D97-AF65-F5344CB8AC3E}">
        <p14:creationId xmlns:p14="http://schemas.microsoft.com/office/powerpoint/2010/main" val="2188053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6</a:t>
            </a:fld>
            <a:endParaRPr lang="pt-BR"/>
          </a:p>
        </p:txBody>
      </p:sp>
    </p:spTree>
    <p:extLst>
      <p:ext uri="{BB962C8B-B14F-4D97-AF65-F5344CB8AC3E}">
        <p14:creationId xmlns:p14="http://schemas.microsoft.com/office/powerpoint/2010/main" val="1095436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7</a:t>
            </a:fld>
            <a:endParaRPr lang="pt-BR"/>
          </a:p>
        </p:txBody>
      </p:sp>
    </p:spTree>
    <p:extLst>
      <p:ext uri="{BB962C8B-B14F-4D97-AF65-F5344CB8AC3E}">
        <p14:creationId xmlns:p14="http://schemas.microsoft.com/office/powerpoint/2010/main" val="2901139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8</a:t>
            </a:fld>
            <a:endParaRPr lang="pt-BR"/>
          </a:p>
        </p:txBody>
      </p:sp>
    </p:spTree>
    <p:extLst>
      <p:ext uri="{BB962C8B-B14F-4D97-AF65-F5344CB8AC3E}">
        <p14:creationId xmlns:p14="http://schemas.microsoft.com/office/powerpoint/2010/main" val="2534303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9</a:t>
            </a:fld>
            <a:endParaRPr lang="pt-BR"/>
          </a:p>
        </p:txBody>
      </p:sp>
    </p:spTree>
    <p:extLst>
      <p:ext uri="{BB962C8B-B14F-4D97-AF65-F5344CB8AC3E}">
        <p14:creationId xmlns:p14="http://schemas.microsoft.com/office/powerpoint/2010/main" val="2883658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12</a:t>
            </a:fld>
            <a:endParaRPr lang="pt-BR"/>
          </a:p>
        </p:txBody>
      </p:sp>
    </p:spTree>
    <p:extLst>
      <p:ext uri="{BB962C8B-B14F-4D97-AF65-F5344CB8AC3E}">
        <p14:creationId xmlns:p14="http://schemas.microsoft.com/office/powerpoint/2010/main" val="127106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13</a:t>
            </a:fld>
            <a:endParaRPr lang="pt-BR"/>
          </a:p>
        </p:txBody>
      </p:sp>
    </p:spTree>
    <p:extLst>
      <p:ext uri="{BB962C8B-B14F-4D97-AF65-F5344CB8AC3E}">
        <p14:creationId xmlns:p14="http://schemas.microsoft.com/office/powerpoint/2010/main" val="1466772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B63D3-F843-46C0-8B4E-180160A7E32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F7E2D60-0571-4121-AD71-C41537752F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C888F06-229A-4119-8A13-466211BDA30B}"/>
              </a:ext>
            </a:extLst>
          </p:cNvPr>
          <p:cNvSpPr>
            <a:spLocks noGrp="1"/>
          </p:cNvSpPr>
          <p:nvPr>
            <p:ph type="dt" sz="half" idx="10"/>
          </p:nvPr>
        </p:nvSpPr>
        <p:spPr/>
        <p:txBody>
          <a:bodyPr/>
          <a:lstStyle/>
          <a:p>
            <a:fld id="{874D8CD9-C51F-4ABB-B287-AC3576761347}" type="datetimeFigureOut">
              <a:rPr lang="pt-BR" smtClean="0"/>
              <a:t>29/10/2021</a:t>
            </a:fld>
            <a:endParaRPr lang="pt-BR"/>
          </a:p>
        </p:txBody>
      </p:sp>
      <p:sp>
        <p:nvSpPr>
          <p:cNvPr id="5" name="Espaço Reservado para Rodapé 4">
            <a:extLst>
              <a:ext uri="{FF2B5EF4-FFF2-40B4-BE49-F238E27FC236}">
                <a16:creationId xmlns:a16="http://schemas.microsoft.com/office/drawing/2014/main" id="{A20EA748-E4F5-44BC-A19A-ED1EC403A8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0ED7674-4520-4DD9-B491-C2A65C2B9F97}"/>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10863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D5F77-F7F0-4152-8173-477F4CD544A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667A01A-AF06-4632-909D-D206980B604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97CD557-7A99-4A49-997B-D57CC3BD60F1}"/>
              </a:ext>
            </a:extLst>
          </p:cNvPr>
          <p:cNvSpPr>
            <a:spLocks noGrp="1"/>
          </p:cNvSpPr>
          <p:nvPr>
            <p:ph type="dt" sz="half" idx="10"/>
          </p:nvPr>
        </p:nvSpPr>
        <p:spPr/>
        <p:txBody>
          <a:bodyPr/>
          <a:lstStyle/>
          <a:p>
            <a:fld id="{874D8CD9-C51F-4ABB-B287-AC3576761347}" type="datetimeFigureOut">
              <a:rPr lang="pt-BR" smtClean="0"/>
              <a:t>29/10/2021</a:t>
            </a:fld>
            <a:endParaRPr lang="pt-BR"/>
          </a:p>
        </p:txBody>
      </p:sp>
      <p:sp>
        <p:nvSpPr>
          <p:cNvPr id="5" name="Espaço Reservado para Rodapé 4">
            <a:extLst>
              <a:ext uri="{FF2B5EF4-FFF2-40B4-BE49-F238E27FC236}">
                <a16:creationId xmlns:a16="http://schemas.microsoft.com/office/drawing/2014/main" id="{836E6592-6064-4DFD-B76D-5C58BCAF596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4A5AF3C-EC5A-4473-A025-70CBBD3AE003}"/>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211992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57910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F7C5B05-32A0-4C6F-8FA9-72506306A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577A5CF7-DA2F-48D7-B25F-0FBA2F5C1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C2E58526-88D4-4E6C-BA34-C4F733D68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D8CD9-C51F-4ABB-B287-AC3576761347}" type="datetimeFigureOut">
              <a:rPr lang="pt-BR" smtClean="0"/>
              <a:t>29/10/2021</a:t>
            </a:fld>
            <a:endParaRPr lang="pt-BR"/>
          </a:p>
        </p:txBody>
      </p:sp>
      <p:sp>
        <p:nvSpPr>
          <p:cNvPr id="5" name="Espaço Reservado para Rodapé 4">
            <a:extLst>
              <a:ext uri="{FF2B5EF4-FFF2-40B4-BE49-F238E27FC236}">
                <a16:creationId xmlns:a16="http://schemas.microsoft.com/office/drawing/2014/main" id="{58198FA4-882C-4709-9D6B-23BA88D3E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0E725C9-AD8C-4893-8CCA-F5736B5F4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85ED8-2C41-4BA2-A53B-9891B0C1C9D9}" type="slidenum">
              <a:rPr lang="pt-BR" smtClean="0"/>
              <a:t>‹nº›</a:t>
            </a:fld>
            <a:endParaRPr lang="pt-BR"/>
          </a:p>
        </p:txBody>
      </p:sp>
      <p:pic>
        <p:nvPicPr>
          <p:cNvPr id="8" name="Imagem 7">
            <a:extLst>
              <a:ext uri="{FF2B5EF4-FFF2-40B4-BE49-F238E27FC236}">
                <a16:creationId xmlns:a16="http://schemas.microsoft.com/office/drawing/2014/main" id="{CC71F068-CBE1-41CE-8449-76006A54A06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9" name="Imagem 2">
            <a:extLst>
              <a:ext uri="{FF2B5EF4-FFF2-40B4-BE49-F238E27FC236}">
                <a16:creationId xmlns:a16="http://schemas.microsoft.com/office/drawing/2014/main" id="{A97285D5-8D3B-404B-97C0-3B1A9DF90798}"/>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335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Lst>
  <p:txStyles>
    <p:title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0.emf"/><Relationship Id="rId4" Type="http://schemas.openxmlformats.org/officeDocument/2006/relationships/hyperlink" Target="http://www.gestao.saude.sp.gov.br/"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gestao.saude.sp.gov.br/"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2.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204" r="4772" b="15253"/>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919359" y="2433788"/>
            <a:ext cx="4078677" cy="19904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3000" dirty="0">
                <a:solidFill>
                  <a:schemeClr val="bg1"/>
                </a:solidFill>
                <a:latin typeface="+mj-lt"/>
                <a:cs typeface="Arial" panose="020B0604020202020204" pitchFamily="34" charset="0"/>
              </a:rPr>
              <a:t>RELATÓRIO DE EXECUÇÃO DO CONTRATO DE GESTÃO TERCEIRO TRIMESTRE 2021</a:t>
            </a:r>
          </a:p>
          <a:p>
            <a:pPr algn="ctr"/>
            <a:br>
              <a:rPr lang="pt-BR" altLang="pt-BR" sz="3000" dirty="0">
                <a:solidFill>
                  <a:schemeClr val="bg1"/>
                </a:solidFill>
                <a:latin typeface="+mj-lt"/>
                <a:cs typeface="Arial" panose="020B0604020202020204" pitchFamily="34" charset="0"/>
              </a:rPr>
            </a:b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2">
            <a:extLst>
              <a:ext uri="{FF2B5EF4-FFF2-40B4-BE49-F238E27FC236}">
                <a16:creationId xmlns:a16="http://schemas.microsoft.com/office/drawing/2014/main" id="{8E3AEDB1-4500-4BD7-B772-049B10A4644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ângulo 4">
            <a:extLst>
              <a:ext uri="{FF2B5EF4-FFF2-40B4-BE49-F238E27FC236}">
                <a16:creationId xmlns:a16="http://schemas.microsoft.com/office/drawing/2014/main" id="{9A5A5385-18A5-42EB-AD0F-DAC418D1AEE7}"/>
              </a:ext>
            </a:extLst>
          </p:cNvPr>
          <p:cNvSpPr>
            <a:spLocks noChangeArrowheads="1"/>
          </p:cNvSpPr>
          <p:nvPr/>
        </p:nvSpPr>
        <p:spPr bwMode="auto">
          <a:xfrm>
            <a:off x="7651605" y="4424213"/>
            <a:ext cx="45831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600" b="1" i="1" dirty="0">
                <a:solidFill>
                  <a:schemeClr val="bg1"/>
                </a:solidFill>
                <a:ea typeface="Arial Unicode MS" panose="020B0604020202020204" pitchFamily="34" charset="-128"/>
                <a:cs typeface="Arial Unicode MS" panose="020B0604020202020204" pitchFamily="34" charset="-128"/>
              </a:rPr>
              <a:t> RELATÓRIO DE EXECUÇÃO DO CONTRATO DE GESTÃO </a:t>
            </a:r>
            <a:r>
              <a:rPr lang="pt-BR" altLang="pt-BR" sz="600" b="1" i="1" dirty="0">
                <a:solidFill>
                  <a:schemeClr val="bg1"/>
                </a:solidFill>
                <a:ea typeface="Batang" panose="02030600000101010101" pitchFamily="18" charset="-127"/>
              </a:rPr>
              <a:t>n° 001.0500.000.034/2017 </a:t>
            </a:r>
            <a:r>
              <a:rPr lang="pt-BR" altLang="pt-BR" sz="600" b="1" i="1" dirty="0">
                <a:solidFill>
                  <a:schemeClr val="bg1"/>
                </a:solidFill>
                <a:ea typeface="Arial Unicode MS" panose="020B0604020202020204" pitchFamily="34" charset="-128"/>
                <a:cs typeface="Arial Unicode MS" panose="020B0604020202020204" pitchFamily="34" charset="-128"/>
              </a:rPr>
              <a:t>CEAC Sul – 3º Trimestre de 2021</a:t>
            </a:r>
            <a:endParaRPr lang="pt-BR" altLang="pt-BR" sz="600" b="1" dirty="0">
              <a:solidFill>
                <a:schemeClr val="bg1"/>
              </a:solidFill>
            </a:endParaRPr>
          </a:p>
        </p:txBody>
      </p:sp>
    </p:spTree>
    <p:extLst>
      <p:ext uri="{BB962C8B-B14F-4D97-AF65-F5344CB8AC3E}">
        <p14:creationId xmlns:p14="http://schemas.microsoft.com/office/powerpoint/2010/main" val="1838030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1">
            <a:extLst>
              <a:ext uri="{FF2B5EF4-FFF2-40B4-BE49-F238E27FC236}">
                <a16:creationId xmlns:a16="http://schemas.microsoft.com/office/drawing/2014/main" id="{993DBBEC-3B9E-4E74-9666-C8759EE6E35F}"/>
              </a:ext>
            </a:extLst>
          </p:cNvPr>
          <p:cNvSpPr>
            <a:spLocks noChangeArrowheads="1"/>
          </p:cNvSpPr>
          <p:nvPr/>
        </p:nvSpPr>
        <p:spPr bwMode="auto">
          <a:xfrm>
            <a:off x="1558834" y="1354138"/>
            <a:ext cx="9847104" cy="241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b="1" dirty="0">
                <a:latin typeface="+mn-lt"/>
                <a:ea typeface="Arial Unicode MS" panose="020B0604020202020204" pitchFamily="34" charset="-128"/>
                <a:cs typeface="Arial Unicode MS" panose="020B0604020202020204" pitchFamily="34" charset="-128"/>
              </a:rPr>
              <a:t>Tempo de Atendimento Total (TAT) por unidade</a:t>
            </a:r>
            <a:endParaRPr lang="pt-BR" altLang="pt-BR" sz="1200" dirty="0">
              <a:latin typeface="+mn-lt"/>
              <a:ea typeface="Batang" panose="02030600000101010101" pitchFamily="18" charset="-127"/>
            </a:endParaRP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 </a:t>
            </a:r>
            <a:endParaRPr lang="pt-BR" altLang="pt-BR" sz="1200" dirty="0">
              <a:latin typeface="+mn-lt"/>
              <a:ea typeface="Batang" panose="02030600000101010101" pitchFamily="18" charset="-127"/>
            </a:endParaRPr>
          </a:p>
          <a:p>
            <a:pPr algn="just">
              <a:lnSpc>
                <a:spcPct val="150000"/>
              </a:lnSpc>
            </a:pPr>
            <a:r>
              <a:rPr lang="pt-BR" altLang="pt-BR" dirty="0">
                <a:latin typeface="+mn-lt"/>
                <a:ea typeface="Batang" panose="02030600000101010101" pitchFamily="18" charset="-127"/>
                <a:cs typeface="Arial Unicode MS" panose="020B0604020202020204" pitchFamily="34" charset="-128"/>
              </a:rPr>
              <a:t>A tabela 3</a:t>
            </a:r>
            <a:r>
              <a:rPr lang="pt-BR" altLang="pt-BR" dirty="0">
                <a:latin typeface="+mn-lt"/>
                <a:ea typeface="Arial Unicode MS" panose="020B0604020202020204" pitchFamily="34" charset="-128"/>
                <a:cs typeface="Arial Unicode MS" panose="020B0604020202020204" pitchFamily="34" charset="-128"/>
              </a:rPr>
              <a:t> representa o indicador de exames liberados conforme intervalo de tempo definido em Contrato de Gestão e suas porcentagens, divididas de acordo com o perfil de </a:t>
            </a:r>
            <a:r>
              <a:rPr lang="pt-BR" altLang="pt-BR" dirty="0">
                <a:latin typeface="+mn-lt"/>
                <a:ea typeface="Arial Unicode MS" panose="020B0604020202020204" pitchFamily="34" charset="-128"/>
              </a:rPr>
              <a:t>exames – 3º Trimestre 2021.</a:t>
            </a: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 </a:t>
            </a:r>
          </a:p>
          <a:p>
            <a:pPr algn="just">
              <a:lnSpc>
                <a:spcPct val="150000"/>
              </a:lnSpc>
            </a:pPr>
            <a:endParaRPr lang="pt-BR" altLang="pt-BR" sz="1200" dirty="0">
              <a:latin typeface="+mn-lt"/>
              <a:ea typeface="Batang" panose="02030600000101010101" pitchFamily="18" charset="-127"/>
            </a:endParaRPr>
          </a:p>
        </p:txBody>
      </p:sp>
      <p:sp>
        <p:nvSpPr>
          <p:cNvPr id="7" name="Título 1">
            <a:extLst>
              <a:ext uri="{FF2B5EF4-FFF2-40B4-BE49-F238E27FC236}">
                <a16:creationId xmlns:a16="http://schemas.microsoft.com/office/drawing/2014/main" id="{6CDF4C9A-BD2E-4957-9A70-92363BFBC8BC}"/>
              </a:ext>
            </a:extLst>
          </p:cNvPr>
          <p:cNvSpPr txBox="1">
            <a:spLocks/>
          </p:cNvSpPr>
          <p:nvPr/>
        </p:nvSpPr>
        <p:spPr>
          <a:xfrm>
            <a:off x="430877" y="428366"/>
            <a:ext cx="5775959"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Tempo de Atendimento Total (TAT) por unidade</a:t>
            </a:r>
          </a:p>
        </p:txBody>
      </p:sp>
      <p:sp>
        <p:nvSpPr>
          <p:cNvPr id="10" name="Retângulo 9">
            <a:extLst>
              <a:ext uri="{FF2B5EF4-FFF2-40B4-BE49-F238E27FC236}">
                <a16:creationId xmlns:a16="http://schemas.microsoft.com/office/drawing/2014/main" id="{1FAB9C5D-0060-4228-B4C1-3A6BC827EDD2}"/>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etângulo 8">
            <a:extLst>
              <a:ext uri="{FF2B5EF4-FFF2-40B4-BE49-F238E27FC236}">
                <a16:creationId xmlns:a16="http://schemas.microsoft.com/office/drawing/2014/main" id="{AEFBB95E-03B8-485E-854C-BA5AC294AD69}"/>
              </a:ext>
            </a:extLst>
          </p:cNvPr>
          <p:cNvSpPr/>
          <p:nvPr/>
        </p:nvSpPr>
        <p:spPr>
          <a:xfrm>
            <a:off x="3444950" y="6061936"/>
            <a:ext cx="4844614" cy="275012"/>
          </a:xfrm>
          <a:prstGeom prst="rect">
            <a:avLst/>
          </a:prstGeom>
        </p:spPr>
        <p:txBody>
          <a:bodyPr wrap="square">
            <a:spAutoFit/>
          </a:bodyPr>
          <a:lstStyle/>
          <a:p>
            <a:pPr algn="just">
              <a:lnSpc>
                <a:spcPct val="150000"/>
              </a:lnSpc>
              <a:spcAft>
                <a:spcPts val="0"/>
              </a:spcAft>
            </a:pPr>
            <a:r>
              <a:rPr lang="pt-BR" sz="900" i="1" dirty="0">
                <a:latin typeface="Arial" panose="020B0604020202020204" pitchFamily="34" charset="0"/>
                <a:ea typeface="Arial Unicode MS" panose="020B0604020202020204"/>
              </a:rPr>
              <a:t>Fonte: Associação Fundo de Incentivo à Pesquisa – AFIP Sistema  AR  ® 2021</a:t>
            </a:r>
            <a:endParaRPr lang="pt-BR" sz="900" dirty="0">
              <a:effectLst/>
              <a:latin typeface="Times New Roman" panose="02020603050405020304" pitchFamily="18" charset="0"/>
              <a:ea typeface="Batang" panose="02030600000101010101" pitchFamily="18" charset="-127"/>
            </a:endParaRPr>
          </a:p>
        </p:txBody>
      </p:sp>
      <p:sp>
        <p:nvSpPr>
          <p:cNvPr id="13" name="CaixaDeTexto 12">
            <a:extLst>
              <a:ext uri="{FF2B5EF4-FFF2-40B4-BE49-F238E27FC236}">
                <a16:creationId xmlns:a16="http://schemas.microsoft.com/office/drawing/2014/main" id="{12E30E8C-C381-4460-91CA-2A33E3571246}"/>
              </a:ext>
            </a:extLst>
          </p:cNvPr>
          <p:cNvSpPr txBox="1"/>
          <p:nvPr/>
        </p:nvSpPr>
        <p:spPr>
          <a:xfrm>
            <a:off x="3965944" y="3211200"/>
            <a:ext cx="3988051" cy="230832"/>
          </a:xfrm>
          <a:prstGeom prst="rect">
            <a:avLst/>
          </a:prstGeom>
          <a:noFill/>
        </p:spPr>
        <p:txBody>
          <a:bodyPr wrap="square" rtlCol="0">
            <a:spAutoFit/>
          </a:bodyPr>
          <a:lstStyle/>
          <a:p>
            <a:pPr algn="just"/>
            <a:r>
              <a:rPr lang="pt-BR" sz="900" i="1" dirty="0">
                <a:latin typeface="Arial" panose="020B0604020202020204" pitchFamily="34" charset="0"/>
                <a:ea typeface="Arial Unicode MS" panose="020B0604020202020204"/>
              </a:rPr>
              <a:t>Tabela 3 - Indicador de Atendimento ao Prazo de Execução - 2021</a:t>
            </a:r>
          </a:p>
        </p:txBody>
      </p:sp>
      <p:pic>
        <p:nvPicPr>
          <p:cNvPr id="2" name="Imagem 1">
            <a:extLst>
              <a:ext uri="{FF2B5EF4-FFF2-40B4-BE49-F238E27FC236}">
                <a16:creationId xmlns:a16="http://schemas.microsoft.com/office/drawing/2014/main" id="{DBDE4681-D503-4490-8FDF-AC88397AF9FA}"/>
              </a:ext>
            </a:extLst>
          </p:cNvPr>
          <p:cNvPicPr>
            <a:picLocks noChangeAspect="1"/>
          </p:cNvPicPr>
          <p:nvPr/>
        </p:nvPicPr>
        <p:blipFill>
          <a:blip r:embed="rId2"/>
          <a:stretch>
            <a:fillRect/>
          </a:stretch>
        </p:blipFill>
        <p:spPr>
          <a:xfrm>
            <a:off x="1558834" y="3495705"/>
            <a:ext cx="9753600" cy="2343150"/>
          </a:xfrm>
          <a:prstGeom prst="rect">
            <a:avLst/>
          </a:prstGeom>
        </p:spPr>
      </p:pic>
    </p:spTree>
    <p:extLst>
      <p:ext uri="{BB962C8B-B14F-4D97-AF65-F5344CB8AC3E}">
        <p14:creationId xmlns:p14="http://schemas.microsoft.com/office/powerpoint/2010/main" val="4224601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A3E17F1A-0015-4C39-9775-D727868EF7AC}"/>
              </a:ext>
            </a:extLst>
          </p:cNvPr>
          <p:cNvSpPr txBox="1">
            <a:spLocks/>
          </p:cNvSpPr>
          <p:nvPr/>
        </p:nvSpPr>
        <p:spPr>
          <a:xfrm>
            <a:off x="343448" y="2241802"/>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err="1">
                <a:solidFill>
                  <a:srgbClr val="FFFFFF"/>
                </a:solidFill>
                <a:latin typeface="+mn-lt"/>
                <a:ea typeface="+mj-ea"/>
                <a:cs typeface="+mj-cs"/>
              </a:rPr>
              <a:t>Recursos</a:t>
            </a:r>
            <a:r>
              <a:rPr lang="en-US" sz="2800" b="1" kern="1200" dirty="0">
                <a:solidFill>
                  <a:srgbClr val="FFFFFF"/>
                </a:solidFill>
                <a:latin typeface="+mn-lt"/>
                <a:ea typeface="+mj-ea"/>
                <a:cs typeface="+mj-cs"/>
              </a:rPr>
              <a:t> </a:t>
            </a:r>
            <a:r>
              <a:rPr lang="en-US" sz="2800" b="1" kern="1200" dirty="0" err="1">
                <a:solidFill>
                  <a:srgbClr val="FFFFFF"/>
                </a:solidFill>
                <a:latin typeface="+mn-lt"/>
                <a:ea typeface="+mj-ea"/>
                <a:cs typeface="+mj-cs"/>
              </a:rPr>
              <a:t>Financeiros</a:t>
            </a:r>
            <a:endParaRPr lang="en-US" sz="2800" b="1" kern="1200" dirty="0">
              <a:solidFill>
                <a:srgbClr val="FFFFFF"/>
              </a:solidFill>
              <a:latin typeface="+mn-lt"/>
              <a:ea typeface="+mj-ea"/>
              <a:cs typeface="+mj-cs"/>
            </a:endParaRPr>
          </a:p>
        </p:txBody>
      </p:sp>
      <p:sp>
        <p:nvSpPr>
          <p:cNvPr id="8" name="Retângulo 1">
            <a:extLst>
              <a:ext uri="{FF2B5EF4-FFF2-40B4-BE49-F238E27FC236}">
                <a16:creationId xmlns:a16="http://schemas.microsoft.com/office/drawing/2014/main" id="{4E64FE92-0BBC-4843-91E4-7ACEB75F1019}"/>
              </a:ext>
            </a:extLst>
          </p:cNvPr>
          <p:cNvSpPr>
            <a:spLocks noChangeArrowheads="1"/>
          </p:cNvSpPr>
          <p:nvPr/>
        </p:nvSpPr>
        <p:spPr bwMode="auto">
          <a:xfrm>
            <a:off x="4038599" y="1282535"/>
            <a:ext cx="699926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p:txBody>
      </p:sp>
      <p:sp>
        <p:nvSpPr>
          <p:cNvPr id="9" name="Retângulo 2">
            <a:extLst>
              <a:ext uri="{FF2B5EF4-FFF2-40B4-BE49-F238E27FC236}">
                <a16:creationId xmlns:a16="http://schemas.microsoft.com/office/drawing/2014/main" id="{D15ADD7C-AB7B-4331-8134-3A3C10F6AF50}"/>
              </a:ext>
            </a:extLst>
          </p:cNvPr>
          <p:cNvSpPr>
            <a:spLocks noChangeArrowheads="1"/>
          </p:cNvSpPr>
          <p:nvPr/>
        </p:nvSpPr>
        <p:spPr bwMode="auto">
          <a:xfrm>
            <a:off x="5826641" y="5348177"/>
            <a:ext cx="4540103"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a:t>
            </a:r>
            <a:r>
              <a:rPr lang="pt-BR" altLang="pt-BR" sz="800" dirty="0" err="1">
                <a:latin typeface="+mn-lt"/>
                <a:ea typeface="Arial Unicode MS" panose="020B0604020202020204" pitchFamily="34" charset="-128"/>
                <a:cs typeface="Arial Unicode MS" panose="020B0604020202020204" pitchFamily="34" charset="-128"/>
              </a:rPr>
              <a:t>Reglab</a:t>
            </a:r>
            <a:r>
              <a:rPr lang="pt-BR" altLang="pt-BR" sz="800" dirty="0">
                <a:latin typeface="+mn-lt"/>
                <a:ea typeface="Arial Unicode MS" panose="020B0604020202020204" pitchFamily="34" charset="-128"/>
                <a:cs typeface="Arial Unicode MS" panose="020B0604020202020204" pitchFamily="34" charset="-128"/>
              </a:rPr>
              <a:t> ® 2021</a:t>
            </a:r>
            <a:endParaRPr lang="pt-BR" altLang="pt-BR" sz="800" dirty="0">
              <a:latin typeface="+mn-lt"/>
              <a:ea typeface="Batang" panose="02030600000101010101" pitchFamily="18" charset="-127"/>
            </a:endParaRPr>
          </a:p>
        </p:txBody>
      </p:sp>
      <p:pic>
        <p:nvPicPr>
          <p:cNvPr id="10" name="Imagem 9">
            <a:extLst>
              <a:ext uri="{FF2B5EF4-FFF2-40B4-BE49-F238E27FC236}">
                <a16:creationId xmlns:a16="http://schemas.microsoft.com/office/drawing/2014/main" id="{E26FAF6F-37A7-4C8B-AAA8-E8DB4553BE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3" name="Retângulo 2"/>
          <p:cNvSpPr/>
          <p:nvPr/>
        </p:nvSpPr>
        <p:spPr>
          <a:xfrm>
            <a:off x="3437710" y="574158"/>
            <a:ext cx="8163989" cy="2523768"/>
          </a:xfrm>
          <a:prstGeom prst="rect">
            <a:avLst/>
          </a:prstGeom>
        </p:spPr>
        <p:txBody>
          <a:bodyPr wrap="square">
            <a:spAutoFit/>
          </a:bodyPr>
          <a:lstStyle/>
          <a:p>
            <a:pPr algn="just"/>
            <a:r>
              <a:rPr lang="pt-BR" sz="1400" dirty="0"/>
              <a:t> </a:t>
            </a:r>
          </a:p>
          <a:p>
            <a:pPr algn="just"/>
            <a:r>
              <a:rPr lang="pt-BR" dirty="0"/>
              <a:t>A estimativa financeira prevista no Contrato de Gestão n° 001.0500.000.034/2017,</a:t>
            </a:r>
            <a:r>
              <a:rPr lang="pt-BR" altLang="ko-KR" dirty="0"/>
              <a:t> Termo de Aditamento 01/2021,</a:t>
            </a:r>
            <a:r>
              <a:rPr lang="pt-BR" dirty="0"/>
              <a:t> para o Terceiro Trimestre de 2021 foi de                             </a:t>
            </a:r>
            <a:r>
              <a:rPr lang="pt-BR" b="1" dirty="0"/>
              <a:t>R$ 11.585.250,00 .</a:t>
            </a:r>
            <a:endParaRPr lang="pt-BR" b="1" dirty="0">
              <a:highlight>
                <a:srgbClr val="FFFFFF"/>
              </a:highlight>
            </a:endParaRPr>
          </a:p>
          <a:p>
            <a:pPr algn="just"/>
            <a:endParaRPr lang="pt-BR" dirty="0"/>
          </a:p>
          <a:p>
            <a:pPr algn="just"/>
            <a:r>
              <a:rPr lang="pt-BR" dirty="0"/>
              <a:t>A Tabela 4 apresenta a relação de repasses mensais efetuados pela SES/SP para a AFIP-OSS durante os meses de Julho a Setembro de 2021. O valor repassado foi de R$</a:t>
            </a:r>
            <a:r>
              <a:rPr lang="pt-BR" b="1" dirty="0"/>
              <a:t> </a:t>
            </a:r>
            <a:r>
              <a:rPr lang="pt-BR" b="1" dirty="0">
                <a:highlight>
                  <a:srgbClr val="FFFFFF"/>
                </a:highlight>
              </a:rPr>
              <a:t>10.977.646,26</a:t>
            </a:r>
            <a:r>
              <a:rPr lang="pt-BR" dirty="0">
                <a:highlight>
                  <a:srgbClr val="FFFFFF"/>
                </a:highlight>
              </a:rPr>
              <a:t>, </a:t>
            </a:r>
            <a:r>
              <a:rPr lang="pt-BR" dirty="0"/>
              <a:t>o repasse para o contrato de gestão para o 3</a:t>
            </a:r>
            <a:r>
              <a:rPr lang="en-US" dirty="0"/>
              <a:t>° </a:t>
            </a:r>
            <a:r>
              <a:rPr lang="pt-BR" dirty="0"/>
              <a:t>Trimestre </a:t>
            </a:r>
            <a:r>
              <a:rPr lang="pt-BR" dirty="0">
                <a:highlight>
                  <a:srgbClr val="FFFFFF"/>
                </a:highlight>
              </a:rPr>
              <a:t>ficou </a:t>
            </a:r>
            <a:r>
              <a:rPr lang="pt-BR" b="1" dirty="0">
                <a:highlight>
                  <a:srgbClr val="FFFFFF"/>
                </a:highlight>
              </a:rPr>
              <a:t>5,24% </a:t>
            </a:r>
            <a:r>
              <a:rPr lang="pt-BR" dirty="0">
                <a:highlight>
                  <a:srgbClr val="FFFFFF"/>
                </a:highlight>
              </a:rPr>
              <a:t>abaixo do estimado.</a:t>
            </a:r>
          </a:p>
        </p:txBody>
      </p:sp>
      <p:pic>
        <p:nvPicPr>
          <p:cNvPr id="7" name="Imagem 6">
            <a:extLst>
              <a:ext uri="{FF2B5EF4-FFF2-40B4-BE49-F238E27FC236}">
                <a16:creationId xmlns:a16="http://schemas.microsoft.com/office/drawing/2014/main" id="{ADAEE0CC-01A8-4DCD-870D-1B1C13AA29F8}"/>
              </a:ext>
            </a:extLst>
          </p:cNvPr>
          <p:cNvPicPr>
            <a:picLocks noChangeAspect="1"/>
          </p:cNvPicPr>
          <p:nvPr/>
        </p:nvPicPr>
        <p:blipFill>
          <a:blip r:embed="rId3"/>
          <a:stretch>
            <a:fillRect/>
          </a:stretch>
        </p:blipFill>
        <p:spPr>
          <a:xfrm>
            <a:off x="5936510" y="3073588"/>
            <a:ext cx="3023191" cy="282918"/>
          </a:xfrm>
          <a:prstGeom prst="rect">
            <a:avLst/>
          </a:prstGeom>
        </p:spPr>
      </p:pic>
      <p:pic>
        <p:nvPicPr>
          <p:cNvPr id="6" name="Imagem 5">
            <a:extLst>
              <a:ext uri="{FF2B5EF4-FFF2-40B4-BE49-F238E27FC236}">
                <a16:creationId xmlns:a16="http://schemas.microsoft.com/office/drawing/2014/main" id="{2428E95F-8493-4AB4-982F-A9C84041A390}"/>
              </a:ext>
            </a:extLst>
          </p:cNvPr>
          <p:cNvPicPr>
            <a:picLocks noChangeAspect="1"/>
          </p:cNvPicPr>
          <p:nvPr/>
        </p:nvPicPr>
        <p:blipFill>
          <a:blip r:embed="rId4"/>
          <a:stretch>
            <a:fillRect/>
          </a:stretch>
        </p:blipFill>
        <p:spPr>
          <a:xfrm>
            <a:off x="4828063" y="3391074"/>
            <a:ext cx="5974092" cy="1593928"/>
          </a:xfrm>
          <a:prstGeom prst="rect">
            <a:avLst/>
          </a:prstGeom>
        </p:spPr>
      </p:pic>
    </p:spTree>
    <p:extLst>
      <p:ext uri="{BB962C8B-B14F-4D97-AF65-F5344CB8AC3E}">
        <p14:creationId xmlns:p14="http://schemas.microsoft.com/office/powerpoint/2010/main" val="851468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3BA5651-9790-4974-935C-B83CF355A50C}"/>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C7A2C62-E98C-4612-A451-34CB590DBA74}"/>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a:solidFill>
                  <a:schemeClr val="bg1"/>
                </a:solidFill>
                <a:latin typeface="+mj-lt"/>
              </a:rPr>
              <a:t>Prestação de Contas</a:t>
            </a:r>
          </a:p>
          <a:p>
            <a:pPr algn="ctr">
              <a:spcAft>
                <a:spcPts val="600"/>
              </a:spcAft>
            </a:pPr>
            <a:r>
              <a:rPr lang="en-US" sz="2600" b="1" dirty="0" err="1">
                <a:solidFill>
                  <a:schemeClr val="bg1"/>
                </a:solidFill>
                <a:latin typeface="+mj-lt"/>
              </a:rPr>
              <a:t>Fluxo</a:t>
            </a:r>
            <a:r>
              <a:rPr lang="en-US" sz="2600" b="1" dirty="0">
                <a:solidFill>
                  <a:schemeClr val="bg1"/>
                </a:solidFill>
                <a:latin typeface="+mj-lt"/>
              </a:rPr>
              <a:t> de Caixa</a:t>
            </a:r>
          </a:p>
        </p:txBody>
      </p:sp>
      <p:sp>
        <p:nvSpPr>
          <p:cNvPr id="6" name="Retângulo 5">
            <a:extLst>
              <a:ext uri="{FF2B5EF4-FFF2-40B4-BE49-F238E27FC236}">
                <a16:creationId xmlns:a16="http://schemas.microsoft.com/office/drawing/2014/main" id="{82A0DD9D-0D61-48FB-9235-8B98B18102F5}"/>
              </a:ext>
            </a:extLst>
          </p:cNvPr>
          <p:cNvSpPr/>
          <p:nvPr/>
        </p:nvSpPr>
        <p:spPr>
          <a:xfrm>
            <a:off x="515938" y="2937136"/>
            <a:ext cx="2984644" cy="1448600"/>
          </a:xfrm>
          <a:prstGeom prst="rect">
            <a:avLst/>
          </a:prstGeom>
        </p:spPr>
        <p:txBody>
          <a:bodyPr vert="horz" lIns="91440" tIns="45720" rIns="91440" bIns="45720" rtlCol="0">
            <a:noAutofit/>
          </a:bodyPr>
          <a:lstStyle/>
          <a:p>
            <a:pPr algn="just">
              <a:lnSpc>
                <a:spcPct val="150000"/>
              </a:lnSpc>
              <a:spcBef>
                <a:spcPts val="600"/>
              </a:spcBef>
              <a:spcAft>
                <a:spcPts val="600"/>
              </a:spcAft>
              <a:defRPr/>
            </a:pPr>
            <a:endParaRPr lang="pt-BR" sz="1700" dirty="0">
              <a:solidFill>
                <a:schemeClr val="bg1"/>
              </a:solidFill>
              <a:ea typeface="Batang" panose="02030600000101010101" pitchFamily="18" charset="-127"/>
            </a:endParaRPr>
          </a:p>
        </p:txBody>
      </p:sp>
      <p:sp>
        <p:nvSpPr>
          <p:cNvPr id="8" name="Retângulo 7">
            <a:extLst>
              <a:ext uri="{FF2B5EF4-FFF2-40B4-BE49-F238E27FC236}">
                <a16:creationId xmlns:a16="http://schemas.microsoft.com/office/drawing/2014/main" id="{22DAB3DC-65BA-4D58-82AA-FC19F61C181D}"/>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8D77A55E-01B1-4DAD-8A6D-BD2F463AB10E}"/>
              </a:ext>
            </a:extLst>
          </p:cNvPr>
          <p:cNvSpPr/>
          <p:nvPr/>
        </p:nvSpPr>
        <p:spPr>
          <a:xfrm>
            <a:off x="240147" y="2937136"/>
            <a:ext cx="3481248" cy="1661993"/>
          </a:xfrm>
          <a:prstGeom prst="rect">
            <a:avLst/>
          </a:prstGeom>
        </p:spPr>
        <p:txBody>
          <a:bodyPr wrap="square">
            <a:spAutoFit/>
          </a:bodyPr>
          <a:lstStyle/>
          <a:p>
            <a:pPr algn="just">
              <a:defRPr/>
            </a:pPr>
            <a:r>
              <a:rPr lang="pt-BR" sz="1700" dirty="0">
                <a:solidFill>
                  <a:schemeClr val="bg1"/>
                </a:solidFill>
              </a:rPr>
              <a:t>A prestação de contas Financeira foi realizada através do Sistema de Gestão da Secretaria Estadual de Saúde. A Demonstração de Fluxo de Caixa de Janeiro a Setembro de 2021 está representada no quadro 2.</a:t>
            </a:r>
          </a:p>
        </p:txBody>
      </p:sp>
      <p:sp>
        <p:nvSpPr>
          <p:cNvPr id="12" name="Retângulo 11">
            <a:extLst>
              <a:ext uri="{FF2B5EF4-FFF2-40B4-BE49-F238E27FC236}">
                <a16:creationId xmlns:a16="http://schemas.microsoft.com/office/drawing/2014/main" id="{249A347E-426C-4A63-8968-F2E32A2EEDD4}"/>
              </a:ext>
            </a:extLst>
          </p:cNvPr>
          <p:cNvSpPr/>
          <p:nvPr/>
        </p:nvSpPr>
        <p:spPr>
          <a:xfrm>
            <a:off x="5337544" y="255181"/>
            <a:ext cx="6560290" cy="299313"/>
          </a:xfrm>
          <a:prstGeom prst="rect">
            <a:avLst/>
          </a:prstGeom>
        </p:spPr>
        <p:txBody>
          <a:bodyPr wrap="square">
            <a:spAutoFit/>
          </a:bodyPr>
          <a:lstStyle/>
          <a:p>
            <a:pPr algn="ctr">
              <a:lnSpc>
                <a:spcPct val="150000"/>
              </a:lnSpc>
              <a:spcAft>
                <a:spcPts val="0"/>
              </a:spcAft>
              <a:defRPr/>
            </a:pPr>
            <a:r>
              <a:rPr lang="pt-BR" sz="1000" dirty="0">
                <a:ea typeface="Arial Unicode MS"/>
              </a:rPr>
              <a:t> Quadro 2 – Demonstrativo de Fluxo de Caixa CEAC Sul – 3º Trimestre 2021</a:t>
            </a:r>
            <a:endParaRPr lang="pt-BR" sz="1000" dirty="0">
              <a:ea typeface="Batang" panose="02030600000101010101" pitchFamily="18" charset="-127"/>
            </a:endParaRPr>
          </a:p>
        </p:txBody>
      </p:sp>
      <p:pic>
        <p:nvPicPr>
          <p:cNvPr id="13" name="Imagem 12">
            <a:extLst>
              <a:ext uri="{FF2B5EF4-FFF2-40B4-BE49-F238E27FC236}">
                <a16:creationId xmlns:a16="http://schemas.microsoft.com/office/drawing/2014/main" id="{BCA8ACF4-DFB5-4318-BF4A-E4B8A5CE48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17" name="Retângulo 16">
            <a:extLst>
              <a:ext uri="{FF2B5EF4-FFF2-40B4-BE49-F238E27FC236}">
                <a16:creationId xmlns:a16="http://schemas.microsoft.com/office/drawing/2014/main" id="{6ED7310E-EF43-4205-A927-69724354EAE2}"/>
              </a:ext>
            </a:extLst>
          </p:cNvPr>
          <p:cNvSpPr>
            <a:spLocks noChangeArrowheads="1"/>
          </p:cNvSpPr>
          <p:nvPr/>
        </p:nvSpPr>
        <p:spPr bwMode="auto">
          <a:xfrm rot="10800000" flipV="1">
            <a:off x="6095998" y="6028830"/>
            <a:ext cx="3936275"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spcAft>
                <a:spcPts val="600"/>
              </a:spcAft>
            </a:pPr>
            <a:r>
              <a:rPr lang="pt-BR" altLang="pt-BR" sz="800" dirty="0">
                <a:latin typeface="+mn-lt"/>
                <a:ea typeface="Arial Unicode MS" panose="020B0604020202020204" pitchFamily="34" charset="-128"/>
                <a:cs typeface="Arial Unicode MS" panose="020B0604020202020204" pitchFamily="34" charset="-128"/>
              </a:rPr>
              <a:t> </a:t>
            </a:r>
            <a:r>
              <a:rPr lang="pt-BR" altLang="pt-BR" sz="800" u="sng" dirty="0">
                <a:solidFill>
                  <a:srgbClr val="0000FF"/>
                </a:solidFill>
                <a:latin typeface="+mn-lt"/>
                <a:ea typeface="Arial Unicode MS" panose="020B0604020202020204" pitchFamily="34" charset="-128"/>
                <a:cs typeface="Arial Unicode MS" panose="020B0604020202020204" pitchFamily="34" charset="-128"/>
                <a:hlinkClick r:id="rId4"/>
              </a:rPr>
              <a:t>www.gestao.saude.sp.gov.br</a:t>
            </a:r>
            <a:r>
              <a:rPr lang="pt-BR" altLang="pt-BR" sz="800" dirty="0">
                <a:latin typeface="+mn-lt"/>
                <a:ea typeface="Arial Unicode MS" panose="020B0604020202020204" pitchFamily="34" charset="-128"/>
                <a:cs typeface="Arial Unicode MS" panose="020B0604020202020204" pitchFamily="34" charset="-128"/>
              </a:rPr>
              <a:t>.</a:t>
            </a:r>
            <a:r>
              <a:rPr lang="pt-BR" altLang="pt-BR" sz="800" dirty="0">
                <a:solidFill>
                  <a:srgbClr val="000000"/>
                </a:solidFill>
                <a:latin typeface="+mn-lt"/>
                <a:cs typeface="Times New Roman" panose="02020603050405020304" pitchFamily="18" charset="0"/>
              </a:rPr>
              <a:t> Acesso em 21/10/20201 16h03min</a:t>
            </a:r>
            <a:endParaRPr lang="pt-BR" altLang="pt-BR" sz="800" dirty="0">
              <a:latin typeface="+mn-lt"/>
              <a:ea typeface="Batang" panose="02030600000101010101" pitchFamily="18" charset="-127"/>
            </a:endParaRPr>
          </a:p>
        </p:txBody>
      </p:sp>
      <p:pic>
        <p:nvPicPr>
          <p:cNvPr id="10" name="Imagem 9">
            <a:extLst>
              <a:ext uri="{FF2B5EF4-FFF2-40B4-BE49-F238E27FC236}">
                <a16:creationId xmlns:a16="http://schemas.microsoft.com/office/drawing/2014/main" id="{09030DE5-CB9B-47D0-87AA-0501677B3A35}"/>
              </a:ext>
            </a:extLst>
          </p:cNvPr>
          <p:cNvPicPr>
            <a:picLocks noChangeAspect="1"/>
          </p:cNvPicPr>
          <p:nvPr/>
        </p:nvPicPr>
        <p:blipFill>
          <a:blip r:embed="rId5"/>
          <a:stretch>
            <a:fillRect/>
          </a:stretch>
        </p:blipFill>
        <p:spPr>
          <a:xfrm>
            <a:off x="4349027" y="965840"/>
            <a:ext cx="7613255" cy="4407995"/>
          </a:xfrm>
          <a:prstGeom prst="rect">
            <a:avLst/>
          </a:prstGeom>
        </p:spPr>
      </p:pic>
    </p:spTree>
    <p:extLst>
      <p:ext uri="{BB962C8B-B14F-4D97-AF65-F5344CB8AC3E}">
        <p14:creationId xmlns:p14="http://schemas.microsoft.com/office/powerpoint/2010/main" val="72827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49DBA98-5BE5-492E-82D9-D3611C860C26}"/>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ECB1C4B2-4DB2-4217-9216-F4470C78FAD8}"/>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F3833638-4A55-4380-97C4-5095093F8F70}"/>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a:solidFill>
                  <a:schemeClr val="bg1"/>
                </a:solidFill>
                <a:latin typeface="+mj-lt"/>
              </a:rPr>
              <a:t>Prestação de Contas</a:t>
            </a:r>
          </a:p>
          <a:p>
            <a:pPr algn="ctr">
              <a:spcAft>
                <a:spcPts val="600"/>
              </a:spcAft>
            </a:pPr>
            <a:r>
              <a:rPr lang="en-US" sz="2600" b="1" dirty="0">
                <a:solidFill>
                  <a:schemeClr val="bg1"/>
                </a:solidFill>
                <a:latin typeface="+mj-lt"/>
              </a:rPr>
              <a:t>Contábil</a:t>
            </a:r>
          </a:p>
        </p:txBody>
      </p:sp>
      <p:sp>
        <p:nvSpPr>
          <p:cNvPr id="7" name="Retângulo 6">
            <a:extLst>
              <a:ext uri="{FF2B5EF4-FFF2-40B4-BE49-F238E27FC236}">
                <a16:creationId xmlns:a16="http://schemas.microsoft.com/office/drawing/2014/main" id="{C8E3C6BB-D2C3-4347-BACB-6823038D5ADD}"/>
              </a:ext>
            </a:extLst>
          </p:cNvPr>
          <p:cNvSpPr/>
          <p:nvPr/>
        </p:nvSpPr>
        <p:spPr>
          <a:xfrm>
            <a:off x="240146" y="2934586"/>
            <a:ext cx="3619472" cy="2283297"/>
          </a:xfrm>
          <a:prstGeom prst="rect">
            <a:avLst/>
          </a:prstGeom>
        </p:spPr>
        <p:txBody>
          <a:bodyPr vert="horz" lIns="91440" tIns="45720" rIns="91440" bIns="45720" rtlCol="0">
            <a:normAutofit/>
          </a:bodyPr>
          <a:lstStyle/>
          <a:p>
            <a:pPr marL="228600" algn="just">
              <a:lnSpc>
                <a:spcPct val="90000"/>
              </a:lnSpc>
              <a:spcBef>
                <a:spcPts val="600"/>
              </a:spcBef>
              <a:spcAft>
                <a:spcPts val="600"/>
              </a:spcAft>
              <a:defRPr/>
            </a:pPr>
            <a:r>
              <a:rPr lang="en-US" sz="1700" kern="1200" dirty="0">
                <a:solidFill>
                  <a:schemeClr val="bg1"/>
                </a:solidFill>
                <a:latin typeface="+mn-lt"/>
                <a:ea typeface="+mn-ea"/>
                <a:cs typeface="+mn-cs"/>
              </a:rPr>
              <a:t>A prestação de Contas foi realizada por meio do Sistema de Gestão da Secretaria Estadual de Saúde e Demonstrativo Contábil </a:t>
            </a:r>
            <a:r>
              <a:rPr lang="en-US" sz="1700" kern="1200" dirty="0" err="1">
                <a:solidFill>
                  <a:schemeClr val="bg1"/>
                </a:solidFill>
                <a:latin typeface="+mn-lt"/>
                <a:ea typeface="+mn-ea"/>
                <a:cs typeface="+mn-cs"/>
              </a:rPr>
              <a:t>Operacional</a:t>
            </a:r>
            <a:r>
              <a:rPr lang="en-US" sz="1700" kern="1200" dirty="0">
                <a:solidFill>
                  <a:schemeClr val="bg1"/>
                </a:solidFill>
                <a:latin typeface="+mn-lt"/>
                <a:ea typeface="+mn-ea"/>
                <a:cs typeface="+mn-cs"/>
              </a:rPr>
              <a:t> de Janeiro a </a:t>
            </a:r>
            <a:r>
              <a:rPr lang="en-US" sz="1700" kern="1200" dirty="0" err="1">
                <a:solidFill>
                  <a:schemeClr val="bg1"/>
                </a:solidFill>
                <a:latin typeface="+mn-lt"/>
                <a:ea typeface="+mn-ea"/>
                <a:cs typeface="+mn-cs"/>
              </a:rPr>
              <a:t>Setembro</a:t>
            </a:r>
            <a:r>
              <a:rPr lang="en-US" sz="1700" kern="1200" dirty="0">
                <a:solidFill>
                  <a:schemeClr val="bg1"/>
                </a:solidFill>
                <a:latin typeface="+mn-lt"/>
                <a:ea typeface="+mn-ea"/>
                <a:cs typeface="+mn-cs"/>
              </a:rPr>
              <a:t> de 2021 está representado no quadro 3. </a:t>
            </a:r>
          </a:p>
        </p:txBody>
      </p:sp>
      <p:sp>
        <p:nvSpPr>
          <p:cNvPr id="9" name="Retângulo 8">
            <a:extLst>
              <a:ext uri="{FF2B5EF4-FFF2-40B4-BE49-F238E27FC236}">
                <a16:creationId xmlns:a16="http://schemas.microsoft.com/office/drawing/2014/main" id="{6ED7310E-EF43-4205-A927-69724354EAE2}"/>
              </a:ext>
            </a:extLst>
          </p:cNvPr>
          <p:cNvSpPr>
            <a:spLocks noChangeArrowheads="1"/>
          </p:cNvSpPr>
          <p:nvPr/>
        </p:nvSpPr>
        <p:spPr bwMode="auto">
          <a:xfrm>
            <a:off x="6095999" y="6123185"/>
            <a:ext cx="4073236" cy="51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spcAft>
                <a:spcPts val="600"/>
              </a:spcAft>
            </a:pPr>
            <a:r>
              <a:rPr lang="pt-BR" altLang="pt-BR" sz="800" dirty="0">
                <a:latin typeface="+mn-lt"/>
                <a:ea typeface="Arial Unicode MS" panose="020B0604020202020204" pitchFamily="34" charset="-128"/>
                <a:cs typeface="Arial Unicode MS" panose="020B0604020202020204" pitchFamily="34" charset="-128"/>
              </a:rPr>
              <a:t> </a:t>
            </a:r>
            <a:r>
              <a:rPr lang="pt-BR" altLang="pt-BR" sz="800" u="sng" dirty="0">
                <a:solidFill>
                  <a:srgbClr val="0000FF"/>
                </a:solidFill>
                <a:latin typeface="+mn-lt"/>
                <a:ea typeface="Arial Unicode MS" panose="020B0604020202020204" pitchFamily="34" charset="-128"/>
                <a:cs typeface="Arial Unicode MS" panose="020B0604020202020204" pitchFamily="34" charset="-128"/>
                <a:hlinkClick r:id="rId3"/>
              </a:rPr>
              <a:t>www.gestao.saude.sp.gov.br</a:t>
            </a:r>
            <a:r>
              <a:rPr lang="pt-BR" altLang="pt-BR" sz="800" dirty="0">
                <a:latin typeface="+mn-lt"/>
                <a:ea typeface="Arial Unicode MS" panose="020B0604020202020204" pitchFamily="34" charset="-128"/>
                <a:cs typeface="Arial Unicode MS" panose="020B0604020202020204" pitchFamily="34" charset="-128"/>
              </a:rPr>
              <a:t>.</a:t>
            </a:r>
            <a:r>
              <a:rPr lang="pt-BR" altLang="pt-BR" sz="800" dirty="0">
                <a:solidFill>
                  <a:srgbClr val="000000"/>
                </a:solidFill>
                <a:latin typeface="+mn-lt"/>
                <a:cs typeface="Times New Roman" panose="02020603050405020304" pitchFamily="18" charset="0"/>
              </a:rPr>
              <a:t> Acesso em 21/10/2021 – 16h04min</a:t>
            </a:r>
          </a:p>
          <a:p>
            <a:pPr>
              <a:lnSpc>
                <a:spcPct val="150000"/>
              </a:lnSpc>
              <a:spcAft>
                <a:spcPts val="600"/>
              </a:spcAft>
            </a:pPr>
            <a:endParaRPr lang="pt-BR" altLang="pt-BR" sz="800" dirty="0">
              <a:latin typeface="+mn-lt"/>
              <a:ea typeface="Batang" panose="02030600000101010101" pitchFamily="18" charset="-127"/>
            </a:endParaRPr>
          </a:p>
        </p:txBody>
      </p:sp>
      <p:pic>
        <p:nvPicPr>
          <p:cNvPr id="12" name="Imagem 11">
            <a:extLst>
              <a:ext uri="{FF2B5EF4-FFF2-40B4-BE49-F238E27FC236}">
                <a16:creationId xmlns:a16="http://schemas.microsoft.com/office/drawing/2014/main" id="{1FD57EA6-C1D0-4AF0-893D-6C3998D12F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10" name="Retângulo 9">
            <a:extLst>
              <a:ext uri="{FF2B5EF4-FFF2-40B4-BE49-F238E27FC236}">
                <a16:creationId xmlns:a16="http://schemas.microsoft.com/office/drawing/2014/main" id="{365FDC6B-1499-413F-9FFA-91D802BE4706}"/>
              </a:ext>
            </a:extLst>
          </p:cNvPr>
          <p:cNvSpPr/>
          <p:nvPr/>
        </p:nvSpPr>
        <p:spPr>
          <a:xfrm>
            <a:off x="6095999" y="329664"/>
            <a:ext cx="4855536" cy="299313"/>
          </a:xfrm>
          <a:prstGeom prst="rect">
            <a:avLst/>
          </a:prstGeom>
        </p:spPr>
        <p:txBody>
          <a:bodyPr wrap="square">
            <a:spAutoFit/>
          </a:bodyPr>
          <a:lstStyle/>
          <a:p>
            <a:pPr algn="just">
              <a:lnSpc>
                <a:spcPct val="150000"/>
              </a:lnSpc>
              <a:spcAft>
                <a:spcPts val="0"/>
              </a:spcAft>
              <a:defRPr/>
            </a:pPr>
            <a:r>
              <a:rPr lang="pt-BR" sz="1000" dirty="0">
                <a:ea typeface="Arial Unicode MS"/>
              </a:rPr>
              <a:t> Quadro 3 – Demonstrativo Contábil  CEAC Sul –  3º Trimestre 2021</a:t>
            </a:r>
          </a:p>
        </p:txBody>
      </p:sp>
      <p:pic>
        <p:nvPicPr>
          <p:cNvPr id="3" name="Imagem 2">
            <a:extLst>
              <a:ext uri="{FF2B5EF4-FFF2-40B4-BE49-F238E27FC236}">
                <a16:creationId xmlns:a16="http://schemas.microsoft.com/office/drawing/2014/main" id="{C319B27B-4152-4454-9005-6B1CD95FADD5}"/>
              </a:ext>
            </a:extLst>
          </p:cNvPr>
          <p:cNvPicPr>
            <a:picLocks noChangeAspect="1"/>
          </p:cNvPicPr>
          <p:nvPr/>
        </p:nvPicPr>
        <p:blipFill>
          <a:blip r:embed="rId5"/>
          <a:stretch>
            <a:fillRect/>
          </a:stretch>
        </p:blipFill>
        <p:spPr>
          <a:xfrm>
            <a:off x="4250429" y="885818"/>
            <a:ext cx="7736673" cy="4926061"/>
          </a:xfrm>
          <a:prstGeom prst="rect">
            <a:avLst/>
          </a:prstGeom>
        </p:spPr>
      </p:pic>
    </p:spTree>
    <p:extLst>
      <p:ext uri="{BB962C8B-B14F-4D97-AF65-F5344CB8AC3E}">
        <p14:creationId xmlns:p14="http://schemas.microsoft.com/office/powerpoint/2010/main" val="1430174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204" r="4772" b="15253"/>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888287" y="2564606"/>
            <a:ext cx="4109749" cy="1727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6000" dirty="0">
                <a:solidFill>
                  <a:schemeClr val="bg1"/>
                </a:solidFill>
                <a:latin typeface="+mj-lt"/>
                <a:cs typeface="Arial" panose="020B0604020202020204" pitchFamily="34" charset="0"/>
              </a:rPr>
              <a:t>Obrigado!</a:t>
            </a:r>
          </a:p>
          <a:p>
            <a:pPr algn="ct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2">
            <a:extLst>
              <a:ext uri="{FF2B5EF4-FFF2-40B4-BE49-F238E27FC236}">
                <a16:creationId xmlns:a16="http://schemas.microsoft.com/office/drawing/2014/main" id="{8E3AEDB1-4500-4BD7-B772-049B10A464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805951"/>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3">
            <a:extLst>
              <a:ext uri="{FF2B5EF4-FFF2-40B4-BE49-F238E27FC236}">
                <a16:creationId xmlns:a16="http://schemas.microsoft.com/office/drawing/2014/main" id="{4525BDCF-1F2D-437A-9539-BD4E487E3F16}"/>
              </a:ext>
            </a:extLst>
          </p:cNvPr>
          <p:cNvCxnSpPr>
            <a:cxnSpLocks/>
            <a:stCxn id="9" idx="2"/>
          </p:cNvCxnSpPr>
          <p:nvPr/>
        </p:nvCxnSpPr>
        <p:spPr>
          <a:xfrm>
            <a:off x="1312286" y="1801009"/>
            <a:ext cx="0" cy="3917970"/>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Elipse 4">
            <a:extLst>
              <a:ext uri="{FF2B5EF4-FFF2-40B4-BE49-F238E27FC236}">
                <a16:creationId xmlns:a16="http://schemas.microsoft.com/office/drawing/2014/main" id="{E95597D1-1D08-480B-8347-712776C57977}"/>
              </a:ext>
            </a:extLst>
          </p:cNvPr>
          <p:cNvSpPr/>
          <p:nvPr/>
        </p:nvSpPr>
        <p:spPr>
          <a:xfrm>
            <a:off x="1115436" y="140572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6" name="Elipse 5">
            <a:extLst>
              <a:ext uri="{FF2B5EF4-FFF2-40B4-BE49-F238E27FC236}">
                <a16:creationId xmlns:a16="http://schemas.microsoft.com/office/drawing/2014/main" id="{D9850342-BC69-41E2-9CED-37B02338D152}"/>
              </a:ext>
            </a:extLst>
          </p:cNvPr>
          <p:cNvSpPr/>
          <p:nvPr/>
        </p:nvSpPr>
        <p:spPr>
          <a:xfrm>
            <a:off x="1121786" y="2153434"/>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7" name="Elipse 6">
            <a:extLst>
              <a:ext uri="{FF2B5EF4-FFF2-40B4-BE49-F238E27FC236}">
                <a16:creationId xmlns:a16="http://schemas.microsoft.com/office/drawing/2014/main" id="{573B62B2-17E7-4127-A637-6DD871654E8C}"/>
              </a:ext>
            </a:extLst>
          </p:cNvPr>
          <p:cNvSpPr/>
          <p:nvPr/>
        </p:nvSpPr>
        <p:spPr>
          <a:xfrm>
            <a:off x="1128136" y="2931309"/>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8" name="Elipse 7">
            <a:extLst>
              <a:ext uri="{FF2B5EF4-FFF2-40B4-BE49-F238E27FC236}">
                <a16:creationId xmlns:a16="http://schemas.microsoft.com/office/drawing/2014/main" id="{36A42CC7-CA01-4A0E-963D-5071968EF14A}"/>
              </a:ext>
            </a:extLst>
          </p:cNvPr>
          <p:cNvSpPr/>
          <p:nvPr/>
        </p:nvSpPr>
        <p:spPr>
          <a:xfrm>
            <a:off x="1125250" y="353834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9" name="Espaço Reservado para Conteúdo 2">
            <a:extLst>
              <a:ext uri="{FF2B5EF4-FFF2-40B4-BE49-F238E27FC236}">
                <a16:creationId xmlns:a16="http://schemas.microsoft.com/office/drawing/2014/main" id="{1B1E7958-0803-4158-99F8-4B87D8B9A3E2}"/>
              </a:ext>
            </a:extLst>
          </p:cNvPr>
          <p:cNvSpPr txBox="1">
            <a:spLocks/>
          </p:cNvSpPr>
          <p:nvPr/>
        </p:nvSpPr>
        <p:spPr bwMode="auto">
          <a:xfrm>
            <a:off x="1144011" y="1139021"/>
            <a:ext cx="3365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1</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0" name="Espaço Reservado para Conteúdo 2">
            <a:extLst>
              <a:ext uri="{FF2B5EF4-FFF2-40B4-BE49-F238E27FC236}">
                <a16:creationId xmlns:a16="http://schemas.microsoft.com/office/drawing/2014/main" id="{F0E12A34-9BEA-415A-9820-5F7402AC75D1}"/>
              </a:ext>
            </a:extLst>
          </p:cNvPr>
          <p:cNvSpPr txBox="1">
            <a:spLocks/>
          </p:cNvSpPr>
          <p:nvPr/>
        </p:nvSpPr>
        <p:spPr bwMode="auto">
          <a:xfrm>
            <a:off x="1147186" y="1899434"/>
            <a:ext cx="33813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2</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1" name="Espaço Reservado para Conteúdo 2">
            <a:extLst>
              <a:ext uri="{FF2B5EF4-FFF2-40B4-BE49-F238E27FC236}">
                <a16:creationId xmlns:a16="http://schemas.microsoft.com/office/drawing/2014/main" id="{508DE6D4-3A55-4C4C-B708-1ADE0663EF8A}"/>
              </a:ext>
            </a:extLst>
          </p:cNvPr>
          <p:cNvSpPr txBox="1">
            <a:spLocks/>
          </p:cNvSpPr>
          <p:nvPr/>
        </p:nvSpPr>
        <p:spPr bwMode="auto">
          <a:xfrm>
            <a:off x="1159886" y="2677309"/>
            <a:ext cx="3365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3</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2" name="Espaço Reservado para Conteúdo 2">
            <a:extLst>
              <a:ext uri="{FF2B5EF4-FFF2-40B4-BE49-F238E27FC236}">
                <a16:creationId xmlns:a16="http://schemas.microsoft.com/office/drawing/2014/main" id="{F07E957D-EB8F-4F98-95CE-B42E52D59546}"/>
              </a:ext>
            </a:extLst>
          </p:cNvPr>
          <p:cNvSpPr txBox="1">
            <a:spLocks/>
          </p:cNvSpPr>
          <p:nvPr/>
        </p:nvSpPr>
        <p:spPr bwMode="auto">
          <a:xfrm>
            <a:off x="1147475" y="3307715"/>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4</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1" name="Título 1">
            <a:extLst>
              <a:ext uri="{FF2B5EF4-FFF2-40B4-BE49-F238E27FC236}">
                <a16:creationId xmlns:a16="http://schemas.microsoft.com/office/drawing/2014/main" id="{91E93F73-8E79-4223-AA68-C5115072C477}"/>
              </a:ext>
            </a:extLst>
          </p:cNvPr>
          <p:cNvSpPr txBox="1">
            <a:spLocks/>
          </p:cNvSpPr>
          <p:nvPr/>
        </p:nvSpPr>
        <p:spPr>
          <a:xfrm>
            <a:off x="1011393" y="365908"/>
            <a:ext cx="4992688" cy="773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dirty="0">
                <a:solidFill>
                  <a:srgbClr val="C00000"/>
                </a:solidFill>
                <a:latin typeface="+mn-lt"/>
              </a:rPr>
              <a:t>Sumário</a:t>
            </a:r>
          </a:p>
        </p:txBody>
      </p:sp>
      <p:sp>
        <p:nvSpPr>
          <p:cNvPr id="22" name="Elipse 21">
            <a:extLst>
              <a:ext uri="{FF2B5EF4-FFF2-40B4-BE49-F238E27FC236}">
                <a16:creationId xmlns:a16="http://schemas.microsoft.com/office/drawing/2014/main" id="{E3F84184-D252-4B53-A3C6-73968B30339E}"/>
              </a:ext>
            </a:extLst>
          </p:cNvPr>
          <p:cNvSpPr/>
          <p:nvPr/>
        </p:nvSpPr>
        <p:spPr>
          <a:xfrm>
            <a:off x="1111532" y="4726772"/>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23" name="Espaço Reservado para Conteúdo 2">
            <a:extLst>
              <a:ext uri="{FF2B5EF4-FFF2-40B4-BE49-F238E27FC236}">
                <a16:creationId xmlns:a16="http://schemas.microsoft.com/office/drawing/2014/main" id="{2F2BBF7A-728E-42DB-9503-E93BAB68E618}"/>
              </a:ext>
            </a:extLst>
          </p:cNvPr>
          <p:cNvSpPr txBox="1">
            <a:spLocks/>
          </p:cNvSpPr>
          <p:nvPr/>
        </p:nvSpPr>
        <p:spPr bwMode="auto">
          <a:xfrm>
            <a:off x="1142993" y="4477246"/>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5</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9" name="Elipse 28">
            <a:extLst>
              <a:ext uri="{FF2B5EF4-FFF2-40B4-BE49-F238E27FC236}">
                <a16:creationId xmlns:a16="http://schemas.microsoft.com/office/drawing/2014/main" id="{884BD317-A5A2-4C68-9920-262370F43639}"/>
              </a:ext>
            </a:extLst>
          </p:cNvPr>
          <p:cNvSpPr/>
          <p:nvPr/>
        </p:nvSpPr>
        <p:spPr>
          <a:xfrm>
            <a:off x="1249288" y="4440152"/>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2" name="Elipse 31">
            <a:extLst>
              <a:ext uri="{FF2B5EF4-FFF2-40B4-BE49-F238E27FC236}">
                <a16:creationId xmlns:a16="http://schemas.microsoft.com/office/drawing/2014/main" id="{0D672968-DD94-4BE5-A6EA-84ADE7A9961F}"/>
              </a:ext>
            </a:extLst>
          </p:cNvPr>
          <p:cNvSpPr/>
          <p:nvPr/>
        </p:nvSpPr>
        <p:spPr>
          <a:xfrm>
            <a:off x="1255638" y="5286721"/>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3" name="Elipse 32">
            <a:extLst>
              <a:ext uri="{FF2B5EF4-FFF2-40B4-BE49-F238E27FC236}">
                <a16:creationId xmlns:a16="http://schemas.microsoft.com/office/drawing/2014/main" id="{C37EB6DB-2E46-4476-B585-44E116D5836B}"/>
              </a:ext>
            </a:extLst>
          </p:cNvPr>
          <p:cNvSpPr/>
          <p:nvPr/>
        </p:nvSpPr>
        <p:spPr>
          <a:xfrm>
            <a:off x="1255637" y="5671043"/>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5" name="Retângulo 34">
            <a:extLst>
              <a:ext uri="{FF2B5EF4-FFF2-40B4-BE49-F238E27FC236}">
                <a16:creationId xmlns:a16="http://schemas.microsoft.com/office/drawing/2014/main" id="{DD685E77-8EDE-4FE0-AED8-65C03EC15263}"/>
              </a:ext>
            </a:extLst>
          </p:cNvPr>
          <p:cNvSpPr/>
          <p:nvPr/>
        </p:nvSpPr>
        <p:spPr>
          <a:xfrm>
            <a:off x="148238" y="150118"/>
            <a:ext cx="11895980"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7" name="Imagem 36">
            <a:extLst>
              <a:ext uri="{FF2B5EF4-FFF2-40B4-BE49-F238E27FC236}">
                <a16:creationId xmlns:a16="http://schemas.microsoft.com/office/drawing/2014/main" id="{E34C7893-E2F8-406E-A31A-92966C4639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74"/>
          <a:stretch/>
        </p:blipFill>
        <p:spPr>
          <a:xfrm flipH="1">
            <a:off x="3643120" y="-46188"/>
            <a:ext cx="8818330" cy="6960189"/>
          </a:xfrm>
          <a:prstGeom prst="rect">
            <a:avLst/>
          </a:prstGeom>
          <a:effectLst>
            <a:softEdge rad="635000"/>
          </a:effectLst>
        </p:spPr>
      </p:pic>
      <p:sp>
        <p:nvSpPr>
          <p:cNvPr id="14" name="Retângulo 13">
            <a:extLst>
              <a:ext uri="{FF2B5EF4-FFF2-40B4-BE49-F238E27FC236}">
                <a16:creationId xmlns:a16="http://schemas.microsoft.com/office/drawing/2014/main" id="{9A797C08-2E05-4D74-87A7-AD2AC2503B03}"/>
              </a:ext>
            </a:extLst>
          </p:cNvPr>
          <p:cNvSpPr/>
          <p:nvPr/>
        </p:nvSpPr>
        <p:spPr>
          <a:xfrm>
            <a:off x="1515264" y="1405721"/>
            <a:ext cx="1107996" cy="338554"/>
          </a:xfrm>
          <a:prstGeom prst="rect">
            <a:avLst/>
          </a:prstGeom>
        </p:spPr>
        <p:txBody>
          <a:bodyPr wrap="none">
            <a:spAutoFit/>
          </a:bodyPr>
          <a:lstStyle/>
          <a:p>
            <a:r>
              <a:rPr lang="pt-BR" sz="1600" dirty="0">
                <a:solidFill>
                  <a:schemeClr val="tx1">
                    <a:lumMod val="75000"/>
                    <a:lumOff val="25000"/>
                  </a:schemeClr>
                </a:solidFill>
                <a:ea typeface="Arial Unicode MS"/>
              </a:rPr>
              <a:t>Introdução	</a:t>
            </a:r>
            <a:endParaRPr lang="pt-BR" sz="1600" dirty="0">
              <a:solidFill>
                <a:schemeClr val="tx1">
                  <a:lumMod val="75000"/>
                  <a:lumOff val="25000"/>
                </a:schemeClr>
              </a:solidFill>
            </a:endParaRPr>
          </a:p>
        </p:txBody>
      </p:sp>
      <p:sp>
        <p:nvSpPr>
          <p:cNvPr id="15" name="Retângulo 14">
            <a:extLst>
              <a:ext uri="{FF2B5EF4-FFF2-40B4-BE49-F238E27FC236}">
                <a16:creationId xmlns:a16="http://schemas.microsoft.com/office/drawing/2014/main" id="{33850E72-F193-4CB0-86A5-ED48FB8BE593}"/>
              </a:ext>
            </a:extLst>
          </p:cNvPr>
          <p:cNvSpPr/>
          <p:nvPr/>
        </p:nvSpPr>
        <p:spPr>
          <a:xfrm>
            <a:off x="1527827" y="2162160"/>
            <a:ext cx="2812629" cy="338554"/>
          </a:xfrm>
          <a:prstGeom prst="rect">
            <a:avLst/>
          </a:prstGeom>
        </p:spPr>
        <p:txBody>
          <a:bodyPr wrap="none">
            <a:spAutoFit/>
          </a:bodyPr>
          <a:lstStyle/>
          <a:p>
            <a:r>
              <a:rPr lang="pt-BR" sz="1600" dirty="0">
                <a:solidFill>
                  <a:schemeClr val="tx1">
                    <a:lumMod val="75000"/>
                    <a:lumOff val="25000"/>
                  </a:schemeClr>
                </a:solidFill>
                <a:ea typeface="Arial Unicode MS"/>
              </a:rPr>
              <a:t>Relação das Unidades CEAC Sul </a:t>
            </a:r>
            <a:endParaRPr lang="pt-BR" sz="1600" dirty="0">
              <a:solidFill>
                <a:schemeClr val="tx1">
                  <a:lumMod val="75000"/>
                  <a:lumOff val="25000"/>
                </a:schemeClr>
              </a:solidFill>
            </a:endParaRPr>
          </a:p>
        </p:txBody>
      </p:sp>
      <p:sp>
        <p:nvSpPr>
          <p:cNvPr id="16" name="Retângulo 15">
            <a:extLst>
              <a:ext uri="{FF2B5EF4-FFF2-40B4-BE49-F238E27FC236}">
                <a16:creationId xmlns:a16="http://schemas.microsoft.com/office/drawing/2014/main" id="{5A01085E-1527-49D7-BE4A-DBDCCFCAD7D8}"/>
              </a:ext>
            </a:extLst>
          </p:cNvPr>
          <p:cNvSpPr/>
          <p:nvPr/>
        </p:nvSpPr>
        <p:spPr>
          <a:xfrm>
            <a:off x="1532081" y="2913849"/>
            <a:ext cx="3198633" cy="338554"/>
          </a:xfrm>
          <a:prstGeom prst="rect">
            <a:avLst/>
          </a:prstGeom>
        </p:spPr>
        <p:txBody>
          <a:bodyPr wrap="none">
            <a:spAutoFit/>
          </a:bodyPr>
          <a:lstStyle/>
          <a:p>
            <a:r>
              <a:rPr lang="pt-BR" sz="1600" dirty="0">
                <a:solidFill>
                  <a:schemeClr val="tx1">
                    <a:lumMod val="75000"/>
                    <a:lumOff val="25000"/>
                  </a:schemeClr>
                </a:solidFill>
                <a:ea typeface="Arial Unicode MS"/>
              </a:rPr>
              <a:t>Resultados – Produção Quantitativa </a:t>
            </a:r>
            <a:endParaRPr lang="pt-BR" sz="1600" dirty="0">
              <a:solidFill>
                <a:schemeClr val="tx1">
                  <a:lumMod val="75000"/>
                  <a:lumOff val="25000"/>
                </a:schemeClr>
              </a:solidFill>
            </a:endParaRPr>
          </a:p>
        </p:txBody>
      </p:sp>
      <p:sp>
        <p:nvSpPr>
          <p:cNvPr id="17" name="Retângulo 16">
            <a:extLst>
              <a:ext uri="{FF2B5EF4-FFF2-40B4-BE49-F238E27FC236}">
                <a16:creationId xmlns:a16="http://schemas.microsoft.com/office/drawing/2014/main" id="{EC097FBB-76D4-4AD4-9F7A-1CF7905C30FE}"/>
              </a:ext>
            </a:extLst>
          </p:cNvPr>
          <p:cNvSpPr/>
          <p:nvPr/>
        </p:nvSpPr>
        <p:spPr>
          <a:xfrm>
            <a:off x="1551342" y="3552994"/>
            <a:ext cx="2349105" cy="338554"/>
          </a:xfrm>
          <a:prstGeom prst="rect">
            <a:avLst/>
          </a:prstGeom>
        </p:spPr>
        <p:txBody>
          <a:bodyPr wrap="none">
            <a:spAutoFit/>
          </a:bodyPr>
          <a:lstStyle/>
          <a:p>
            <a:r>
              <a:rPr lang="pt-BR" sz="1600" dirty="0">
                <a:solidFill>
                  <a:schemeClr val="tx1">
                    <a:lumMod val="75000"/>
                    <a:lumOff val="25000"/>
                  </a:schemeClr>
                </a:solidFill>
                <a:ea typeface="Arial Unicode MS"/>
              </a:rPr>
              <a:t>Indicadores de Qualidade </a:t>
            </a:r>
            <a:endParaRPr lang="pt-BR" sz="1600" dirty="0">
              <a:solidFill>
                <a:schemeClr val="tx1">
                  <a:lumMod val="75000"/>
                  <a:lumOff val="25000"/>
                </a:schemeClr>
              </a:solidFill>
            </a:endParaRPr>
          </a:p>
        </p:txBody>
      </p:sp>
      <p:sp>
        <p:nvSpPr>
          <p:cNvPr id="18" name="Retângulo 17">
            <a:extLst>
              <a:ext uri="{FF2B5EF4-FFF2-40B4-BE49-F238E27FC236}">
                <a16:creationId xmlns:a16="http://schemas.microsoft.com/office/drawing/2014/main" id="{B9CA24C1-BE59-4BD1-9F29-086C7BD01E88}"/>
              </a:ext>
            </a:extLst>
          </p:cNvPr>
          <p:cNvSpPr/>
          <p:nvPr/>
        </p:nvSpPr>
        <p:spPr>
          <a:xfrm>
            <a:off x="1528137" y="4328573"/>
            <a:ext cx="2817759" cy="338554"/>
          </a:xfrm>
          <a:prstGeom prst="rect">
            <a:avLst/>
          </a:prstGeom>
        </p:spPr>
        <p:txBody>
          <a:bodyPr wrap="none">
            <a:spAutoFit/>
          </a:bodyPr>
          <a:lstStyle/>
          <a:p>
            <a:r>
              <a:rPr lang="pt-BR" sz="1600" dirty="0">
                <a:solidFill>
                  <a:schemeClr val="tx1">
                    <a:lumMod val="75000"/>
                    <a:lumOff val="25000"/>
                  </a:schemeClr>
                </a:solidFill>
                <a:ea typeface="Arial Unicode MS"/>
              </a:rPr>
              <a:t>Tempo de Entrega de Resultado</a:t>
            </a:r>
            <a:endParaRPr lang="pt-BR" sz="1600" dirty="0">
              <a:solidFill>
                <a:schemeClr val="tx1">
                  <a:lumMod val="75000"/>
                  <a:lumOff val="25000"/>
                </a:schemeClr>
              </a:solidFill>
            </a:endParaRPr>
          </a:p>
        </p:txBody>
      </p:sp>
      <p:sp>
        <p:nvSpPr>
          <p:cNvPr id="19" name="Retângulo 18">
            <a:extLst>
              <a:ext uri="{FF2B5EF4-FFF2-40B4-BE49-F238E27FC236}">
                <a16:creationId xmlns:a16="http://schemas.microsoft.com/office/drawing/2014/main" id="{B3CF7E96-BB50-4C5C-9FE2-0311870FAE98}"/>
              </a:ext>
            </a:extLst>
          </p:cNvPr>
          <p:cNvSpPr/>
          <p:nvPr/>
        </p:nvSpPr>
        <p:spPr>
          <a:xfrm>
            <a:off x="1504373" y="4740835"/>
            <a:ext cx="2014462" cy="338554"/>
          </a:xfrm>
          <a:prstGeom prst="rect">
            <a:avLst/>
          </a:prstGeom>
        </p:spPr>
        <p:txBody>
          <a:bodyPr wrap="none">
            <a:spAutoFit/>
          </a:bodyPr>
          <a:lstStyle/>
          <a:p>
            <a:r>
              <a:rPr lang="pt-BR" sz="1600" dirty="0">
                <a:solidFill>
                  <a:schemeClr val="tx1">
                    <a:lumMod val="75000"/>
                    <a:lumOff val="25000"/>
                  </a:schemeClr>
                </a:solidFill>
                <a:ea typeface="Arial Unicode MS"/>
              </a:rPr>
              <a:t> Recursos Financeiros </a:t>
            </a:r>
            <a:endParaRPr lang="pt-BR" sz="1600" dirty="0">
              <a:solidFill>
                <a:schemeClr val="tx1">
                  <a:lumMod val="75000"/>
                  <a:lumOff val="25000"/>
                </a:schemeClr>
              </a:solidFill>
            </a:endParaRPr>
          </a:p>
        </p:txBody>
      </p:sp>
      <p:sp>
        <p:nvSpPr>
          <p:cNvPr id="20" name="Retângulo 19">
            <a:extLst>
              <a:ext uri="{FF2B5EF4-FFF2-40B4-BE49-F238E27FC236}">
                <a16:creationId xmlns:a16="http://schemas.microsoft.com/office/drawing/2014/main" id="{51C0B68F-7DE1-40F6-B721-0E8A6F2E6C29}"/>
              </a:ext>
            </a:extLst>
          </p:cNvPr>
          <p:cNvSpPr/>
          <p:nvPr/>
        </p:nvSpPr>
        <p:spPr>
          <a:xfrm>
            <a:off x="1026146" y="5080265"/>
            <a:ext cx="2009630"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Fluxo de Caixa                                                               </a:t>
            </a:r>
          </a:p>
        </p:txBody>
      </p:sp>
      <p:sp>
        <p:nvSpPr>
          <p:cNvPr id="26" name="Retângulo 25">
            <a:extLst>
              <a:ext uri="{FF2B5EF4-FFF2-40B4-BE49-F238E27FC236}">
                <a16:creationId xmlns:a16="http://schemas.microsoft.com/office/drawing/2014/main" id="{34F97DB1-9584-48D5-8A8A-022B6D32E185}"/>
              </a:ext>
            </a:extLst>
          </p:cNvPr>
          <p:cNvSpPr/>
          <p:nvPr/>
        </p:nvSpPr>
        <p:spPr>
          <a:xfrm>
            <a:off x="1030978" y="5432882"/>
            <a:ext cx="2746521"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Demonstrativo Contábil </a:t>
            </a:r>
            <a:endParaRPr lang="pt-BR" sz="1600" dirty="0">
              <a:solidFill>
                <a:schemeClr val="tx1">
                  <a:lumMod val="75000"/>
                  <a:lumOff val="25000"/>
                </a:schemeClr>
              </a:solidFill>
            </a:endParaRPr>
          </a:p>
        </p:txBody>
      </p:sp>
      <p:sp>
        <p:nvSpPr>
          <p:cNvPr id="27" name="Elipse 26">
            <a:extLst>
              <a:ext uri="{FF2B5EF4-FFF2-40B4-BE49-F238E27FC236}">
                <a16:creationId xmlns:a16="http://schemas.microsoft.com/office/drawing/2014/main" id="{00F1D4AA-7652-4209-B727-3D08A8C62737}"/>
              </a:ext>
            </a:extLst>
          </p:cNvPr>
          <p:cNvSpPr/>
          <p:nvPr/>
        </p:nvSpPr>
        <p:spPr>
          <a:xfrm>
            <a:off x="1255637" y="4118339"/>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8" name="Retângulo 27">
            <a:extLst>
              <a:ext uri="{FF2B5EF4-FFF2-40B4-BE49-F238E27FC236}">
                <a16:creationId xmlns:a16="http://schemas.microsoft.com/office/drawing/2014/main" id="{7D463610-F7D8-49BA-915B-289ADEAEF85A}"/>
              </a:ext>
            </a:extLst>
          </p:cNvPr>
          <p:cNvSpPr/>
          <p:nvPr/>
        </p:nvSpPr>
        <p:spPr>
          <a:xfrm>
            <a:off x="1525789" y="4002673"/>
            <a:ext cx="3311356" cy="338554"/>
          </a:xfrm>
          <a:prstGeom prst="rect">
            <a:avLst/>
          </a:prstGeom>
        </p:spPr>
        <p:txBody>
          <a:bodyPr wrap="none">
            <a:spAutoFit/>
          </a:bodyPr>
          <a:lstStyle/>
          <a:p>
            <a:r>
              <a:rPr lang="pt-BR" sz="1600" dirty="0">
                <a:solidFill>
                  <a:schemeClr val="tx1">
                    <a:lumMod val="75000"/>
                    <a:lumOff val="25000"/>
                  </a:schemeClr>
                </a:solidFill>
                <a:ea typeface="Arial Unicode MS"/>
              </a:rPr>
              <a:t>Serviço de Atenção ao Usuário - SAU</a:t>
            </a:r>
            <a:endParaRPr lang="pt-BR" sz="1600" dirty="0">
              <a:solidFill>
                <a:schemeClr val="tx1">
                  <a:lumMod val="75000"/>
                  <a:lumOff val="25000"/>
                </a:schemeClr>
              </a:solidFill>
            </a:endParaRPr>
          </a:p>
        </p:txBody>
      </p:sp>
    </p:spTree>
    <p:extLst>
      <p:ext uri="{BB962C8B-B14F-4D97-AF65-F5344CB8AC3E}">
        <p14:creationId xmlns:p14="http://schemas.microsoft.com/office/powerpoint/2010/main" val="174926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51C5E639-E9A3-4A8B-B936-EE0ABB566B07}"/>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r="7842"/>
          <a:stretch/>
        </p:blipFill>
        <p:spPr>
          <a:xfrm flipH="1">
            <a:off x="-1074657" y="0"/>
            <a:ext cx="9480304" cy="6858000"/>
          </a:xfrm>
          <a:prstGeom prst="rect">
            <a:avLst/>
          </a:prstGeom>
          <a:effectLst>
            <a:softEdge rad="635000"/>
          </a:effectLst>
        </p:spPr>
      </p:pic>
      <p:sp>
        <p:nvSpPr>
          <p:cNvPr id="4" name="Retângulo 3">
            <a:extLst>
              <a:ext uri="{FF2B5EF4-FFF2-40B4-BE49-F238E27FC236}">
                <a16:creationId xmlns:a16="http://schemas.microsoft.com/office/drawing/2014/main" id="{D9E4883A-DF90-47F2-BB96-C4483A40E7E6}"/>
              </a:ext>
            </a:extLst>
          </p:cNvPr>
          <p:cNvSpPr/>
          <p:nvPr/>
        </p:nvSpPr>
        <p:spPr>
          <a:xfrm>
            <a:off x="7490691" y="983755"/>
            <a:ext cx="4363954" cy="4792594"/>
          </a:xfrm>
          <a:prstGeom prst="rect">
            <a:avLst/>
          </a:prstGeom>
        </p:spPr>
        <p:txBody>
          <a:bodyPr wrap="square">
            <a:spAutoFit/>
          </a:bodyPr>
          <a:lstStyle>
            <a:lvl1pPr marL="539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1300" b="1" i="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 </a:t>
            </a:r>
            <a:endParaRPr lang="pt-BR" altLang="pt-BR" sz="1300" dirty="0">
              <a:solidFill>
                <a:schemeClr val="tx1">
                  <a:lumMod val="75000"/>
                  <a:lumOff val="25000"/>
                </a:schemeClr>
              </a:solidFill>
              <a:latin typeface="+mn-lt"/>
              <a:ea typeface="Batang" panose="02030600000101010101" pitchFamily="18" charset="-127"/>
            </a:endParaRPr>
          </a:p>
          <a:p>
            <a:pPr>
              <a:lnSpc>
                <a:spcPct val="150000"/>
              </a:lnSpc>
              <a:spcBef>
                <a:spcPts val="600"/>
              </a:spcBef>
              <a:spcAft>
                <a:spcPts val="600"/>
              </a:spcAft>
            </a:pPr>
            <a:r>
              <a:rPr lang="pt-BR" altLang="pt-BR" sz="1300" b="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INTRODUÇÃO</a:t>
            </a:r>
            <a:endParaRPr lang="pt-BR" altLang="pt-BR" sz="1300" dirty="0">
              <a:solidFill>
                <a:schemeClr val="tx1">
                  <a:lumMod val="75000"/>
                  <a:lumOff val="25000"/>
                </a:schemeClr>
              </a:solidFill>
              <a:latin typeface="+mn-lt"/>
            </a:endParaRPr>
          </a:p>
          <a:p>
            <a:pPr algn="just">
              <a:lnSpc>
                <a:spcPct val="150000"/>
              </a:lnSpc>
              <a:spcBef>
                <a:spcPts val="600"/>
              </a:spcBef>
              <a:spcAft>
                <a:spcPts val="1200"/>
              </a:spcAft>
            </a:pPr>
            <a:r>
              <a:rPr lang="pt-BR" altLang="pt-BR" sz="1300" dirty="0">
                <a:solidFill>
                  <a:schemeClr val="tx1">
                    <a:lumMod val="75000"/>
                    <a:lumOff val="25000"/>
                  </a:schemeClr>
                </a:solidFill>
                <a:latin typeface="+mn-lt"/>
                <a:ea typeface="Arial Unicode MS" panose="020B0604020202020204" pitchFamily="34" charset="-128"/>
                <a:cs typeface="Times New Roman" panose="02020603050405020304" pitchFamily="18" charset="0"/>
              </a:rPr>
              <a:t>O presente relatório apresenta os resultados obtidos com a execução do Contrato de Gestão</a:t>
            </a:r>
            <a:r>
              <a:rPr lang="pt-BR" altLang="pt-BR" sz="1300" dirty="0">
                <a:solidFill>
                  <a:schemeClr val="tx1">
                    <a:lumMod val="75000"/>
                    <a:lumOff val="25000"/>
                  </a:schemeClr>
                </a:solidFill>
                <a:latin typeface="+mn-lt"/>
                <a:cs typeface="Times New Roman" panose="02020603050405020304" pitchFamily="18" charset="0"/>
              </a:rPr>
              <a:t> n° 001.0500.000.034/2017 de Serviços Laboratoriais celebrado em 29/12/2017  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SUL - CEAC ZONA SUL </a:t>
            </a:r>
            <a:r>
              <a:rPr lang="pt-BR" altLang="pt-BR" sz="130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no período de Julho a Setembro de 2021, em conformidade com a Lei Complementar n°846, de 04 de Junho de 1998. </a:t>
            </a:r>
            <a:endParaRPr lang="pt-BR" altLang="pt-BR" sz="1300" dirty="0">
              <a:solidFill>
                <a:schemeClr val="tx1">
                  <a:lumMod val="75000"/>
                  <a:lumOff val="25000"/>
                </a:schemeClr>
              </a:solidFill>
              <a:latin typeface="+mn-lt"/>
              <a:ea typeface="Batang" panose="02030600000101010101" pitchFamily="18" charset="-127"/>
            </a:endParaRPr>
          </a:p>
        </p:txBody>
      </p:sp>
      <p:sp>
        <p:nvSpPr>
          <p:cNvPr id="6" name="Retângulo 5">
            <a:extLst>
              <a:ext uri="{FF2B5EF4-FFF2-40B4-BE49-F238E27FC236}">
                <a16:creationId xmlns:a16="http://schemas.microsoft.com/office/drawing/2014/main" id="{7DC21201-F9C2-4FC9-839C-13A6A72A3842}"/>
              </a:ext>
            </a:extLst>
          </p:cNvPr>
          <p:cNvSpPr/>
          <p:nvPr/>
        </p:nvSpPr>
        <p:spPr>
          <a:xfrm>
            <a:off x="7555346" y="310270"/>
            <a:ext cx="4480709" cy="880369"/>
          </a:xfrm>
          <a:prstGeom prst="rect">
            <a:avLst/>
          </a:prstGeom>
        </p:spPr>
        <p:txBody>
          <a:bodyPr wrap="square">
            <a:spAutoFit/>
          </a:bodyPr>
          <a:lstStyle/>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de Análises Clínicas da Zona Sul – AFIP/ OSS</a:t>
            </a:r>
            <a:endParaRPr lang="pt-BR" altLang="pt-BR" b="1" dirty="0">
              <a:solidFill>
                <a:srgbClr val="C00000"/>
              </a:solidFill>
              <a:ea typeface="Batang" panose="02030600000101010101" pitchFamily="18" charset="-127"/>
            </a:endParaRPr>
          </a:p>
        </p:txBody>
      </p:sp>
      <p:sp>
        <p:nvSpPr>
          <p:cNvPr id="5" name="Retângulo 4">
            <a:extLst>
              <a:ext uri="{FF2B5EF4-FFF2-40B4-BE49-F238E27FC236}">
                <a16:creationId xmlns:a16="http://schemas.microsoft.com/office/drawing/2014/main" id="{24CCD7AB-615D-4AD4-8F11-957B9691E594}"/>
              </a:ext>
            </a:extLst>
          </p:cNvPr>
          <p:cNvSpPr/>
          <p:nvPr/>
        </p:nvSpPr>
        <p:spPr>
          <a:xfrm>
            <a:off x="7407563" y="150118"/>
            <a:ext cx="4557425" cy="57888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24170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73818CC-C465-4289-96EE-DC49778C7E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668" b="8062"/>
          <a:stretch/>
        </p:blipFill>
        <p:spPr>
          <a:xfrm>
            <a:off x="-1" y="10"/>
            <a:ext cx="12192000" cy="6857990"/>
          </a:xfrm>
          <a:prstGeom prst="rect">
            <a:avLst/>
          </a:prstGeom>
        </p:spPr>
      </p:pic>
      <p:sp>
        <p:nvSpPr>
          <p:cNvPr id="7" name="Retângulo 6">
            <a:extLst>
              <a:ext uri="{FF2B5EF4-FFF2-40B4-BE49-F238E27FC236}">
                <a16:creationId xmlns:a16="http://schemas.microsoft.com/office/drawing/2014/main" id="{6B9762B7-8048-4554-ABEA-63A7A575E175}"/>
              </a:ext>
            </a:extLst>
          </p:cNvPr>
          <p:cNvSpPr/>
          <p:nvPr/>
        </p:nvSpPr>
        <p:spPr>
          <a:xfrm>
            <a:off x="20" y="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60242646-6E33-4592-B81D-0A81709589FB}"/>
              </a:ext>
            </a:extLst>
          </p:cNvPr>
          <p:cNvSpPr/>
          <p:nvPr/>
        </p:nvSpPr>
        <p:spPr>
          <a:xfrm>
            <a:off x="184729" y="1243392"/>
            <a:ext cx="5551510" cy="4957383"/>
          </a:xfrm>
          <a:prstGeom prst="rect">
            <a:avLst/>
          </a:prstGeom>
        </p:spPr>
        <p:txBody>
          <a:bodyPr wrap="square">
            <a:spAutoFit/>
          </a:bodyPr>
          <a:lstStyle/>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x-none" sz="1200" dirty="0">
                <a:solidFill>
                  <a:schemeClr val="tx1">
                    <a:lumMod val="75000"/>
                    <a:lumOff val="25000"/>
                  </a:schemeClr>
                </a:solidFill>
                <a:cs typeface="Times New Roman" panose="02020603050405020304" pitchFamily="18" charset="0"/>
              </a:rPr>
              <a:t>Os Centros Estaduais de Análises Clínicas foram criados pela Secretaria Estadual de Saúde com a finalidade de realizar exames laboratoriais em alta escala, com resultados mais ágeis e menor custo</a:t>
            </a:r>
            <a:r>
              <a:rPr lang="pt-BR" sz="1200" dirty="0">
                <a:solidFill>
                  <a:schemeClr val="tx1">
                    <a:lumMod val="75000"/>
                    <a:lumOff val="25000"/>
                  </a:schemeClr>
                </a:solidFill>
                <a:cs typeface="Times New Roman" panose="02020603050405020304" pitchFamily="18" charset="0"/>
              </a:rPr>
              <a:t>,</a:t>
            </a:r>
            <a:r>
              <a:rPr lang="x-none" sz="1200" dirty="0">
                <a:solidFill>
                  <a:schemeClr val="tx1">
                    <a:lumMod val="75000"/>
                    <a:lumOff val="25000"/>
                  </a:schemeClr>
                </a:solidFill>
                <a:cs typeface="Times New Roman" panose="02020603050405020304" pitchFamily="18" charset="0"/>
              </a:rPr>
              <a:t> visando à melhoria da qualidade dos serviços desta natureza prestados a pacientes de Unidades de Saúde do Sistema Único de Saúde – SUS/SP no âmbito de suas áreas de abrangência. </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t>
            </a:r>
            <a:r>
              <a:rPr lang="x-none" sz="1200" dirty="0">
                <a:solidFill>
                  <a:schemeClr val="tx1">
                    <a:lumMod val="75000"/>
                    <a:lumOff val="25000"/>
                  </a:schemeClr>
                </a:solidFill>
                <a:cs typeface="Times New Roman" panose="02020603050405020304" pitchFamily="18" charset="0"/>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dirty="0">
                <a:solidFill>
                  <a:schemeClr val="tx1">
                    <a:lumMod val="75000"/>
                    <a:lumOff val="25000"/>
                  </a:schemeClr>
                </a:solidFill>
                <a:cs typeface="Times New Roman" panose="02020603050405020304" pitchFamily="18" charset="0"/>
              </a:rPr>
              <a:t>20 </a:t>
            </a:r>
            <a:r>
              <a:rPr lang="x-none" sz="1200" dirty="0">
                <a:solidFill>
                  <a:schemeClr val="tx1">
                    <a:lumMod val="75000"/>
                    <a:lumOff val="25000"/>
                  </a:schemeClr>
                </a:solidFill>
                <a:cs typeface="Times New Roman" panose="02020603050405020304" pitchFamily="18" charset="0"/>
              </a:rPr>
              <a:t>unidades de saúde estaduais (hospitais e ambulatórios de especialidades médicas).</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As unidades hospitalares encaminhadoras para o CEAC SUL mantêm laboratórios próprios, denominados laboratórios satélites, estruturados pela AFIP em cada hospital, para a realização de exames de urgência (considerados aqueles gerados pelo Pronto-Socorro e unidades de internação) </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e para todos os programas de controle de infecção hospitalar e vigilância epidemiológica. </a:t>
            </a:r>
            <a:endParaRPr lang="pt-BR" altLang="pt-BR" sz="1200" dirty="0">
              <a:solidFill>
                <a:schemeClr val="tx1">
                  <a:lumMod val="75000"/>
                  <a:lumOff val="25000"/>
                </a:schemeClr>
              </a:solidFill>
              <a:ea typeface="Batang" panose="02030600000101010101" pitchFamily="18" charset="-127"/>
            </a:endParaRPr>
          </a:p>
        </p:txBody>
      </p:sp>
      <p:sp>
        <p:nvSpPr>
          <p:cNvPr id="8" name="Retângulo 7">
            <a:extLst>
              <a:ext uri="{FF2B5EF4-FFF2-40B4-BE49-F238E27FC236}">
                <a16:creationId xmlns:a16="http://schemas.microsoft.com/office/drawing/2014/main" id="{B6442546-DCC8-42E1-9779-EDA8F44704F0}"/>
              </a:ext>
            </a:extLst>
          </p:cNvPr>
          <p:cNvSpPr/>
          <p:nvPr/>
        </p:nvSpPr>
        <p:spPr>
          <a:xfrm>
            <a:off x="6253018" y="3827562"/>
            <a:ext cx="5430982" cy="2787558"/>
          </a:xfrm>
          <a:prstGeom prst="rect">
            <a:avLst/>
          </a:prstGeom>
        </p:spPr>
        <p:txBody>
          <a:bodyPr wrap="square">
            <a:spAutoFit/>
          </a:bodyPr>
          <a:lstStyle/>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São encaminhados para o laboratório central do CEAC Sul os exames considerados de rotina, gerados tanto em atendimentos ambulatoriais quanto das unidades de internação, com resultados previstos para tempos mínimos previamente definidos. </a:t>
            </a:r>
            <a:endParaRPr lang="pt-BR" altLang="pt-BR" sz="1200" dirty="0">
              <a:solidFill>
                <a:schemeClr val="tx1">
                  <a:lumMod val="75000"/>
                  <a:lumOff val="25000"/>
                </a:schemeClr>
              </a:solidFill>
              <a:ea typeface="Batang" panose="02030600000101010101" pitchFamily="18" charset="-127"/>
            </a:endParaRPr>
          </a:p>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altLang="pt-BR" sz="1200" b="1" u="sng" dirty="0">
                <a:solidFill>
                  <a:schemeClr val="tx1">
                    <a:lumMod val="75000"/>
                    <a:lumOff val="25000"/>
                  </a:schemeClr>
                </a:solidFill>
                <a:ea typeface="Arial Unicode MS" panose="020B0604020202020204" pitchFamily="34" charset="-128"/>
                <a:cs typeface="Arial Unicode MS" panose="020B0604020202020204" pitchFamily="34" charset="-128"/>
              </a:rPr>
              <a:t>ao custo da Tabela SES</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 especifica para esta atividade.  </a:t>
            </a:r>
            <a:endParaRPr lang="pt-BR" altLang="pt-BR" sz="1200" dirty="0">
              <a:solidFill>
                <a:schemeClr val="tx1">
                  <a:lumMod val="75000"/>
                  <a:lumOff val="25000"/>
                </a:schemeClr>
              </a:solidFill>
              <a:ea typeface="Batang" panose="02030600000101010101" pitchFamily="18" charset="-127"/>
            </a:endParaRPr>
          </a:p>
        </p:txBody>
      </p:sp>
      <p:sp>
        <p:nvSpPr>
          <p:cNvPr id="10" name="Retângulo 9">
            <a:extLst>
              <a:ext uri="{FF2B5EF4-FFF2-40B4-BE49-F238E27FC236}">
                <a16:creationId xmlns:a16="http://schemas.microsoft.com/office/drawing/2014/main" id="{A80A1FCE-DF23-4C7F-93CC-345F0E39D077}"/>
              </a:ext>
            </a:extLst>
          </p:cNvPr>
          <p:cNvSpPr/>
          <p:nvPr/>
        </p:nvSpPr>
        <p:spPr>
          <a:xfrm>
            <a:off x="5967146" y="3573181"/>
            <a:ext cx="5947762" cy="3041939"/>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etângulo 13">
            <a:extLst>
              <a:ext uri="{FF2B5EF4-FFF2-40B4-BE49-F238E27FC236}">
                <a16:creationId xmlns:a16="http://schemas.microsoft.com/office/drawing/2014/main" id="{9F236D09-76A7-48A2-81A9-DB4A58E813C1}"/>
              </a:ext>
            </a:extLst>
          </p:cNvPr>
          <p:cNvSpPr/>
          <p:nvPr/>
        </p:nvSpPr>
        <p:spPr>
          <a:xfrm rot="5400000" flipV="1">
            <a:off x="5034767" y="5687549"/>
            <a:ext cx="652079" cy="1036736"/>
          </a:xfrm>
          <a:prstGeom prst="rect">
            <a:avLst/>
          </a:prstGeom>
          <a:solidFill>
            <a:srgbClr val="C2172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a:extLst>
              <a:ext uri="{FF2B5EF4-FFF2-40B4-BE49-F238E27FC236}">
                <a16:creationId xmlns:a16="http://schemas.microsoft.com/office/drawing/2014/main" id="{93A133C1-055E-4708-8F9F-9070F7520CB9}"/>
              </a:ext>
            </a:extLst>
          </p:cNvPr>
          <p:cNvSpPr/>
          <p:nvPr/>
        </p:nvSpPr>
        <p:spPr>
          <a:xfrm>
            <a:off x="469756" y="118817"/>
            <a:ext cx="5947762" cy="1055545"/>
          </a:xfrm>
          <a:prstGeom prst="rect">
            <a:avLst/>
          </a:prstGeom>
        </p:spPr>
        <p:txBody>
          <a:bodyPr wrap="square">
            <a:spAutoFit/>
          </a:bodyPr>
          <a:lstStyle/>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de Análises Clínicas da Zona Sul – AFIP/ OSS</a:t>
            </a:r>
            <a:endParaRPr lang="pt-BR" altLang="pt-BR" sz="2200" b="1" dirty="0">
              <a:solidFill>
                <a:srgbClr val="C00000"/>
              </a:solidFill>
              <a:ea typeface="Batang" panose="02030600000101010101" pitchFamily="18" charset="-127"/>
            </a:endParaRPr>
          </a:p>
        </p:txBody>
      </p:sp>
      <p:pic>
        <p:nvPicPr>
          <p:cNvPr id="16" name="Imagem 15">
            <a:extLst>
              <a:ext uri="{FF2B5EF4-FFF2-40B4-BE49-F238E27FC236}">
                <a16:creationId xmlns:a16="http://schemas.microsoft.com/office/drawing/2014/main" id="{24374F28-4AE8-4260-B142-C55E10AB53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Tree>
    <p:extLst>
      <p:ext uri="{BB962C8B-B14F-4D97-AF65-F5344CB8AC3E}">
        <p14:creationId xmlns:p14="http://schemas.microsoft.com/office/powerpoint/2010/main" val="348112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B82AD56-A4AC-4E93-8986-B5891C1949A4}"/>
              </a:ext>
            </a:extLst>
          </p:cNvPr>
          <p:cNvSpPr txBox="1">
            <a:spLocks/>
          </p:cNvSpPr>
          <p:nvPr/>
        </p:nvSpPr>
        <p:spPr>
          <a:xfrm>
            <a:off x="872022" y="945319"/>
            <a:ext cx="3163076"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3000" b="1" dirty="0">
              <a:solidFill>
                <a:srgbClr val="C00000"/>
              </a:solidFill>
              <a:latin typeface="+mn-lt"/>
            </a:endParaRPr>
          </a:p>
        </p:txBody>
      </p:sp>
      <p:sp>
        <p:nvSpPr>
          <p:cNvPr id="5" name="Retângulo 4">
            <a:extLst>
              <a:ext uri="{FF2B5EF4-FFF2-40B4-BE49-F238E27FC236}">
                <a16:creationId xmlns:a16="http://schemas.microsoft.com/office/drawing/2014/main" id="{B443AD18-A8F1-435B-BF0E-9B1BA2D9AD2A}"/>
              </a:ext>
            </a:extLst>
          </p:cNvPr>
          <p:cNvSpPr/>
          <p:nvPr/>
        </p:nvSpPr>
        <p:spPr>
          <a:xfrm>
            <a:off x="0" y="0"/>
            <a:ext cx="1743740" cy="685800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E7C3AF98-FC3A-4690-B02E-B76B8FAF3DD3}"/>
              </a:ext>
            </a:extLst>
          </p:cNvPr>
          <p:cNvSpPr/>
          <p:nvPr/>
        </p:nvSpPr>
        <p:spPr>
          <a:xfrm>
            <a:off x="2987749" y="1400385"/>
            <a:ext cx="8470604" cy="1431161"/>
          </a:xfrm>
          <a:prstGeom prst="rect">
            <a:avLst/>
          </a:prstGeom>
        </p:spPr>
        <p:txBody>
          <a:bodyPr wrap="squar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 AFIP/OSS cumpriu satisfatoriamente todos os requisitos exigidos pelo Contrato de Gestão no Terceiro Trimestre  de 2021</a:t>
            </a:r>
          </a:p>
          <a:p>
            <a:pPr algn="just">
              <a:lnSpc>
                <a:spcPct val="150000"/>
              </a:lnSpc>
              <a:spcBef>
                <a:spcPts val="600"/>
              </a:spcBef>
              <a:spcAft>
                <a:spcPts val="1200"/>
              </a:spcAft>
            </a:pPr>
            <a:endParaRPr lang="pt-BR" altLang="pt-BR" sz="1600" dirty="0">
              <a:ea typeface="Batang" panose="02030600000101010101" pitchFamily="18" charset="-127"/>
            </a:endParaRPr>
          </a:p>
        </p:txBody>
      </p:sp>
      <p:sp>
        <p:nvSpPr>
          <p:cNvPr id="8" name="Título 1">
            <a:extLst>
              <a:ext uri="{FF2B5EF4-FFF2-40B4-BE49-F238E27FC236}">
                <a16:creationId xmlns:a16="http://schemas.microsoft.com/office/drawing/2014/main" id="{E8378426-09E6-4408-B5A6-1D21B44CB03F}"/>
              </a:ext>
            </a:extLst>
          </p:cNvPr>
          <p:cNvSpPr txBox="1">
            <a:spLocks/>
          </p:cNvSpPr>
          <p:nvPr/>
        </p:nvSpPr>
        <p:spPr>
          <a:xfrm>
            <a:off x="2987749" y="815713"/>
            <a:ext cx="1477925"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000" b="1" dirty="0">
                <a:solidFill>
                  <a:srgbClr val="C00000"/>
                </a:solidFill>
                <a:latin typeface="+mn-lt"/>
              </a:rPr>
              <a:t>Demanda </a:t>
            </a:r>
          </a:p>
        </p:txBody>
      </p:sp>
      <p:pic>
        <p:nvPicPr>
          <p:cNvPr id="10" name="Imagem 9">
            <a:extLst>
              <a:ext uri="{FF2B5EF4-FFF2-40B4-BE49-F238E27FC236}">
                <a16:creationId xmlns:a16="http://schemas.microsoft.com/office/drawing/2014/main" id="{956B0D1C-F6E3-4BF4-A5D5-DC7326B75B02}"/>
              </a:ext>
            </a:extLst>
          </p:cNvPr>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4242499" flipH="1">
            <a:off x="3629661" y="2735769"/>
            <a:ext cx="810874" cy="515196"/>
          </a:xfrm>
          <a:prstGeom prst="rect">
            <a:avLst/>
          </a:prstGeom>
        </p:spPr>
      </p:pic>
      <p:pic>
        <p:nvPicPr>
          <p:cNvPr id="16" name="Imagem 15">
            <a:extLst>
              <a:ext uri="{FF2B5EF4-FFF2-40B4-BE49-F238E27FC236}">
                <a16:creationId xmlns:a16="http://schemas.microsoft.com/office/drawing/2014/main" id="{E5C8EC5C-692A-4132-AB6C-E4FA7F8B176D}"/>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635034" flipH="1">
            <a:off x="4850640" y="3559044"/>
            <a:ext cx="444467" cy="282396"/>
          </a:xfrm>
          <a:prstGeom prst="rect">
            <a:avLst/>
          </a:prstGeom>
        </p:spPr>
      </p:pic>
      <p:pic>
        <p:nvPicPr>
          <p:cNvPr id="17" name="Imagem 16">
            <a:extLst>
              <a:ext uri="{FF2B5EF4-FFF2-40B4-BE49-F238E27FC236}">
                <a16:creationId xmlns:a16="http://schemas.microsoft.com/office/drawing/2014/main" id="{B3696B9C-3B43-42BC-875D-FAEEBD6333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
        <p:nvSpPr>
          <p:cNvPr id="18" name="Elipse 17">
            <a:extLst>
              <a:ext uri="{FF2B5EF4-FFF2-40B4-BE49-F238E27FC236}">
                <a16:creationId xmlns:a16="http://schemas.microsoft.com/office/drawing/2014/main" id="{E7CFAB53-E11A-4B75-8DE0-6AB6A213EF93}"/>
              </a:ext>
            </a:extLst>
          </p:cNvPr>
          <p:cNvSpPr/>
          <p:nvPr/>
        </p:nvSpPr>
        <p:spPr>
          <a:xfrm>
            <a:off x="733647" y="2105247"/>
            <a:ext cx="2020186" cy="202018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Título 1">
            <a:extLst>
              <a:ext uri="{FF2B5EF4-FFF2-40B4-BE49-F238E27FC236}">
                <a16:creationId xmlns:a16="http://schemas.microsoft.com/office/drawing/2014/main" id="{54E108D8-43CF-4C4C-B163-599C823CE219}"/>
              </a:ext>
            </a:extLst>
          </p:cNvPr>
          <p:cNvSpPr txBox="1">
            <a:spLocks/>
          </p:cNvSpPr>
          <p:nvPr/>
        </p:nvSpPr>
        <p:spPr>
          <a:xfrm>
            <a:off x="955929" y="2700601"/>
            <a:ext cx="1723693"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rgbClr val="C00000"/>
                </a:solidFill>
                <a:latin typeface="+mn-lt"/>
              </a:rPr>
              <a:t>Unidades</a:t>
            </a:r>
          </a:p>
        </p:txBody>
      </p:sp>
      <p:sp>
        <p:nvSpPr>
          <p:cNvPr id="20" name="Retângulo 19">
            <a:extLst>
              <a:ext uri="{FF2B5EF4-FFF2-40B4-BE49-F238E27FC236}">
                <a16:creationId xmlns:a16="http://schemas.microsoft.com/office/drawing/2014/main" id="{47A37E45-05C8-4757-8B91-F1546555CDDE}"/>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Retângulo 20">
            <a:extLst>
              <a:ext uri="{FF2B5EF4-FFF2-40B4-BE49-F238E27FC236}">
                <a16:creationId xmlns:a16="http://schemas.microsoft.com/office/drawing/2014/main" id="{73BD8936-84A8-45D3-8E24-006F4CBF0AA5}"/>
              </a:ext>
            </a:extLst>
          </p:cNvPr>
          <p:cNvSpPr/>
          <p:nvPr/>
        </p:nvSpPr>
        <p:spPr>
          <a:xfrm>
            <a:off x="3276385" y="2177348"/>
            <a:ext cx="4675704" cy="423449"/>
          </a:xfrm>
          <a:prstGeom prst="rect">
            <a:avLst/>
          </a:prstGeom>
        </p:spPr>
        <p:txBody>
          <a:bodyPr wrap="non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Atualmente o CEAC Sul atende à demanda gerada em:</a:t>
            </a:r>
          </a:p>
        </p:txBody>
      </p:sp>
      <p:sp>
        <p:nvSpPr>
          <p:cNvPr id="22" name="Retângulo 21">
            <a:extLst>
              <a:ext uri="{FF2B5EF4-FFF2-40B4-BE49-F238E27FC236}">
                <a16:creationId xmlns:a16="http://schemas.microsoft.com/office/drawing/2014/main" id="{65AE70D4-CB90-4F71-9409-D0C6248AC820}"/>
              </a:ext>
            </a:extLst>
          </p:cNvPr>
          <p:cNvSpPr/>
          <p:nvPr/>
        </p:nvSpPr>
        <p:spPr>
          <a:xfrm>
            <a:off x="5362353" y="5079606"/>
            <a:ext cx="6096000" cy="423449"/>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 2 unidades de captação de exames previamente coletados. </a:t>
            </a:r>
            <a:endParaRPr lang="pt-BR" altLang="pt-BR" sz="1600" dirty="0">
              <a:ea typeface="Batang" panose="02030600000101010101" pitchFamily="18" charset="-127"/>
            </a:endParaRPr>
          </a:p>
        </p:txBody>
      </p:sp>
      <p:sp>
        <p:nvSpPr>
          <p:cNvPr id="23" name="Retângulo 22">
            <a:extLst>
              <a:ext uri="{FF2B5EF4-FFF2-40B4-BE49-F238E27FC236}">
                <a16:creationId xmlns:a16="http://schemas.microsoft.com/office/drawing/2014/main" id="{1039D6EA-B492-4110-B37D-34DCE66B9BCE}"/>
              </a:ext>
            </a:extLst>
          </p:cNvPr>
          <p:cNvSpPr/>
          <p:nvPr/>
        </p:nvSpPr>
        <p:spPr>
          <a:xfrm>
            <a:off x="4526110" y="2912889"/>
            <a:ext cx="3911071" cy="464871"/>
          </a:xfrm>
          <a:prstGeom prst="rect">
            <a:avLst/>
          </a:prstGeom>
        </p:spPr>
        <p:txBody>
          <a:bodyPr wrap="none">
            <a:spAutoFit/>
          </a:bodyPr>
          <a:lstStyle/>
          <a:p>
            <a:pPr algn="just">
              <a:lnSpc>
                <a:spcPct val="150000"/>
              </a:lnSpc>
              <a:spcBef>
                <a:spcPts val="600"/>
              </a:spcBef>
              <a:spcAft>
                <a:spcPts val="1200"/>
              </a:spcAft>
              <a:buClr>
                <a:srgbClr val="C00000"/>
              </a:buClr>
            </a:pPr>
            <a:r>
              <a:rPr lang="pt-BR" altLang="pt-BR" dirty="0">
                <a:ea typeface="Arial Unicode MS" panose="020B0604020202020204" pitchFamily="34" charset="-128"/>
                <a:cs typeface="Arial Unicode MS" panose="020B0604020202020204" pitchFamily="34" charset="-128"/>
              </a:rPr>
              <a:t>20 unidades estaduais de saúde, sendo:</a:t>
            </a:r>
          </a:p>
        </p:txBody>
      </p:sp>
      <p:sp>
        <p:nvSpPr>
          <p:cNvPr id="24" name="Retângulo 23">
            <a:extLst>
              <a:ext uri="{FF2B5EF4-FFF2-40B4-BE49-F238E27FC236}">
                <a16:creationId xmlns:a16="http://schemas.microsoft.com/office/drawing/2014/main" id="{0FCBAD21-CCA7-40B0-A02E-AA9F576A0F34}"/>
              </a:ext>
            </a:extLst>
          </p:cNvPr>
          <p:cNvSpPr/>
          <p:nvPr/>
        </p:nvSpPr>
        <p:spPr>
          <a:xfrm>
            <a:off x="5354466" y="3303654"/>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11 hospitais com instalação local de laboratório de urgência e emergência.</a:t>
            </a:r>
          </a:p>
        </p:txBody>
      </p:sp>
      <p:sp>
        <p:nvSpPr>
          <p:cNvPr id="25" name="Retângulo 24">
            <a:extLst>
              <a:ext uri="{FF2B5EF4-FFF2-40B4-BE49-F238E27FC236}">
                <a16:creationId xmlns:a16="http://schemas.microsoft.com/office/drawing/2014/main" id="{9DE16814-B77D-4725-BB46-54EE0B13C94D}"/>
              </a:ext>
            </a:extLst>
          </p:cNvPr>
          <p:cNvSpPr/>
          <p:nvPr/>
        </p:nvSpPr>
        <p:spPr>
          <a:xfrm>
            <a:off x="5389181" y="4184023"/>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7 Ambulatórios Médicos de Especialidades – AME com estrutura laboratorial básica para atendimento aos protocolos específicos.</a:t>
            </a:r>
          </a:p>
        </p:txBody>
      </p:sp>
      <p:pic>
        <p:nvPicPr>
          <p:cNvPr id="26" name="Imagem 25">
            <a:extLst>
              <a:ext uri="{FF2B5EF4-FFF2-40B4-BE49-F238E27FC236}">
                <a16:creationId xmlns:a16="http://schemas.microsoft.com/office/drawing/2014/main" id="{22C48057-6BAA-415F-AF3E-6EAC1C44C430}"/>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552051" flipH="1">
            <a:off x="4811234" y="4225588"/>
            <a:ext cx="444467" cy="282396"/>
          </a:xfrm>
          <a:prstGeom prst="rect">
            <a:avLst/>
          </a:prstGeom>
        </p:spPr>
      </p:pic>
      <p:pic>
        <p:nvPicPr>
          <p:cNvPr id="27" name="Imagem 26">
            <a:extLst>
              <a:ext uri="{FF2B5EF4-FFF2-40B4-BE49-F238E27FC236}">
                <a16:creationId xmlns:a16="http://schemas.microsoft.com/office/drawing/2014/main" id="{0C6CF640-C94D-4563-90E4-777C0D8CA5D4}"/>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309462" flipH="1">
            <a:off x="4809720" y="5063510"/>
            <a:ext cx="444467" cy="282396"/>
          </a:xfrm>
          <a:prstGeom prst="rect">
            <a:avLst/>
          </a:prstGeom>
        </p:spPr>
      </p:pic>
    </p:spTree>
    <p:extLst>
      <p:ext uri="{BB962C8B-B14F-4D97-AF65-F5344CB8AC3E}">
        <p14:creationId xmlns:p14="http://schemas.microsoft.com/office/powerpoint/2010/main" val="3549773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529DC66-C75C-40A6-A940-BB18E7BAD0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730"/>
          <a:stretch/>
        </p:blipFill>
        <p:spPr>
          <a:xfrm>
            <a:off x="-25863" y="-124064"/>
            <a:ext cx="12191980" cy="6857990"/>
          </a:xfrm>
          <a:prstGeom prst="rect">
            <a:avLst/>
          </a:prstGeom>
        </p:spPr>
      </p:pic>
      <p:sp>
        <p:nvSpPr>
          <p:cNvPr id="6" name="Retângulo 5">
            <a:extLst>
              <a:ext uri="{FF2B5EF4-FFF2-40B4-BE49-F238E27FC236}">
                <a16:creationId xmlns:a16="http://schemas.microsoft.com/office/drawing/2014/main" id="{3C2AC784-C839-456D-B8D3-A8FCDC094EB2}"/>
              </a:ext>
            </a:extLst>
          </p:cNvPr>
          <p:cNvSpPr/>
          <p:nvPr/>
        </p:nvSpPr>
        <p:spPr>
          <a:xfrm>
            <a:off x="411305" y="585154"/>
            <a:ext cx="7165808" cy="713272"/>
          </a:xfrm>
          <a:prstGeom prst="rect">
            <a:avLst/>
          </a:prstGeom>
        </p:spPr>
        <p:txBody>
          <a:bodyPr wrap="none">
            <a:spAutoFit/>
          </a:bodyPr>
          <a:lstStyle/>
          <a:p>
            <a:pPr algn="just">
              <a:lnSpc>
                <a:spcPct val="150000"/>
              </a:lnSpc>
              <a:spcBef>
                <a:spcPts val="600"/>
              </a:spcBef>
              <a:spcAft>
                <a:spcPts val="1200"/>
              </a:spcAft>
            </a:pPr>
            <a:r>
              <a:rPr lang="pt-BR" altLang="pt-BR" sz="3000" b="1" dirty="0">
                <a:solidFill>
                  <a:srgbClr val="C00000"/>
                </a:solidFill>
                <a:ea typeface="Arial Unicode MS" panose="020B0604020202020204" pitchFamily="34" charset="-128"/>
                <a:cs typeface="Arial Unicode MS" panose="020B0604020202020204" pitchFamily="34" charset="-128"/>
              </a:rPr>
              <a:t>Relação de Unidades Atendidas no CEAC Sul</a:t>
            </a:r>
            <a:endParaRPr lang="pt-BR" altLang="pt-BR" sz="3000" dirty="0">
              <a:solidFill>
                <a:srgbClr val="C00000"/>
              </a:solidFill>
              <a:ea typeface="Batang" panose="02030600000101010101" pitchFamily="18" charset="-127"/>
            </a:endParaRPr>
          </a:p>
        </p:txBody>
      </p:sp>
      <p:sp>
        <p:nvSpPr>
          <p:cNvPr id="2" name="Retângulo 1">
            <a:extLst>
              <a:ext uri="{FF2B5EF4-FFF2-40B4-BE49-F238E27FC236}">
                <a16:creationId xmlns:a16="http://schemas.microsoft.com/office/drawing/2014/main" id="{939F565F-AA55-461E-81DA-AC91482D9B03}"/>
              </a:ext>
            </a:extLst>
          </p:cNvPr>
          <p:cNvSpPr/>
          <p:nvPr/>
        </p:nvSpPr>
        <p:spPr>
          <a:xfrm>
            <a:off x="411305" y="1583244"/>
            <a:ext cx="8270877" cy="461753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lumMod val="50000"/>
                  <a:lumOff val="50000"/>
                </a:schemeClr>
              </a:solidFill>
            </a:endParaRPr>
          </a:p>
        </p:txBody>
      </p:sp>
      <p:sp>
        <p:nvSpPr>
          <p:cNvPr id="4" name="Retângulo 1">
            <a:extLst>
              <a:ext uri="{FF2B5EF4-FFF2-40B4-BE49-F238E27FC236}">
                <a16:creationId xmlns:a16="http://schemas.microsoft.com/office/drawing/2014/main" id="{2F08F417-8F01-457F-8D70-FACE7FDFFC44}"/>
              </a:ext>
            </a:extLst>
          </p:cNvPr>
          <p:cNvSpPr>
            <a:spLocks noChangeArrowheads="1"/>
          </p:cNvSpPr>
          <p:nvPr/>
        </p:nvSpPr>
        <p:spPr bwMode="auto">
          <a:xfrm>
            <a:off x="515938" y="1733462"/>
            <a:ext cx="5454046" cy="4788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b="1"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A) HOSPITAIS - Unidades com Laboratório de Urgência / Emergência (11)</a:t>
            </a:r>
            <a:r>
              <a:rPr lang="pt-BR" altLang="pt-BR" sz="12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 </a:t>
            </a:r>
            <a:endParaRPr lang="pt-BR" altLang="pt-BR" sz="1200" dirty="0">
              <a:solidFill>
                <a:schemeClr val="tx1">
                  <a:lumMod val="65000"/>
                  <a:lumOff val="35000"/>
                </a:schemeClr>
              </a:solidFill>
              <a:latin typeface="+mn-lt"/>
              <a:ea typeface="Batang" panose="02030600000101010101" pitchFamily="18" charset="-127"/>
            </a:endParaRPr>
          </a:p>
          <a:p>
            <a:pPr algn="just">
              <a:lnSpc>
                <a:spcPct val="150000"/>
              </a:lnSpc>
            </a:pPr>
            <a:r>
              <a:rPr lang="pt-BR" altLang="pt-BR" sz="12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 </a:t>
            </a:r>
            <a:endParaRPr lang="pt-BR" altLang="pt-BR" sz="1200" dirty="0">
              <a:solidFill>
                <a:schemeClr val="tx1">
                  <a:lumMod val="65000"/>
                  <a:lumOff val="35000"/>
                </a:schemeClr>
              </a:solidFill>
              <a:latin typeface="+mn-lt"/>
              <a:ea typeface="Batang" panose="02030600000101010101" pitchFamily="18" charset="-127"/>
            </a:endParaRP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Estadual de Francisco Morato</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Estadual de Grajaú</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Franco da Rocha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Carapicuíba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Itapecerica da Serra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Itapevi</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Pedreira </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Regional de Cotia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Regional Sul </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Conjunto Hospitalar de Sorocaba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e Maternidade Interlagos</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 </a:t>
            </a:r>
          </a:p>
        </p:txBody>
      </p:sp>
      <p:sp>
        <p:nvSpPr>
          <p:cNvPr id="5" name="Retângulo 4">
            <a:extLst>
              <a:ext uri="{FF2B5EF4-FFF2-40B4-BE49-F238E27FC236}">
                <a16:creationId xmlns:a16="http://schemas.microsoft.com/office/drawing/2014/main" id="{5C885DBB-1E75-4680-9A9C-2C4C25BC36E7}"/>
              </a:ext>
            </a:extLst>
          </p:cNvPr>
          <p:cNvSpPr/>
          <p:nvPr/>
        </p:nvSpPr>
        <p:spPr>
          <a:xfrm>
            <a:off x="5969985" y="1733462"/>
            <a:ext cx="3214255" cy="3739485"/>
          </a:xfrm>
          <a:prstGeom prst="rect">
            <a:avLst/>
          </a:prstGeom>
        </p:spPr>
        <p:txBody>
          <a:bodyPr wrap="square">
            <a:spAutoFit/>
          </a:bodyPr>
          <a:lstStyle/>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B) AMBULATORIOS MÉDICOS - AME (7)</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ct val="150000"/>
              </a:lnSpc>
            </a:pPr>
            <a:r>
              <a:rPr lang="pt-BR" altLang="pt-BR" sz="1200" b="1" i="1" dirty="0">
                <a:solidFill>
                  <a:schemeClr val="tx1">
                    <a:lumMod val="65000"/>
                    <a:lumOff val="35000"/>
                  </a:schemeClr>
                </a:solidFill>
                <a:ea typeface="Arial Unicode MS" panose="020B0604020202020204" pitchFamily="34" charset="-128"/>
                <a:cs typeface="Arial" panose="020B0604020202020204" pitchFamily="34" charset="0"/>
              </a:rPr>
              <a:t> </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AE – </a:t>
            </a:r>
            <a:r>
              <a:rPr lang="pt-BR" altLang="pt-BR" sz="1200" dirty="0" err="1">
                <a:solidFill>
                  <a:schemeClr val="tx1">
                    <a:lumMod val="65000"/>
                    <a:lumOff val="35000"/>
                  </a:schemeClr>
                </a:solidFill>
                <a:ea typeface="Batang" panose="02030600000101010101" pitchFamily="18" charset="-127"/>
                <a:cs typeface="Arial" panose="020B0604020202020204" pitchFamily="34" charset="0"/>
              </a:rPr>
              <a:t>Varzea</a:t>
            </a:r>
            <a:r>
              <a:rPr lang="pt-BR" altLang="pt-BR" sz="1200" dirty="0">
                <a:solidFill>
                  <a:schemeClr val="tx1">
                    <a:lumMod val="65000"/>
                    <a:lumOff val="35000"/>
                  </a:schemeClr>
                </a:solidFill>
                <a:ea typeface="Batang" panose="02030600000101010101" pitchFamily="18" charset="-127"/>
                <a:cs typeface="Arial" panose="020B0604020202020204" pitchFamily="34" charset="0"/>
              </a:rPr>
              <a:t> do Carmo</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Carapicuíba</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Interlagos</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Itapevi</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Itu</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Jardim dos Prados</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Sorocaba</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 </a:t>
            </a:r>
          </a:p>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C) UNIDADES DE CAPTAÇÃO (2)</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 </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Complexo Hospitalar do </a:t>
            </a:r>
            <a:r>
              <a:rPr lang="pt-BR" altLang="pt-BR" sz="1200" dirty="0" err="1">
                <a:solidFill>
                  <a:schemeClr val="tx1">
                    <a:lumMod val="65000"/>
                    <a:lumOff val="35000"/>
                  </a:schemeClr>
                </a:solidFill>
                <a:ea typeface="Batang" panose="02030600000101010101" pitchFamily="18" charset="-127"/>
                <a:cs typeface="Arial" panose="020B0604020202020204" pitchFamily="34" charset="0"/>
              </a:rPr>
              <a:t>Juquery</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Hospital Dr. Francisco Ribeiro Arantes</a:t>
            </a:r>
            <a:endParaRPr lang="pt-BR" sz="1200" dirty="0">
              <a:solidFill>
                <a:schemeClr val="tx1">
                  <a:lumMod val="65000"/>
                  <a:lumOff val="35000"/>
                </a:schemeClr>
              </a:solidFill>
              <a:cs typeface="Arial" panose="020B0604020202020204" pitchFamily="34" charset="0"/>
            </a:endParaRPr>
          </a:p>
        </p:txBody>
      </p:sp>
      <p:sp>
        <p:nvSpPr>
          <p:cNvPr id="8" name="Retângulo 7">
            <a:extLst>
              <a:ext uri="{FF2B5EF4-FFF2-40B4-BE49-F238E27FC236}">
                <a16:creationId xmlns:a16="http://schemas.microsoft.com/office/drawing/2014/main" id="{59538E66-121A-4ACC-9B9C-CF028C6E9BC4}"/>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8586A955-38A4-4D25-B2FC-E912AB0AC8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0" name="Imagem 2">
            <a:extLst>
              <a:ext uri="{FF2B5EF4-FFF2-40B4-BE49-F238E27FC236}">
                <a16:creationId xmlns:a16="http://schemas.microsoft.com/office/drawing/2014/main" id="{3856D422-9B27-4BA6-BA25-11BC72767A5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46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70219E1-0D3C-4FA8-8214-1DC77DE40E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453" b="4277"/>
          <a:stretch/>
        </p:blipFill>
        <p:spPr>
          <a:xfrm>
            <a:off x="20" y="10"/>
            <a:ext cx="12191980" cy="6857990"/>
          </a:xfrm>
          <a:prstGeom prst="rect">
            <a:avLst/>
          </a:prstGeom>
        </p:spPr>
      </p:pic>
      <p:sp>
        <p:nvSpPr>
          <p:cNvPr id="12" name="Retângulo 11">
            <a:extLst>
              <a:ext uri="{FF2B5EF4-FFF2-40B4-BE49-F238E27FC236}">
                <a16:creationId xmlns:a16="http://schemas.microsoft.com/office/drawing/2014/main" id="{47E24BAE-3529-491F-B3C6-5F02F48D677A}"/>
              </a:ext>
            </a:extLst>
          </p:cNvPr>
          <p:cNvSpPr/>
          <p:nvPr/>
        </p:nvSpPr>
        <p:spPr>
          <a:xfrm>
            <a:off x="20" y="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ctangle 8">
            <a:extLst>
              <a:ext uri="{FF2B5EF4-FFF2-40B4-BE49-F238E27FC236}">
                <a16:creationId xmlns:a16="http://schemas.microsoft.com/office/drawing/2014/main" id="{088C3330-AD1F-465A-8E38-0414D18251DB}"/>
              </a:ext>
            </a:extLst>
          </p:cNvPr>
          <p:cNvSpPr>
            <a:spLocks noChangeArrowheads="1"/>
          </p:cNvSpPr>
          <p:nvPr/>
        </p:nvSpPr>
        <p:spPr bwMode="auto">
          <a:xfrm>
            <a:off x="483598" y="1476440"/>
            <a:ext cx="1128664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pt-BR" altLang="ko-KR" sz="1200" b="1" dirty="0">
              <a:solidFill>
                <a:schemeClr val="tx1">
                  <a:lumMod val="75000"/>
                  <a:lumOff val="25000"/>
                </a:schemeClr>
              </a:solidFill>
              <a:latin typeface="+mn-lt"/>
            </a:endParaRPr>
          </a:p>
          <a:p>
            <a:r>
              <a:rPr lang="pt-BR" altLang="ko-KR" dirty="0">
                <a:solidFill>
                  <a:schemeClr val="tx1">
                    <a:lumMod val="75000"/>
                    <a:lumOff val="25000"/>
                  </a:schemeClr>
                </a:solidFill>
                <a:latin typeface="+mn-lt"/>
              </a:rPr>
              <a:t>A tabela 1 apresenta a produção trimestral do CEAC Sul de acordo com o planejado  estimaram  um volume para o Terceiro Trimestre de </a:t>
            </a:r>
            <a:r>
              <a:rPr lang="pt-BR" altLang="ko-KR" b="1" dirty="0">
                <a:solidFill>
                  <a:schemeClr val="tx1">
                    <a:lumMod val="75000"/>
                    <a:lumOff val="25000"/>
                  </a:schemeClr>
                </a:solidFill>
                <a:latin typeface="+mn-lt"/>
              </a:rPr>
              <a:t>2.261.247</a:t>
            </a:r>
            <a:r>
              <a:rPr lang="pt-BR" altLang="ko-KR" dirty="0">
                <a:solidFill>
                  <a:schemeClr val="tx1">
                    <a:lumMod val="75000"/>
                    <a:lumOff val="25000"/>
                  </a:schemeClr>
                </a:solidFill>
                <a:latin typeface="+mn-lt"/>
              </a:rPr>
              <a:t> exames. A produção realizada foi menor  </a:t>
            </a:r>
            <a:r>
              <a:rPr lang="pt-BR" altLang="ko-KR" b="1" dirty="0">
                <a:solidFill>
                  <a:schemeClr val="tx1">
                    <a:lumMod val="75000"/>
                    <a:lumOff val="25000"/>
                  </a:schemeClr>
                </a:solidFill>
                <a:latin typeface="+mn-lt"/>
              </a:rPr>
              <a:t>4,74</a:t>
            </a:r>
            <a:r>
              <a:rPr lang="pt-BR" altLang="ko-KR" b="1" dirty="0">
                <a:solidFill>
                  <a:schemeClr val="tx1">
                    <a:lumMod val="75000"/>
                    <a:lumOff val="25000"/>
                  </a:schemeClr>
                </a:solidFill>
                <a:highlight>
                  <a:srgbClr val="FFFFFF"/>
                </a:highlight>
                <a:latin typeface="+mn-lt"/>
              </a:rPr>
              <a:t>%</a:t>
            </a:r>
            <a:r>
              <a:rPr lang="pt-BR" altLang="ko-KR" dirty="0">
                <a:solidFill>
                  <a:schemeClr val="tx1">
                    <a:lumMod val="75000"/>
                    <a:lumOff val="25000"/>
                  </a:schemeClr>
                </a:solidFill>
                <a:highlight>
                  <a:srgbClr val="FFFFFF"/>
                </a:highlight>
                <a:latin typeface="+mn-lt"/>
              </a:rPr>
              <a:t> </a:t>
            </a:r>
            <a:r>
              <a:rPr lang="pt-BR" altLang="ko-KR" dirty="0">
                <a:solidFill>
                  <a:schemeClr val="tx1">
                    <a:lumMod val="75000"/>
                    <a:lumOff val="25000"/>
                  </a:schemeClr>
                </a:solidFill>
                <a:latin typeface="+mn-lt"/>
              </a:rPr>
              <a:t>menor  que o estimado. </a:t>
            </a:r>
          </a:p>
        </p:txBody>
      </p:sp>
      <p:sp>
        <p:nvSpPr>
          <p:cNvPr id="7" name="Rectangle 9">
            <a:extLst>
              <a:ext uri="{FF2B5EF4-FFF2-40B4-BE49-F238E27FC236}">
                <a16:creationId xmlns:a16="http://schemas.microsoft.com/office/drawing/2014/main" id="{1933EAC2-1607-4F78-A8F3-2E79F672F459}"/>
              </a:ext>
            </a:extLst>
          </p:cNvPr>
          <p:cNvSpPr>
            <a:spLocks noChangeArrowheads="1"/>
          </p:cNvSpPr>
          <p:nvPr/>
        </p:nvSpPr>
        <p:spPr bwMode="auto">
          <a:xfrm>
            <a:off x="3838353" y="5469787"/>
            <a:ext cx="505046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ko-KR" sz="800" dirty="0">
                <a:latin typeface="+mn-lt"/>
                <a:ea typeface="Arial Unicode MS" panose="020B0604020202020204" pitchFamily="34" charset="-128"/>
                <a:cs typeface="Arial Unicode MS" panose="020B0604020202020204" pitchFamily="34" charset="-128"/>
              </a:rPr>
              <a:t>Fonte: Secretaria de Estado da Saúde de São Paulo – Sistema </a:t>
            </a:r>
            <a:r>
              <a:rPr lang="pt-BR" altLang="ko-KR" sz="800" dirty="0" err="1">
                <a:latin typeface="+mn-lt"/>
                <a:ea typeface="Arial Unicode MS" panose="020B0604020202020204" pitchFamily="34" charset="-128"/>
                <a:cs typeface="Arial Unicode MS" panose="020B0604020202020204" pitchFamily="34" charset="-128"/>
              </a:rPr>
              <a:t>Reglab</a:t>
            </a:r>
            <a:r>
              <a:rPr lang="pt-BR" altLang="ko-KR" sz="800" dirty="0">
                <a:latin typeface="+mn-lt"/>
                <a:ea typeface="Arial Unicode MS" panose="020B0604020202020204" pitchFamily="34" charset="-128"/>
                <a:cs typeface="Arial Unicode MS" panose="020B0604020202020204" pitchFamily="34" charset="-128"/>
              </a:rPr>
              <a:t> ® 2021</a:t>
            </a:r>
            <a:endParaRPr lang="pt-BR" altLang="ko-KR" sz="800" dirty="0">
              <a:latin typeface="+mn-lt"/>
            </a:endParaRPr>
          </a:p>
        </p:txBody>
      </p:sp>
      <p:sp>
        <p:nvSpPr>
          <p:cNvPr id="4" name="Retângulo 3">
            <a:extLst>
              <a:ext uri="{FF2B5EF4-FFF2-40B4-BE49-F238E27FC236}">
                <a16:creationId xmlns:a16="http://schemas.microsoft.com/office/drawing/2014/main" id="{0AE71F80-A4E4-4826-8649-DE0D69F17FDF}"/>
              </a:ext>
            </a:extLst>
          </p:cNvPr>
          <p:cNvSpPr/>
          <p:nvPr/>
        </p:nvSpPr>
        <p:spPr>
          <a:xfrm>
            <a:off x="3168502" y="2595154"/>
            <a:ext cx="6358270" cy="246221"/>
          </a:xfrm>
          <a:prstGeom prst="rect">
            <a:avLst/>
          </a:prstGeom>
        </p:spPr>
        <p:txBody>
          <a:bodyPr wrap="square">
            <a:spAutoFit/>
          </a:bodyPr>
          <a:lstStyle/>
          <a:p>
            <a:pPr lvl="0" algn="ctr"/>
            <a:r>
              <a:rPr lang="pt-BR" altLang="ko-KR" sz="1000" dirty="0">
                <a:solidFill>
                  <a:prstClr val="black">
                    <a:lumMod val="75000"/>
                    <a:lumOff val="25000"/>
                  </a:prstClr>
                </a:solidFill>
              </a:rPr>
              <a:t>Tabela 1 – Produção Estimada e Realizada no CEAC Sul,  Julho  a  Setembro de 2021</a:t>
            </a:r>
          </a:p>
        </p:txBody>
      </p:sp>
      <p:sp>
        <p:nvSpPr>
          <p:cNvPr id="13" name="Título 1">
            <a:extLst>
              <a:ext uri="{FF2B5EF4-FFF2-40B4-BE49-F238E27FC236}">
                <a16:creationId xmlns:a16="http://schemas.microsoft.com/office/drawing/2014/main" id="{8692297A-5E0E-4836-B69D-841E4D949974}"/>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14" name="Imagem 13">
            <a:extLst>
              <a:ext uri="{FF2B5EF4-FFF2-40B4-BE49-F238E27FC236}">
                <a16:creationId xmlns:a16="http://schemas.microsoft.com/office/drawing/2014/main" id="{635E1879-700C-41A9-BF1B-54DC4FA4DF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5" name="Imagem 2">
            <a:extLst>
              <a:ext uri="{FF2B5EF4-FFF2-40B4-BE49-F238E27FC236}">
                <a16:creationId xmlns:a16="http://schemas.microsoft.com/office/drawing/2014/main" id="{203CD7EE-7B5B-4488-A38B-9B89CC8254C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m 7">
            <a:extLst>
              <a:ext uri="{FF2B5EF4-FFF2-40B4-BE49-F238E27FC236}">
                <a16:creationId xmlns:a16="http://schemas.microsoft.com/office/drawing/2014/main" id="{4ED19997-18C1-40D2-A4CB-FB570444CD91}"/>
              </a:ext>
            </a:extLst>
          </p:cNvPr>
          <p:cNvPicPr>
            <a:picLocks noChangeAspect="1"/>
          </p:cNvPicPr>
          <p:nvPr/>
        </p:nvPicPr>
        <p:blipFill>
          <a:blip r:embed="rId6"/>
          <a:stretch>
            <a:fillRect/>
          </a:stretch>
        </p:blipFill>
        <p:spPr>
          <a:xfrm>
            <a:off x="3629984" y="2979379"/>
            <a:ext cx="5896788" cy="2074493"/>
          </a:xfrm>
          <a:prstGeom prst="rect">
            <a:avLst/>
          </a:prstGeom>
        </p:spPr>
      </p:pic>
    </p:spTree>
    <p:extLst>
      <p:ext uri="{BB962C8B-B14F-4D97-AF65-F5344CB8AC3E}">
        <p14:creationId xmlns:p14="http://schemas.microsoft.com/office/powerpoint/2010/main" val="401887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5837382" y="975705"/>
            <a:ext cx="6317674"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Quadro 1 – Produção Estimada (Meta) e realizada no CEAC Sul, discriminada por unidade assistencial no período de  Julho  a Setembro  de 2021.</a:t>
            </a:r>
            <a:endParaRPr lang="pt-BR" altLang="pt-BR" sz="8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6273789" y="5159921"/>
            <a:ext cx="5751633"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a:t>
            </a:r>
            <a:r>
              <a:rPr lang="pt-BR" altLang="pt-BR" sz="800" dirty="0" err="1">
                <a:latin typeface="+mn-lt"/>
                <a:ea typeface="Arial Unicode MS" panose="020B0604020202020204" pitchFamily="34" charset="-128"/>
                <a:cs typeface="Arial Unicode MS" panose="020B0604020202020204" pitchFamily="34" charset="-128"/>
              </a:rPr>
              <a:t>Reglab</a:t>
            </a:r>
            <a:r>
              <a:rPr lang="pt-BR" altLang="pt-BR" sz="800" dirty="0">
                <a:latin typeface="+mn-lt"/>
                <a:ea typeface="Arial Unicode MS" panose="020B0604020202020204" pitchFamily="34" charset="-128"/>
                <a:cs typeface="Arial Unicode MS" panose="020B0604020202020204" pitchFamily="34" charset="-128"/>
              </a:rPr>
              <a:t> ® 2021</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Terceiro Trimestre de 2021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1 discrimina a produção do CEAC Sul em cada unidade pública incluída no escopo assistencial e conforme apresentado  apresenta variações percentuais  abaixo da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SUL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732398"/>
            <a:ext cx="0" cy="33084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6" name="Imagem 5">
            <a:extLst>
              <a:ext uri="{FF2B5EF4-FFF2-40B4-BE49-F238E27FC236}">
                <a16:creationId xmlns:a16="http://schemas.microsoft.com/office/drawing/2014/main" id="{024B643A-00F4-46C1-88CB-94C75687796F}"/>
              </a:ext>
            </a:extLst>
          </p:cNvPr>
          <p:cNvPicPr>
            <a:picLocks noChangeAspect="1"/>
          </p:cNvPicPr>
          <p:nvPr/>
        </p:nvPicPr>
        <p:blipFill>
          <a:blip r:embed="rId3"/>
          <a:stretch>
            <a:fillRect/>
          </a:stretch>
        </p:blipFill>
        <p:spPr>
          <a:xfrm>
            <a:off x="6061425" y="1653152"/>
            <a:ext cx="5869587" cy="3253724"/>
          </a:xfrm>
          <a:prstGeom prst="rect">
            <a:avLst/>
          </a:prstGeom>
        </p:spPr>
      </p:pic>
    </p:spTree>
    <p:extLst>
      <p:ext uri="{BB962C8B-B14F-4D97-AF65-F5344CB8AC3E}">
        <p14:creationId xmlns:p14="http://schemas.microsoft.com/office/powerpoint/2010/main" val="696327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9" name="Retângulo 1">
            <a:extLst>
              <a:ext uri="{FF2B5EF4-FFF2-40B4-BE49-F238E27FC236}">
                <a16:creationId xmlns:a16="http://schemas.microsoft.com/office/drawing/2014/main" id="{503BC11F-E348-44A9-93F7-76FAE3085CB3}"/>
              </a:ext>
            </a:extLst>
          </p:cNvPr>
          <p:cNvSpPr>
            <a:spLocks noChangeArrowheads="1"/>
          </p:cNvSpPr>
          <p:nvPr/>
        </p:nvSpPr>
        <p:spPr bwMode="auto">
          <a:xfrm>
            <a:off x="5633885" y="1549397"/>
            <a:ext cx="613104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pt-BR" altLang="pt-BR" sz="1400" b="1" dirty="0">
                <a:latin typeface="+mn-lt"/>
              </a:rPr>
              <a:t>Serviço de Atenção ao Usuário – SAU</a:t>
            </a:r>
          </a:p>
          <a:p>
            <a:endParaRPr lang="pt-BR" altLang="pt-BR" sz="1400" dirty="0">
              <a:latin typeface="+mn-lt"/>
            </a:endParaRPr>
          </a:p>
          <a:p>
            <a:pPr algn="just"/>
            <a:r>
              <a:rPr lang="pt-BR" altLang="pt-BR" sz="1400" dirty="0">
                <a:latin typeface="+mn-lt"/>
              </a:rPr>
              <a:t>A AFIP utiliza o Serviço de Atenção ao Usuário (SAU) para atendimento aos serviços de saúde que lhe são referenciados. Nesses serviços, estruturados em cada unidade vinculada ao CEAC Sul como registros de reclamações, elogios ou sugestões por profissional específico, responsável por setor/unidade. </a:t>
            </a:r>
          </a:p>
          <a:p>
            <a:pPr algn="just"/>
            <a:r>
              <a:rPr lang="pt-BR" altLang="pt-BR" sz="1400" dirty="0">
                <a:latin typeface="+mn-lt"/>
              </a:rPr>
              <a:t> </a:t>
            </a:r>
          </a:p>
          <a:p>
            <a:pPr algn="just"/>
            <a:r>
              <a:rPr lang="pt-BR" altLang="pt-BR" sz="1400" dirty="0">
                <a:latin typeface="+mn-lt"/>
              </a:rPr>
              <a:t>Abaixo a tabela 2 representa a quantidade de registros via </a:t>
            </a:r>
            <a:r>
              <a:rPr lang="pt-BR" altLang="pt-BR" sz="1400" dirty="0" err="1">
                <a:latin typeface="+mn-lt"/>
              </a:rPr>
              <a:t>Reglab</a:t>
            </a:r>
            <a:r>
              <a:rPr lang="pt-BR" altLang="pt-BR" sz="1400" dirty="0">
                <a:latin typeface="+mn-lt"/>
              </a:rPr>
              <a:t> como registros de reclamações, elogios ou sugestões.</a:t>
            </a:r>
          </a:p>
          <a:p>
            <a:pPr algn="just"/>
            <a:endParaRPr lang="pt-BR" altLang="pt-BR" sz="1400" dirty="0">
              <a:latin typeface="+mn-lt"/>
            </a:endParaRPr>
          </a:p>
        </p:txBody>
      </p:sp>
      <p:pic>
        <p:nvPicPr>
          <p:cNvPr id="12" name="Imagem 11">
            <a:extLst>
              <a:ext uri="{FF2B5EF4-FFF2-40B4-BE49-F238E27FC236}">
                <a16:creationId xmlns:a16="http://schemas.microsoft.com/office/drawing/2014/main" id="{F4385B10-88DB-4808-8AC4-97A4C773BD22}"/>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7246" y="2411687"/>
            <a:ext cx="947017" cy="947017"/>
          </a:xfrm>
          <a:prstGeom prst="rect">
            <a:avLst/>
          </a:prstGeom>
        </p:spPr>
      </p:pic>
      <p:pic>
        <p:nvPicPr>
          <p:cNvPr id="13" name="Imagem 12">
            <a:extLst>
              <a:ext uri="{FF2B5EF4-FFF2-40B4-BE49-F238E27FC236}">
                <a16:creationId xmlns:a16="http://schemas.microsoft.com/office/drawing/2014/main" id="{6A169475-FD4A-4B80-A014-6BC121B52612}"/>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52520" y="1742187"/>
            <a:ext cx="947017" cy="947017"/>
          </a:xfrm>
          <a:prstGeom prst="rect">
            <a:avLst/>
          </a:prstGeom>
        </p:spPr>
      </p:pic>
      <p:pic>
        <p:nvPicPr>
          <p:cNvPr id="14" name="Imagem 13">
            <a:extLst>
              <a:ext uri="{FF2B5EF4-FFF2-40B4-BE49-F238E27FC236}">
                <a16:creationId xmlns:a16="http://schemas.microsoft.com/office/drawing/2014/main" id="{B6DCF7C3-2532-44A3-8322-9442621D09CC}"/>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59420" y="3652716"/>
            <a:ext cx="788729" cy="788729"/>
          </a:xfrm>
          <a:prstGeom prst="rect">
            <a:avLst/>
          </a:prstGeom>
        </p:spPr>
      </p:pic>
      <p:sp>
        <p:nvSpPr>
          <p:cNvPr id="15" name="CaixaDeTexto 14">
            <a:extLst>
              <a:ext uri="{FF2B5EF4-FFF2-40B4-BE49-F238E27FC236}">
                <a16:creationId xmlns:a16="http://schemas.microsoft.com/office/drawing/2014/main" id="{F10E90F2-F974-4062-BBB4-4CD0E4D591B3}"/>
              </a:ext>
            </a:extLst>
          </p:cNvPr>
          <p:cNvSpPr txBox="1"/>
          <p:nvPr/>
        </p:nvSpPr>
        <p:spPr>
          <a:xfrm>
            <a:off x="811389" y="3358704"/>
            <a:ext cx="934423" cy="523220"/>
          </a:xfrm>
          <a:prstGeom prst="rect">
            <a:avLst/>
          </a:prstGeom>
          <a:noFill/>
        </p:spPr>
        <p:txBody>
          <a:bodyPr wrap="none" rtlCol="0">
            <a:spAutoFit/>
          </a:bodyPr>
          <a:lstStyle/>
          <a:p>
            <a:r>
              <a:rPr lang="pt-BR" sz="1400" b="1" dirty="0">
                <a:solidFill>
                  <a:srgbClr val="C00000"/>
                </a:solidFill>
              </a:rPr>
              <a:t>UNIDADE</a:t>
            </a:r>
          </a:p>
          <a:p>
            <a:r>
              <a:rPr lang="pt-BR" sz="1400" b="1" dirty="0">
                <a:solidFill>
                  <a:srgbClr val="C00000"/>
                </a:solidFill>
              </a:rPr>
              <a:t>DE SAÚDE</a:t>
            </a:r>
          </a:p>
        </p:txBody>
      </p:sp>
      <p:sp>
        <p:nvSpPr>
          <p:cNvPr id="16" name="CaixaDeTexto 15">
            <a:extLst>
              <a:ext uri="{FF2B5EF4-FFF2-40B4-BE49-F238E27FC236}">
                <a16:creationId xmlns:a16="http://schemas.microsoft.com/office/drawing/2014/main" id="{524B0909-4DB8-4B8B-91CE-85E258D155FD}"/>
              </a:ext>
            </a:extLst>
          </p:cNvPr>
          <p:cNvSpPr txBox="1"/>
          <p:nvPr/>
        </p:nvSpPr>
        <p:spPr>
          <a:xfrm>
            <a:off x="1799187" y="4456834"/>
            <a:ext cx="1372363" cy="523220"/>
          </a:xfrm>
          <a:prstGeom prst="rect">
            <a:avLst/>
          </a:prstGeom>
          <a:noFill/>
        </p:spPr>
        <p:txBody>
          <a:bodyPr wrap="none" rtlCol="0">
            <a:spAutoFit/>
          </a:bodyPr>
          <a:lstStyle/>
          <a:p>
            <a:pPr algn="ctr"/>
            <a:r>
              <a:rPr lang="pt-BR" sz="1400" b="1" dirty="0">
                <a:solidFill>
                  <a:srgbClr val="C00000"/>
                </a:solidFill>
              </a:rPr>
              <a:t>PROFISSIONAIS </a:t>
            </a:r>
          </a:p>
          <a:p>
            <a:pPr algn="ctr"/>
            <a:r>
              <a:rPr lang="pt-BR" sz="1400" b="1" dirty="0">
                <a:solidFill>
                  <a:srgbClr val="C00000"/>
                </a:solidFill>
              </a:rPr>
              <a:t>DE SAÚDE</a:t>
            </a:r>
          </a:p>
        </p:txBody>
      </p:sp>
      <p:sp>
        <p:nvSpPr>
          <p:cNvPr id="17" name="CaixaDeTexto 16">
            <a:extLst>
              <a:ext uri="{FF2B5EF4-FFF2-40B4-BE49-F238E27FC236}">
                <a16:creationId xmlns:a16="http://schemas.microsoft.com/office/drawing/2014/main" id="{278A4B9A-C51C-4A7C-8BDA-6080475C42A8}"/>
              </a:ext>
            </a:extLst>
          </p:cNvPr>
          <p:cNvSpPr txBox="1"/>
          <p:nvPr/>
        </p:nvSpPr>
        <p:spPr>
          <a:xfrm>
            <a:off x="3952520" y="2800862"/>
            <a:ext cx="1042978" cy="307777"/>
          </a:xfrm>
          <a:prstGeom prst="rect">
            <a:avLst/>
          </a:prstGeom>
          <a:noFill/>
        </p:spPr>
        <p:txBody>
          <a:bodyPr wrap="none" rtlCol="0">
            <a:spAutoFit/>
          </a:bodyPr>
          <a:lstStyle/>
          <a:p>
            <a:pPr algn="ctr"/>
            <a:r>
              <a:rPr lang="pt-BR" sz="1400" b="1" dirty="0">
                <a:solidFill>
                  <a:srgbClr val="C00000"/>
                </a:solidFill>
              </a:rPr>
              <a:t>AVALIAÇÃO</a:t>
            </a:r>
          </a:p>
        </p:txBody>
      </p:sp>
      <p:sp>
        <p:nvSpPr>
          <p:cNvPr id="18" name="Elipse 17">
            <a:extLst>
              <a:ext uri="{FF2B5EF4-FFF2-40B4-BE49-F238E27FC236}">
                <a16:creationId xmlns:a16="http://schemas.microsoft.com/office/drawing/2014/main" id="{E7E2CA1D-3EA9-432A-BD02-D3B9AFA9EF2C}"/>
              </a:ext>
            </a:extLst>
          </p:cNvPr>
          <p:cNvSpPr/>
          <p:nvPr/>
        </p:nvSpPr>
        <p:spPr>
          <a:xfrm>
            <a:off x="515938" y="1939636"/>
            <a:ext cx="3163390" cy="3223491"/>
          </a:xfrm>
          <a:prstGeom prst="ellipse">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54FF455E-0D6E-4D21-AB71-D941781D8828}"/>
              </a:ext>
            </a:extLst>
          </p:cNvPr>
          <p:cNvPicPr>
            <a:picLocks noChangeAspect="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9769181">
            <a:off x="2726505" y="1351187"/>
            <a:ext cx="1022442" cy="860518"/>
          </a:xfrm>
          <a:prstGeom prst="rect">
            <a:avLst/>
          </a:prstGeom>
        </p:spPr>
      </p:pic>
      <p:pic>
        <p:nvPicPr>
          <p:cNvPr id="20" name="Imagem 19">
            <a:extLst>
              <a:ext uri="{FF2B5EF4-FFF2-40B4-BE49-F238E27FC236}">
                <a16:creationId xmlns:a16="http://schemas.microsoft.com/office/drawing/2014/main" id="{D5BF8E83-10EB-4C88-9E10-E8CCCAFAF1C8}"/>
              </a:ext>
            </a:extLst>
          </p:cNvPr>
          <p:cNvPicPr>
            <a:picLocks noChangeAspect="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2330079" flipH="1">
            <a:off x="1783133" y="2262033"/>
            <a:ext cx="552574" cy="375454"/>
          </a:xfrm>
          <a:prstGeom prst="rect">
            <a:avLst/>
          </a:prstGeom>
        </p:spPr>
      </p:pic>
      <p:sp>
        <p:nvSpPr>
          <p:cNvPr id="21" name="CaixaDeTexto 20">
            <a:extLst>
              <a:ext uri="{FF2B5EF4-FFF2-40B4-BE49-F238E27FC236}">
                <a16:creationId xmlns:a16="http://schemas.microsoft.com/office/drawing/2014/main" id="{4BA24D74-DB66-478B-92A3-23AB6CE0932F}"/>
              </a:ext>
            </a:extLst>
          </p:cNvPr>
          <p:cNvSpPr txBox="1"/>
          <p:nvPr/>
        </p:nvSpPr>
        <p:spPr>
          <a:xfrm>
            <a:off x="1920283" y="2631584"/>
            <a:ext cx="1739561" cy="646331"/>
          </a:xfrm>
          <a:prstGeom prst="rect">
            <a:avLst/>
          </a:prstGeom>
          <a:noFill/>
        </p:spPr>
        <p:txBody>
          <a:bodyPr wrap="square" rtlCol="0">
            <a:spAutoFit/>
          </a:bodyPr>
          <a:lstStyle/>
          <a:p>
            <a:r>
              <a:rPr lang="pt-BR" sz="1200" i="1" dirty="0">
                <a:solidFill>
                  <a:schemeClr val="tx1">
                    <a:lumMod val="65000"/>
                    <a:lumOff val="35000"/>
                  </a:schemeClr>
                </a:solidFill>
              </a:rPr>
              <a:t>qualidade do serviço</a:t>
            </a:r>
          </a:p>
          <a:p>
            <a:r>
              <a:rPr lang="pt-BR" sz="1200" i="1" dirty="0">
                <a:solidFill>
                  <a:schemeClr val="tx1">
                    <a:lumMod val="65000"/>
                    <a:lumOff val="35000"/>
                  </a:schemeClr>
                </a:solidFill>
              </a:rPr>
              <a:t>satisfação dos usuários</a:t>
            </a:r>
          </a:p>
          <a:p>
            <a:endParaRPr lang="pt-BR" sz="1200" dirty="0">
              <a:solidFill>
                <a:schemeClr val="tx1">
                  <a:lumMod val="65000"/>
                  <a:lumOff val="35000"/>
                </a:schemeClr>
              </a:solidFill>
            </a:endParaRP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pic>
        <p:nvPicPr>
          <p:cNvPr id="25" name="Imagem 24">
            <a:extLst>
              <a:ext uri="{FF2B5EF4-FFF2-40B4-BE49-F238E27FC236}">
                <a16:creationId xmlns:a16="http://schemas.microsoft.com/office/drawing/2014/main" id="{39BA0A3B-0323-474B-8217-4C6AC15689EB}"/>
              </a:ext>
            </a:extLst>
          </p:cNvPr>
          <p:cNvPicPr>
            <a:picLocks noChangeAspect="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4700600">
            <a:off x="2920166" y="3219440"/>
            <a:ext cx="482543" cy="375454"/>
          </a:xfrm>
          <a:prstGeom prst="rect">
            <a:avLst/>
          </a:prstGeom>
        </p:spPr>
      </p:pic>
      <p:sp>
        <p:nvSpPr>
          <p:cNvPr id="27" name="Retângulo 2">
            <a:extLst>
              <a:ext uri="{FF2B5EF4-FFF2-40B4-BE49-F238E27FC236}">
                <a16:creationId xmlns:a16="http://schemas.microsoft.com/office/drawing/2014/main" id="{6EDF5D43-0957-46E4-AA08-33D40F546AAA}"/>
              </a:ext>
            </a:extLst>
          </p:cNvPr>
          <p:cNvSpPr>
            <a:spLocks noChangeArrowheads="1"/>
          </p:cNvSpPr>
          <p:nvPr/>
        </p:nvSpPr>
        <p:spPr bwMode="auto">
          <a:xfrm>
            <a:off x="5648029" y="5901018"/>
            <a:ext cx="5729287" cy="4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ea typeface="Arial Unicode MS" panose="020B0604020202020204" pitchFamily="34" charset="-128"/>
                <a:cs typeface="Arial Unicode MS" panose="020B0604020202020204" pitchFamily="34" charset="-128"/>
              </a:rPr>
              <a:t> Fonte: Secretaria de Estado da Saúde de São Paulo – Sistema </a:t>
            </a:r>
            <a:r>
              <a:rPr lang="pt-BR" altLang="pt-BR" sz="800" dirty="0" err="1">
                <a:ea typeface="Arial Unicode MS" panose="020B0604020202020204" pitchFamily="34" charset="-128"/>
                <a:cs typeface="Arial Unicode MS" panose="020B0604020202020204" pitchFamily="34" charset="-128"/>
              </a:rPr>
              <a:t>Reglab</a:t>
            </a:r>
            <a:r>
              <a:rPr lang="pt-BR" altLang="pt-BR" sz="800" dirty="0">
                <a:ea typeface="Arial Unicode MS" panose="020B0604020202020204" pitchFamily="34" charset="-128"/>
                <a:cs typeface="Arial Unicode MS" panose="020B0604020202020204" pitchFamily="34" charset="-128"/>
              </a:rPr>
              <a:t> ® 2021</a:t>
            </a:r>
          </a:p>
          <a:p>
            <a:pPr algn="just">
              <a:lnSpc>
                <a:spcPct val="150000"/>
              </a:lnSpc>
            </a:pPr>
            <a:r>
              <a:rPr lang="pt-BR" altLang="pt-BR" sz="800" dirty="0">
                <a:ea typeface="Arial Unicode MS" panose="020B0604020202020204" pitchFamily="34" charset="-128"/>
                <a:cs typeface="Arial Unicode MS" panose="020B0604020202020204" pitchFamily="34" charset="-128"/>
              </a:rPr>
              <a:t> </a:t>
            </a:r>
            <a:endParaRPr lang="pt-BR" altLang="pt-BR" sz="800" dirty="0">
              <a:latin typeface="Times New Roman" panose="02020603050405020304" pitchFamily="18" charset="0"/>
              <a:ea typeface="Batang" panose="02030600000101010101" pitchFamily="18" charset="-127"/>
            </a:endParaRPr>
          </a:p>
        </p:txBody>
      </p:sp>
      <p:sp>
        <p:nvSpPr>
          <p:cNvPr id="29" name="Retângulo 28">
            <a:extLst>
              <a:ext uri="{FF2B5EF4-FFF2-40B4-BE49-F238E27FC236}">
                <a16:creationId xmlns:a16="http://schemas.microsoft.com/office/drawing/2014/main" id="{F512AC62-36DB-476E-B1A5-9C97183CD87B}"/>
              </a:ext>
            </a:extLst>
          </p:cNvPr>
          <p:cNvSpPr/>
          <p:nvPr/>
        </p:nvSpPr>
        <p:spPr>
          <a:xfrm>
            <a:off x="214606" y="128285"/>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 name="Imagem 2">
            <a:extLst>
              <a:ext uri="{FF2B5EF4-FFF2-40B4-BE49-F238E27FC236}">
                <a16:creationId xmlns:a16="http://schemas.microsoft.com/office/drawing/2014/main" id="{E6B7F5D2-4FDF-4B4C-AFA1-6ED760455979}"/>
              </a:ext>
            </a:extLst>
          </p:cNvPr>
          <p:cNvPicPr>
            <a:picLocks noChangeAspect="1"/>
          </p:cNvPicPr>
          <p:nvPr/>
        </p:nvPicPr>
        <p:blipFill>
          <a:blip r:embed="rId8"/>
          <a:stretch>
            <a:fillRect/>
          </a:stretch>
        </p:blipFill>
        <p:spPr>
          <a:xfrm>
            <a:off x="5155109" y="3746894"/>
            <a:ext cx="6715125" cy="1943100"/>
          </a:xfrm>
          <a:prstGeom prst="rect">
            <a:avLst/>
          </a:prstGeom>
        </p:spPr>
      </p:pic>
    </p:spTree>
    <p:extLst>
      <p:ext uri="{BB962C8B-B14F-4D97-AF65-F5344CB8AC3E}">
        <p14:creationId xmlns:p14="http://schemas.microsoft.com/office/powerpoint/2010/main" val="1571140988"/>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2462</TotalTime>
  <Words>1382</Words>
  <Application>Microsoft Office PowerPoint</Application>
  <PresentationFormat>Widescreen</PresentationFormat>
  <Paragraphs>133</Paragraphs>
  <Slides>14</Slides>
  <Notes>8</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14</vt:i4>
      </vt:variant>
    </vt:vector>
  </HeadingPairs>
  <TitlesOfParts>
    <vt:vector size="21" baseType="lpstr">
      <vt:lpstr>Arial</vt:lpstr>
      <vt:lpstr>Calibri</vt:lpstr>
      <vt:lpstr>Calibri (Títulos)</vt:lpstr>
      <vt:lpstr>Calibri Light</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Caroline Petermann</dc:creator>
  <cp:lastModifiedBy>Isabel Siqueira</cp:lastModifiedBy>
  <cp:revision>199</cp:revision>
  <cp:lastPrinted>2021-10-28T20:23:11Z</cp:lastPrinted>
  <dcterms:created xsi:type="dcterms:W3CDTF">2019-10-31T14:23:28Z</dcterms:created>
  <dcterms:modified xsi:type="dcterms:W3CDTF">2021-10-29T18:41:43Z</dcterms:modified>
</cp:coreProperties>
</file>