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vmlDrawing" Extension="vml"/>
  <Default ContentType="image/vnd.ms-photo" Extension="wdp"/>
  <Default ContentType="application/vnd.openxmlformats-officedocument.spreadsheetml.sheet" Extension="xlsx"/>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09" r:id="rId6"/>
    <p:sldId id="492" r:id="rId7"/>
    <p:sldId id="517" r:id="rId8"/>
    <p:sldId id="519" r:id="rId9"/>
    <p:sldId id="514" r:id="rId10"/>
    <p:sldId id="496" r:id="rId11"/>
    <p:sldId id="499" r:id="rId12"/>
    <p:sldId id="521" r:id="rId13"/>
    <p:sldId id="506" r:id="rId14"/>
    <p:sldId id="505" r:id="rId15"/>
    <p:sldId id="523" r:id="rId16"/>
  </p:sldIdLst>
  <p:sldSz cx="12192000" cy="6858000"/>
  <p:notesSz cx="7099300" cy="10234613"/>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9408" autoAdjust="0"/>
  </p:normalViewPr>
  <p:slideViewPr>
    <p:cSldViewPr snapToGrid="0">
      <p:cViewPr>
        <p:scale>
          <a:sx n="90" d="100"/>
          <a:sy n="90" d="100"/>
        </p:scale>
        <p:origin x="-108" y="-1146"/>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2" y="0"/>
            <a:ext cx="3076363" cy="513509"/>
          </a:xfrm>
          <a:prstGeom prst="rect">
            <a:avLst/>
          </a:prstGeom>
        </p:spPr>
        <p:txBody>
          <a:bodyPr vert="horz" lIns="94731" tIns="47365" rIns="94731" bIns="47365" rtlCol="0"/>
          <a:lstStyle>
            <a:lvl1pPr algn="l">
              <a:defRPr sz="1200"/>
            </a:lvl1pPr>
          </a:lstStyle>
          <a:p>
            <a:endParaRPr lang="pt-BR"/>
          </a:p>
        </p:txBody>
      </p:sp>
      <p:sp>
        <p:nvSpPr>
          <p:cNvPr id="3" name="Espaço Reservado para Data 2"/>
          <p:cNvSpPr>
            <a:spLocks noGrp="1"/>
          </p:cNvSpPr>
          <p:nvPr>
            <p:ph type="dt" idx="1"/>
          </p:nvPr>
        </p:nvSpPr>
        <p:spPr>
          <a:xfrm>
            <a:off x="4021296" y="0"/>
            <a:ext cx="3076363" cy="513509"/>
          </a:xfrm>
          <a:prstGeom prst="rect">
            <a:avLst/>
          </a:prstGeom>
        </p:spPr>
        <p:txBody>
          <a:bodyPr vert="horz" lIns="94731" tIns="47365" rIns="94731" bIns="47365" rtlCol="0"/>
          <a:lstStyle>
            <a:lvl1pPr algn="r">
              <a:defRPr sz="1200"/>
            </a:lvl1pPr>
          </a:lstStyle>
          <a:p>
            <a:fld id="{5426514E-D3CE-4F7F-92FF-8D87D753F936}" type="datetimeFigureOut">
              <a:rPr lang="pt-BR" smtClean="0"/>
              <a:t>10/11/2021</a:t>
            </a:fld>
            <a:endParaRPr lang="pt-BR"/>
          </a:p>
        </p:txBody>
      </p:sp>
      <p:sp>
        <p:nvSpPr>
          <p:cNvPr id="4" name="Espaço Reservado para Imagem de Slide 3"/>
          <p:cNvSpPr>
            <a:spLocks noGrp="1" noRot="1" noChangeAspect="1"/>
          </p:cNvSpPr>
          <p:nvPr>
            <p:ph type="sldImg" idx="2"/>
          </p:nvPr>
        </p:nvSpPr>
        <p:spPr>
          <a:xfrm>
            <a:off x="481013" y="1279525"/>
            <a:ext cx="6137275" cy="3452813"/>
          </a:xfrm>
          <a:prstGeom prst="rect">
            <a:avLst/>
          </a:prstGeom>
          <a:noFill/>
          <a:ln w="12700">
            <a:solidFill>
              <a:prstClr val="black"/>
            </a:solidFill>
          </a:ln>
        </p:spPr>
        <p:txBody>
          <a:bodyPr vert="horz" lIns="94731" tIns="47365" rIns="94731" bIns="47365" rtlCol="0" anchor="ctr"/>
          <a:lstStyle/>
          <a:p>
            <a:endParaRPr lang="pt-BR"/>
          </a:p>
        </p:txBody>
      </p:sp>
      <p:sp>
        <p:nvSpPr>
          <p:cNvPr id="5" name="Espaço Reservado para Anotações 4"/>
          <p:cNvSpPr>
            <a:spLocks noGrp="1"/>
          </p:cNvSpPr>
          <p:nvPr>
            <p:ph type="body" sz="quarter" idx="3"/>
          </p:nvPr>
        </p:nvSpPr>
        <p:spPr>
          <a:xfrm>
            <a:off x="709931" y="4925408"/>
            <a:ext cx="5679440" cy="4029879"/>
          </a:xfrm>
          <a:prstGeom prst="rect">
            <a:avLst/>
          </a:prstGeom>
        </p:spPr>
        <p:txBody>
          <a:bodyPr vert="horz" lIns="94731" tIns="47365" rIns="94731" bIns="47365"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2" y="9721109"/>
            <a:ext cx="3076363" cy="513508"/>
          </a:xfrm>
          <a:prstGeom prst="rect">
            <a:avLst/>
          </a:prstGeom>
        </p:spPr>
        <p:txBody>
          <a:bodyPr vert="horz" lIns="94731" tIns="47365" rIns="94731" bIns="47365"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4021296" y="9721109"/>
            <a:ext cx="3076363" cy="513508"/>
          </a:xfrm>
          <a:prstGeom prst="rect">
            <a:avLst/>
          </a:prstGeom>
        </p:spPr>
        <p:txBody>
          <a:bodyPr vert="horz" lIns="94731" tIns="47365" rIns="94731" bIns="47365"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10/11/2021</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10/11/2021</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10/11/2021</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0.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Excel_Worksheet.xlsx"/><Relationship Id="rId5" Type="http://schemas.openxmlformats.org/officeDocument/2006/relationships/hyperlink" Target="http://www.gestao.saude.sp.gov.br/" TargetMode="Externa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22.e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package" Target="../embeddings/Microsoft_Excel_Worksheet1.xlsx"/><Relationship Id="rId5" Type="http://schemas.openxmlformats.org/officeDocument/2006/relationships/hyperlink" Target="http://www.gestao.saude.sp.gov.br/" TargetMode="External"/><Relationship Id="rId4" Type="http://schemas.openxmlformats.org/officeDocument/2006/relationships/image" Target="../media/image21.png"/></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1.xml"/><Relationship Id="rId5" Type="http://schemas.openxmlformats.org/officeDocument/2006/relationships/image" Target="../media/image10.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4.png"/></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743233"/>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GESTÃO TERCEIRO TRIMESTRE 2021</a:t>
            </a:r>
            <a:br>
              <a:rPr altLang="pt-BR" dirty="0" lang="pt-BR" sz="3000">
                <a:solidFill>
                  <a:schemeClr val="bg1"/>
                </a:solidFill>
                <a:latin typeface="+mj-lt"/>
                <a:cs charset="0" panose="020B0604020202020204" pitchFamily="34" typeface="Arial"/>
              </a:rPr>
            </a:b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651605" y="4424213"/>
            <a:ext cx="45831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a:t>
            </a:r>
            <a:r>
              <a:rPr altLang="pt-BR" b="1" dirty="0" i="1" lang="pt-BR" sz="600">
                <a:solidFill>
                  <a:schemeClr val="bg1"/>
                </a:solidFill>
                <a:ea charset="-127" panose="02030600000101010101" pitchFamily="18" typeface="Batang"/>
              </a:rPr>
              <a:t>n</a:t>
            </a:r>
            <a:r>
              <a:rPr altLang="pt-BR" b="1" dirty="0" i="1" lang="pt-BR" sz="600">
                <a:solidFill>
                  <a:schemeClr val="bg1"/>
                </a:solidFill>
                <a:ea charset="-128" panose="020B0604020202020204" pitchFamily="34" typeface="Arial Unicode MS"/>
                <a:cs charset="-128" panose="020B0604020202020204" pitchFamily="34" typeface="Arial Unicode MS"/>
              </a:rPr>
              <a:t>° 988088/2020 CEAC Norte  –  3° Trimestre 2021</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3° Trimestre 2021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707743" y="5173478"/>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2021</a:t>
            </a:r>
            <a:endParaRPr lang="pt-BR" sz="900" dirty="0">
              <a:effectLst/>
              <a:latin typeface="Times New Roman" panose="02020603050405020304" pitchFamily="18" charset="0"/>
              <a:ea typeface="Batang" panose="02030600000101010101" pitchFamily="18" charset="-127"/>
            </a:endParaRPr>
          </a:p>
        </p:txBody>
      </p:sp>
      <p:pic>
        <p:nvPicPr>
          <p:cNvPr id="5" name="Imagem 4"/>
          <p:cNvPicPr>
            <a:picLocks noChangeAspect="1"/>
          </p:cNvPicPr>
          <p:nvPr/>
        </p:nvPicPr>
        <p:blipFill>
          <a:blip r:embed="rId3"/>
          <a:stretch>
            <a:fillRect/>
          </a:stretch>
        </p:blipFill>
        <p:spPr>
          <a:xfrm>
            <a:off x="1043106" y="1891636"/>
            <a:ext cx="5346079" cy="3299535"/>
          </a:xfrm>
          <a:prstGeom prst="rect">
            <a:avLst/>
          </a:prstGeom>
        </p:spPr>
      </p:pic>
      <p:pic>
        <p:nvPicPr>
          <p:cNvPr id="6" name="Imagem 5"/>
          <p:cNvPicPr>
            <a:picLocks noChangeAspect="1"/>
          </p:cNvPicPr>
          <p:nvPr/>
        </p:nvPicPr>
        <p:blipFill>
          <a:blip r:embed="rId4"/>
          <a:stretch>
            <a:fillRect/>
          </a:stretch>
        </p:blipFill>
        <p:spPr>
          <a:xfrm>
            <a:off x="6838546" y="2184522"/>
            <a:ext cx="4273226" cy="2988956"/>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539728"/>
            <a:ext cx="11046890" cy="235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A tabela 3 representa o indicador de exames liberados no 3º Trimestre, conforme intervalo de tempo definido em Contrato de Gestão e suas porcentagens, divididas de acordo com o perfil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400" dirty="0">
                <a:latin typeface="+mn-lt"/>
                <a:ea typeface="Arial Unicode MS" panose="020B0604020202020204" pitchFamily="34" charset="-128"/>
                <a:cs typeface="Arial Unicode MS" panose="020B0604020202020204" pitchFamily="34" charset="-128"/>
              </a:rPr>
              <a:t>Vale ressaltar que, continuamos com o enfrentamento a Pandemia do COVID-19, impactando nos resultados do 3º Trimestre, com aumento na quantidade de colaboradores afastados por medidas de saúde e segurança, operando com o quadro reduzido para processamento e liberação de exames.</a:t>
            </a:r>
          </a:p>
          <a:p>
            <a:pPr algn="just">
              <a:lnSpc>
                <a:spcPct val="150000"/>
              </a:lnSpc>
            </a:pPr>
            <a:endParaRPr lang="pt-BR" altLang="pt-BR" sz="1400" dirty="0">
              <a:latin typeface="+mn-lt"/>
              <a:ea typeface="Arial Unicode MS" panose="020B0604020202020204" pitchFamily="34" charset="-128"/>
              <a:cs typeface="Arial Unicode MS" panose="020B0604020202020204" pitchFamily="34" charset="-128"/>
            </a:endParaRP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902438" y="6061937"/>
            <a:ext cx="4387125" cy="30008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2021</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6" y="3454015"/>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- 2021</a:t>
            </a:r>
          </a:p>
        </p:txBody>
      </p:sp>
      <p:pic>
        <p:nvPicPr>
          <p:cNvPr id="8" name="Imagem 7"/>
          <p:cNvPicPr>
            <a:picLocks noChangeAspect="1"/>
          </p:cNvPicPr>
          <p:nvPr/>
        </p:nvPicPr>
        <p:blipFill>
          <a:blip r:embed="rId2"/>
          <a:stretch>
            <a:fillRect/>
          </a:stretch>
        </p:blipFill>
        <p:spPr>
          <a:xfrm>
            <a:off x="1626424" y="3824507"/>
            <a:ext cx="8855989" cy="2168424"/>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5550351" y="5015563"/>
            <a:ext cx="3454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3827402" y="682371"/>
            <a:ext cx="7590566" cy="2031325"/>
          </a:xfrm>
          <a:prstGeom prst="rect">
            <a:avLst/>
          </a:prstGeom>
        </p:spPr>
        <p:txBody>
          <a:bodyPr wrap="square">
            <a:spAutoFit/>
          </a:bodyPr>
          <a:lstStyle/>
          <a:p>
            <a:pPr algn="just"/>
            <a:r>
              <a:rPr lang="pt-BR" dirty="0"/>
              <a:t>A estimativa financeira prevista nos Contratos de Gestão n°988088/2020 para o terceiro trimestre de 2021 foi de </a:t>
            </a:r>
            <a:r>
              <a:rPr lang="pt-BR" b="1" dirty="0"/>
              <a:t>R$ 14.782.573,80.</a:t>
            </a:r>
          </a:p>
          <a:p>
            <a:pPr algn="just"/>
            <a:r>
              <a:rPr lang="pt-BR" b="1" dirty="0"/>
              <a:t>  </a:t>
            </a:r>
            <a:endParaRPr lang="pt-BR" dirty="0"/>
          </a:p>
          <a:p>
            <a:pPr algn="just"/>
            <a:r>
              <a:rPr lang="pt-BR" dirty="0"/>
              <a:t>A Tabela 4 apresenta a relação de repasses mensais efetuados pela SES/SP para a AFIP-OSS durante os meses de Julho a Setembro de 2021. O valor repassado foi de </a:t>
            </a:r>
            <a:r>
              <a:rPr lang="pt-BR" b="1" dirty="0"/>
              <a:t>R$ 14.534.144,06. </a:t>
            </a:r>
            <a:r>
              <a:rPr lang="pt-BR" dirty="0"/>
              <a:t>O repasse para o contrato de gestão para o 3</a:t>
            </a:r>
            <a:r>
              <a:rPr lang="en-US" dirty="0"/>
              <a:t>° </a:t>
            </a:r>
            <a:r>
              <a:rPr lang="pt-BR" dirty="0"/>
              <a:t>trimestre ficou </a:t>
            </a:r>
            <a:r>
              <a:rPr lang="pt-BR" dirty="0">
                <a:highlight>
                  <a:srgbClr val="FFFFFF"/>
                </a:highlight>
              </a:rPr>
              <a:t>1,68% abaixo do estimado.</a:t>
            </a:r>
          </a:p>
        </p:txBody>
      </p:sp>
      <p:sp>
        <p:nvSpPr>
          <p:cNvPr id="6" name="CaixaDeTexto 5"/>
          <p:cNvSpPr txBox="1"/>
          <p:nvPr/>
        </p:nvSpPr>
        <p:spPr>
          <a:xfrm>
            <a:off x="5998726" y="3206138"/>
            <a:ext cx="2452171" cy="215444"/>
          </a:xfrm>
          <a:prstGeom prst="rect">
            <a:avLst/>
          </a:prstGeom>
          <a:noFill/>
        </p:spPr>
        <p:txBody>
          <a:bodyPr wrap="square" rtlCol="0">
            <a:spAutoFit/>
          </a:bodyPr>
          <a:lstStyle/>
          <a:p>
            <a:r>
              <a:rPr lang="pt-BR" sz="800" dirty="0"/>
              <a:t>Tabela 4 – Recursos Financeiros CEAC Norte AFIP / OSS</a:t>
            </a:r>
          </a:p>
        </p:txBody>
      </p:sp>
      <p:pic>
        <p:nvPicPr>
          <p:cNvPr id="2" name="Imagem 1"/>
          <p:cNvPicPr>
            <a:picLocks noChangeAspect="1"/>
          </p:cNvPicPr>
          <p:nvPr/>
        </p:nvPicPr>
        <p:blipFill>
          <a:blip r:embed="rId3"/>
          <a:stretch>
            <a:fillRect/>
          </a:stretch>
        </p:blipFill>
        <p:spPr>
          <a:xfrm>
            <a:off x="5101977" y="3543271"/>
            <a:ext cx="4351626" cy="1164000"/>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Julho a Setembro de 2021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974259" y="0"/>
            <a:ext cx="4229966" cy="323165"/>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3° Trimestre 2021</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98881" y="6064467"/>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5"/>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10/11/2021 08h56min</a:t>
            </a:r>
            <a:endParaRPr lang="pt-BR" sz="900" dirty="0"/>
          </a:p>
        </p:txBody>
      </p:sp>
      <p:graphicFrame>
        <p:nvGraphicFramePr>
          <p:cNvPr id="10" name="Objeto 9">
            <a:extLst>
              <a:ext uri="{FF2B5EF4-FFF2-40B4-BE49-F238E27FC236}">
                <a16:creationId xmlns:a16="http://schemas.microsoft.com/office/drawing/2014/main" id="{E0914EC0-448D-4E20-8C39-D2C47EFB225F}"/>
              </a:ext>
            </a:extLst>
          </p:cNvPr>
          <p:cNvGraphicFramePr>
            <a:graphicFrameLocks noChangeAspect="1"/>
          </p:cNvGraphicFramePr>
          <p:nvPr>
            <p:extLst>
              <p:ext uri="{D42A27DB-BD31-4B8C-83A1-F6EECF244321}">
                <p14:modId xmlns:p14="http://schemas.microsoft.com/office/powerpoint/2010/main" val="2409986466"/>
              </p:ext>
            </p:extLst>
          </p:nvPr>
        </p:nvGraphicFramePr>
        <p:xfrm>
          <a:off x="4589174" y="323165"/>
          <a:ext cx="7246937" cy="5418137"/>
        </p:xfrm>
        <a:graphic>
          <a:graphicData uri="http://schemas.openxmlformats.org/presentationml/2006/ole">
            <mc:AlternateContent xmlns:mc="http://schemas.openxmlformats.org/markup-compatibility/2006">
              <mc:Choice xmlns:v="urn:schemas-microsoft-com:vml" Requires="v">
                <p:oleObj spid="_x0000_s1027" name="Worksheet" r:id="rId6" imgW="9772679" imgH="7305475" progId="Excel.Sheet.12">
                  <p:embed/>
                </p:oleObj>
              </mc:Choice>
              <mc:Fallback>
                <p:oleObj name="Worksheet" r:id="rId6" imgW="9772679" imgH="7305475" progId="Excel.Sheet.12">
                  <p:embed/>
                  <p:pic>
                    <p:nvPicPr>
                      <p:cNvPr id="0" name=""/>
                      <p:cNvPicPr/>
                      <p:nvPr/>
                    </p:nvPicPr>
                    <p:blipFill>
                      <a:blip r:embed="rId7"/>
                      <a:stretch>
                        <a:fillRect/>
                      </a:stretch>
                    </p:blipFill>
                    <p:spPr>
                      <a:xfrm>
                        <a:off x="4589174" y="323165"/>
                        <a:ext cx="7246937" cy="5418137"/>
                      </a:xfrm>
                      <a:prstGeom prst="rect">
                        <a:avLst/>
                      </a:prstGeom>
                    </p:spPr>
                  </p:pic>
                </p:oleObj>
              </mc:Fallback>
            </mc:AlternateContent>
          </a:graphicData>
        </a:graphic>
      </p:graphicFrame>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sp>
        <p:nvSpPr>
          <p:cNvPr id="7" name="Retângulo 6">
            <a:extLst>
              <a:ext uri="{FF2B5EF4-FFF2-40B4-BE49-F238E27FC236}">
                <a16:creationId xmlns:a16="http://schemas.microsoft.com/office/drawing/2014/main" id="{C8E3C6BB-D2C3-4347-BACB-6823038D5ADD}"/>
              </a:ext>
            </a:extLst>
          </p:cNvPr>
          <p:cNvSpPr/>
          <p:nvPr/>
        </p:nvSpPr>
        <p:spPr>
          <a:xfrm>
            <a:off x="203200" y="2937135"/>
            <a:ext cx="3297382" cy="3415623"/>
          </a:xfrm>
          <a:prstGeom prst="rect">
            <a:avLst/>
          </a:prstGeom>
        </p:spPr>
        <p:txBody>
          <a:bodyPr vert="horz" lIns="91440" tIns="45720" rIns="91440" bIns="45720" rtlCol="0">
            <a:normAutofit/>
          </a:bodyPr>
          <a:lstStyle/>
          <a:p>
            <a:pPr marL="228600" algn="just">
              <a:lnSpc>
                <a:spcPct val="90000"/>
              </a:lnSpc>
              <a:spcBef>
                <a:spcPts val="600"/>
              </a:spcBef>
              <a:spcAft>
                <a:spcPts val="600"/>
              </a:spcAft>
              <a:defRPr/>
            </a:pPr>
            <a:r>
              <a:rPr lang="en-US" sz="1700" kern="1200" dirty="0">
                <a:solidFill>
                  <a:schemeClr val="bg1"/>
                </a:solidFill>
                <a:latin typeface="+mn-lt"/>
                <a:ea typeface="+mn-ea"/>
                <a:cs typeface="+mn-cs"/>
              </a:rPr>
              <a:t>A </a:t>
            </a:r>
            <a:r>
              <a:rPr lang="en-US" sz="1700" kern="1200" dirty="0" err="1">
                <a:solidFill>
                  <a:schemeClr val="bg1"/>
                </a:solidFill>
                <a:latin typeface="+mn-lt"/>
                <a:ea typeface="+mn-ea"/>
                <a:cs typeface="+mn-cs"/>
              </a:rPr>
              <a:t>prestação</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Contas</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foi</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realizada</a:t>
            </a:r>
            <a:r>
              <a:rPr lang="en-US" sz="1700" kern="1200" dirty="0">
                <a:solidFill>
                  <a:schemeClr val="bg1"/>
                </a:solidFill>
                <a:latin typeface="+mn-lt"/>
                <a:ea typeface="+mn-ea"/>
                <a:cs typeface="+mn-cs"/>
              </a:rPr>
              <a:t> por </a:t>
            </a:r>
            <a:r>
              <a:rPr lang="en-US" sz="1700" kern="1200" dirty="0" err="1">
                <a:solidFill>
                  <a:schemeClr val="bg1"/>
                </a:solidFill>
                <a:latin typeface="+mn-lt"/>
                <a:ea typeface="+mn-ea"/>
                <a:cs typeface="+mn-cs"/>
              </a:rPr>
              <a:t>meio</a:t>
            </a:r>
            <a:r>
              <a:rPr lang="en-US" sz="1700" kern="1200" dirty="0">
                <a:solidFill>
                  <a:schemeClr val="bg1"/>
                </a:solidFill>
                <a:latin typeface="+mn-lt"/>
                <a:ea typeface="+mn-ea"/>
                <a:cs typeface="+mn-cs"/>
              </a:rPr>
              <a:t> do Sistema de Gestão da </a:t>
            </a:r>
            <a:r>
              <a:rPr lang="en-US" sz="1700" kern="1200" dirty="0" err="1">
                <a:solidFill>
                  <a:schemeClr val="bg1"/>
                </a:solidFill>
                <a:latin typeface="+mn-lt"/>
                <a:ea typeface="+mn-ea"/>
                <a:cs typeface="+mn-cs"/>
              </a:rPr>
              <a:t>Secretaria</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Estadual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Saúde</a:t>
            </a:r>
            <a:r>
              <a:rPr lang="en-US" sz="1700" kern="1200" dirty="0">
                <a:solidFill>
                  <a:schemeClr val="bg1"/>
                </a:solidFill>
                <a:latin typeface="+mn-lt"/>
                <a:ea typeface="+mn-ea"/>
                <a:cs typeface="+mn-cs"/>
              </a:rPr>
              <a:t> e </a:t>
            </a:r>
            <a:r>
              <a:rPr lang="en-US" sz="1700" kern="1200" dirty="0" err="1">
                <a:solidFill>
                  <a:schemeClr val="bg1"/>
                </a:solidFill>
                <a:latin typeface="+mn-lt"/>
                <a:ea typeface="+mn-ea"/>
                <a:cs typeface="+mn-cs"/>
              </a:rPr>
              <a:t>Demonstrativo</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Contábil</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Operacional</a:t>
            </a:r>
            <a:r>
              <a:rPr lang="en-US" sz="1700" kern="1200" dirty="0">
                <a:solidFill>
                  <a:schemeClr val="bg1"/>
                </a:solidFill>
                <a:latin typeface="+mn-lt"/>
                <a:ea typeface="+mn-ea"/>
                <a:cs typeface="+mn-cs"/>
              </a:rPr>
              <a:t> de </a:t>
            </a:r>
            <a:r>
              <a:rPr lang="en-US" sz="1700" kern="1200" dirty="0" err="1">
                <a:solidFill>
                  <a:schemeClr val="bg1"/>
                </a:solidFill>
                <a:latin typeface="+mn-lt"/>
                <a:ea typeface="+mn-ea"/>
                <a:cs typeface="+mn-cs"/>
              </a:rPr>
              <a:t>Julho</a:t>
            </a:r>
            <a:r>
              <a:rPr lang="en-US" sz="1700" kern="1200" dirty="0">
                <a:solidFill>
                  <a:schemeClr val="bg1"/>
                </a:solidFill>
                <a:latin typeface="+mn-lt"/>
                <a:ea typeface="+mn-ea"/>
                <a:cs typeface="+mn-cs"/>
              </a:rPr>
              <a:t> a </a:t>
            </a:r>
            <a:r>
              <a:rPr lang="en-US" sz="1700" dirty="0" err="1">
                <a:solidFill>
                  <a:schemeClr val="bg1"/>
                </a:solidFill>
              </a:rPr>
              <a:t>Setembro</a:t>
            </a:r>
            <a:r>
              <a:rPr lang="en-US" sz="1700" dirty="0">
                <a:solidFill>
                  <a:schemeClr val="bg1"/>
                </a:solidFill>
              </a:rPr>
              <a:t> </a:t>
            </a:r>
            <a:r>
              <a:rPr lang="en-US" sz="1700" kern="1200" dirty="0">
                <a:solidFill>
                  <a:schemeClr val="bg1"/>
                </a:solidFill>
                <a:latin typeface="+mn-lt"/>
                <a:ea typeface="+mn-ea"/>
                <a:cs typeface="+mn-cs"/>
              </a:rPr>
              <a:t>de 2021 </a:t>
            </a:r>
            <a:r>
              <a:rPr lang="en-US" sz="1700" kern="1200" dirty="0" err="1">
                <a:solidFill>
                  <a:schemeClr val="bg1"/>
                </a:solidFill>
                <a:latin typeface="+mn-lt"/>
                <a:ea typeface="+mn-ea"/>
                <a:cs typeface="+mn-cs"/>
              </a:rPr>
              <a:t>está</a:t>
            </a:r>
            <a:r>
              <a:rPr lang="en-US" sz="1700" kern="1200" dirty="0">
                <a:solidFill>
                  <a:schemeClr val="bg1"/>
                </a:solidFill>
                <a:latin typeface="+mn-lt"/>
                <a:ea typeface="+mn-ea"/>
                <a:cs typeface="+mn-cs"/>
              </a:rPr>
              <a:t> </a:t>
            </a:r>
            <a:r>
              <a:rPr lang="en-US" sz="1700" kern="1200" dirty="0" err="1">
                <a:solidFill>
                  <a:schemeClr val="bg1"/>
                </a:solidFill>
                <a:latin typeface="+mn-lt"/>
                <a:ea typeface="+mn-ea"/>
                <a:cs typeface="+mn-cs"/>
              </a:rPr>
              <a:t>representado</a:t>
            </a:r>
            <a:r>
              <a:rPr lang="en-US" sz="1700" kern="1200" dirty="0">
                <a:solidFill>
                  <a:schemeClr val="bg1"/>
                </a:solidFill>
                <a:latin typeface="+mn-lt"/>
                <a:ea typeface="+mn-ea"/>
                <a:cs typeface="+mn-cs"/>
              </a:rPr>
              <a:t> no </a:t>
            </a:r>
            <a:r>
              <a:rPr lang="en-US" sz="1700" dirty="0" err="1">
                <a:solidFill>
                  <a:schemeClr val="bg1"/>
                </a:solidFill>
              </a:rPr>
              <a:t>quadro</a:t>
            </a:r>
            <a:r>
              <a:rPr lang="en-US" sz="1700" dirty="0">
                <a:solidFill>
                  <a:schemeClr val="bg1"/>
                </a:solidFill>
              </a:rPr>
              <a:t> 4.</a:t>
            </a:r>
            <a:r>
              <a:rPr lang="en-US" sz="1700" kern="1200" dirty="0">
                <a:solidFill>
                  <a:schemeClr val="bg1"/>
                </a:solidFill>
                <a:latin typeface="+mn-lt"/>
                <a:ea typeface="+mn-ea"/>
                <a:cs typeface="+mn-cs"/>
              </a:rPr>
              <a:t> </a:t>
            </a: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130426" y="82626"/>
            <a:ext cx="3909629" cy="323165"/>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3° Trimestre 2021</a:t>
            </a:r>
          </a:p>
        </p:txBody>
      </p:sp>
      <p:sp>
        <p:nvSpPr>
          <p:cNvPr id="11" name="Retângulo 10">
            <a:extLst>
              <a:ext uri="{FF2B5EF4-FFF2-40B4-BE49-F238E27FC236}">
                <a16:creationId xmlns:a16="http://schemas.microsoft.com/office/drawing/2014/main" id="{92E30EBD-E5BA-4F8B-8206-78528F3F9E81}"/>
              </a:ext>
            </a:extLst>
          </p:cNvPr>
          <p:cNvSpPr/>
          <p:nvPr/>
        </p:nvSpPr>
        <p:spPr>
          <a:xfrm>
            <a:off x="6371602" y="5916086"/>
            <a:ext cx="3494328" cy="27501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5"/>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10/11/2021 09h02min</a:t>
            </a:r>
            <a:endParaRPr lang="pt-BR" sz="900" dirty="0">
              <a:effectLst/>
              <a:latin typeface="Times New Roman" panose="02020603050405020304" pitchFamily="18" charset="0"/>
              <a:ea typeface="Batang" panose="02030600000101010101" pitchFamily="18" charset="-127"/>
            </a:endParaRPr>
          </a:p>
        </p:txBody>
      </p:sp>
      <p:graphicFrame>
        <p:nvGraphicFramePr>
          <p:cNvPr id="2" name="Objeto 1">
            <a:extLst>
              <a:ext uri="{FF2B5EF4-FFF2-40B4-BE49-F238E27FC236}">
                <a16:creationId xmlns:a16="http://schemas.microsoft.com/office/drawing/2014/main" id="{2E4B8425-1868-49B9-B692-F5DF67F66365}"/>
              </a:ext>
            </a:extLst>
          </p:cNvPr>
          <p:cNvGraphicFramePr>
            <a:graphicFrameLocks noChangeAspect="1"/>
          </p:cNvGraphicFramePr>
          <p:nvPr>
            <p:extLst>
              <p:ext uri="{D42A27DB-BD31-4B8C-83A1-F6EECF244321}">
                <p14:modId xmlns:p14="http://schemas.microsoft.com/office/powerpoint/2010/main" val="1280130551"/>
              </p:ext>
            </p:extLst>
          </p:nvPr>
        </p:nvGraphicFramePr>
        <p:xfrm>
          <a:off x="4730851" y="405791"/>
          <a:ext cx="6708775" cy="5418137"/>
        </p:xfrm>
        <a:graphic>
          <a:graphicData uri="http://schemas.openxmlformats.org/presentationml/2006/ole">
            <mc:AlternateContent xmlns:mc="http://schemas.openxmlformats.org/markup-compatibility/2006">
              <mc:Choice xmlns:v="urn:schemas-microsoft-com:vml" Requires="v">
                <p:oleObj spid="_x0000_s2050" name="Worksheet" r:id="rId6" imgW="10096484" imgH="8153277" progId="Excel.Sheet.12">
                  <p:embed/>
                </p:oleObj>
              </mc:Choice>
              <mc:Fallback>
                <p:oleObj name="Worksheet" r:id="rId6" imgW="10096484" imgH="8153277" progId="Excel.Sheet.12">
                  <p:embed/>
                  <p:pic>
                    <p:nvPicPr>
                      <p:cNvPr id="0" name=""/>
                      <p:cNvPicPr/>
                      <p:nvPr/>
                    </p:nvPicPr>
                    <p:blipFill>
                      <a:blip r:embed="rId7"/>
                      <a:stretch>
                        <a:fillRect/>
                      </a:stretch>
                    </p:blipFill>
                    <p:spPr>
                      <a:xfrm>
                        <a:off x="4730851" y="405791"/>
                        <a:ext cx="6708775" cy="5418137"/>
                      </a:xfrm>
                      <a:prstGeom prst="rect">
                        <a:avLst/>
                      </a:prstGeom>
                    </p:spPr>
                  </p:pic>
                </p:oleObj>
              </mc:Fallback>
            </mc:AlternateContent>
          </a:graphicData>
        </a:graphic>
      </p:graphicFrame>
    </p:spTree>
    <p:extLst>
      <p:ext uri="{BB962C8B-B14F-4D97-AF65-F5344CB8AC3E}">
        <p14:creationId xmlns:p14="http://schemas.microsoft.com/office/powerpoint/2010/main" val="1430174528"/>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25" r="-14"/>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6000">
                <a:solidFill>
                  <a:schemeClr val="bg1"/>
                </a:solidFill>
                <a:latin typeface="+mj-lt"/>
                <a:cs charset="0" panose="020B0604020202020204" pitchFamily="34" typeface="Arial"/>
              </a:rPr>
              <a:t>Obrigado!</a:t>
            </a:r>
          </a:p>
          <a:p>
            <a:pPr algn="ct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lang="pt-BR" sz="2100">
                <a:solidFill>
                  <a:srgbClr val="990000"/>
                </a:solidFill>
                <a:latin charset="0" panose="020F0502020204030204" pitchFamily="34" typeface="Calibri"/>
                <a:ea charset="-128" panose="020B0600070205080204" pitchFamily="34" typeface="ＭＳ Ｐゴシック"/>
              </a:rPr>
              <a:t>1</a:t>
            </a:r>
            <a:endParaRPr altLang="pt-BR" b="1"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29185" y="2770545"/>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5</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1"/>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Julho a Setembro de 2021,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z="1200">
                <a:solidFill>
                  <a:schemeClr val="tx1">
                    <a:lumMod val="75000"/>
                    <a:lumOff val="25000"/>
                  </a:schemeClr>
                </a:solidFill>
                <a:cs charset="0" panose="02020603050405020304" pitchFamily="18" typeface="Times New Roman"/>
              </a:rPr>
              <a:t>31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830997"/>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Terceiro Trimestre de 2021.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50783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31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pic>
        <p:nvPicPr>
          <p:cNvPr id="28" name="Imagem 27">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25641" y="5707231"/>
            <a:ext cx="444467" cy="282396"/>
          </a:xfrm>
          <a:prstGeom prst="rect">
            <a:avLst/>
          </a:prstGeom>
        </p:spPr>
      </p:pic>
      <p:sp>
        <p:nvSpPr>
          <p:cNvPr id="29" name="Retângulo 28">
            <a:extLst>
              <a:ext uri="{FF2B5EF4-FFF2-40B4-BE49-F238E27FC236}">
                <a16:creationId xmlns:a16="http://schemas.microsoft.com/office/drawing/2014/main" id="{65AE70D4-CB90-4F71-9409-D0C6248AC820}"/>
              </a:ext>
            </a:extLst>
          </p:cNvPr>
          <p:cNvSpPr/>
          <p:nvPr/>
        </p:nvSpPr>
        <p:spPr>
          <a:xfrm>
            <a:off x="5389181" y="5640180"/>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 hospital de campanha para tratamento de COVID-19.</a:t>
            </a:r>
          </a:p>
        </p:txBody>
      </p:sp>
    </p:spTree>
    <p:extLst>
      <p:ext uri="{BB962C8B-B14F-4D97-AF65-F5344CB8AC3E}">
        <p14:creationId xmlns:p14="http://schemas.microsoft.com/office/powerpoint/2010/main" val="3549773758"/>
      </p:ext>
    </p:extLst>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altLang="pt-BR" b="1" dirty="0" lang="pt-BR" sz="3000">
                <a:solidFill>
                  <a:srgbClr val="C00000"/>
                </a:solidFill>
                <a:ea charset="-128" panose="020B0604020202020204" pitchFamily="34" typeface="Arial Unicode MS"/>
                <a:cs charset="-128" panose="020B0604020202020204" pitchFamily="34" typeface="Arial Unicode MS"/>
              </a:rPr>
              <a:t>Relação de Unidades Atendidas no CEAC Norte</a:t>
            </a:r>
            <a:endParaRPr altLang="pt-BR" dirty="0" lang="pt-BR" sz="3000">
              <a:solidFill>
                <a:srgbClr val="C00000"/>
              </a:solidFill>
              <a:ea charset="-127" panose="02030600000101010101" pitchFamily="18" typeface="Batang"/>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indent="-228600" marL="228600">
              <a:lnSpc>
                <a:spcPct val="150000"/>
              </a:lnSpc>
              <a:buAutoNum type="alphaUcParenR"/>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HOSPITAIS - Unidades com Laboratório de Urgência / Emergência (12)</a:t>
            </a:r>
          </a:p>
          <a:p>
            <a:pPr algn="just">
              <a:lnSpc>
                <a:spcPct val="150000"/>
              </a:lnSpc>
            </a:pPr>
            <a:r>
              <a:rPr dirty="0" lang="x-none" sz="1200">
                <a:solidFill>
                  <a:schemeClr val="tx1">
                    <a:lumMod val="65000"/>
                    <a:lumOff val="35000"/>
                  </a:schemeClr>
                </a:solidFill>
                <a:latin typeface="+mn-lt"/>
                <a:ea charset="-127" panose="02030600000101010101" pitchFamily="18" typeface="Batang"/>
              </a:rPr>
              <a:t>Hospital Mandaqui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Ipiranga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Instituto Dante Pazzanese de Cardiologia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Vila Alpina</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Mario Covas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Sapopemba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Pérola Byington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Itaim Paulista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Santa Marcelina de Itaquaquecetuba </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Regional de Osasco</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Taipas</a:t>
            </a:r>
            <a:endParaRPr dirty="0" lang="pt-BR" sz="1200">
              <a:solidFill>
                <a:schemeClr val="tx1">
                  <a:lumMod val="65000"/>
                  <a:lumOff val="35000"/>
                </a:schemeClr>
              </a:solidFill>
              <a:latin typeface="+mn-lt"/>
              <a:ea charset="-127" panose="02030600000101010101" pitchFamily="18" typeface="Batang"/>
            </a:endParaRPr>
          </a:p>
          <a:p>
            <a:pPr>
              <a:lnSpc>
                <a:spcPct val="150000"/>
              </a:lnSpc>
            </a:pPr>
            <a:r>
              <a:rPr dirty="0" lang="x-none" sz="1200">
                <a:solidFill>
                  <a:schemeClr val="tx1">
                    <a:lumMod val="65000"/>
                    <a:lumOff val="35000"/>
                  </a:schemeClr>
                </a:solidFill>
                <a:latin typeface="+mn-lt"/>
                <a:ea charset="-127" panose="02030600000101010101" pitchFamily="18" typeface="Batang"/>
              </a:rPr>
              <a:t>Hospital Geral de Guaianazes </a:t>
            </a:r>
            <a:endParaRPr dirty="0" lang="pt-BR" sz="1200">
              <a:solidFill>
                <a:schemeClr val="tx1">
                  <a:lumMod val="65000"/>
                  <a:lumOff val="35000"/>
                </a:schemeClr>
              </a:solidFill>
              <a:latin typeface="+mn-lt"/>
              <a:ea charset="-127" panose="02030600000101010101" pitchFamily="18" typeface="Batang"/>
            </a:endParaRPr>
          </a:p>
          <a:p>
            <a:pPr>
              <a:lnSpc>
                <a:spcPct val="150000"/>
              </a:lnSpc>
            </a:pPr>
            <a:endParaRPr altLang="pt-BR" dirty="0" lang="pt-BR" sz="1200">
              <a:solidFill>
                <a:schemeClr val="tx1">
                  <a:lumMod val="65000"/>
                  <a:lumOff val="35000"/>
                </a:schemeClr>
              </a:solidFill>
              <a:latin typeface="+mn-lt"/>
              <a:ea charset="-127" panose="02030600000101010101" pitchFamily="18" typeface="Batang"/>
            </a:endParaRPr>
          </a:p>
          <a:p>
            <a:pPr>
              <a:lnSpc>
                <a:spcPct val="150000"/>
              </a:lnSpc>
            </a:pPr>
            <a:r>
              <a:rPr altLang="pt-BR" b="1" dirty="0" lang="pt-BR" sz="1200">
                <a:solidFill>
                  <a:schemeClr val="tx1">
                    <a:lumMod val="65000"/>
                    <a:lumOff val="35000"/>
                  </a:schemeClr>
                </a:solidFill>
                <a:latin typeface="+mn-lt"/>
                <a:ea charset="-128" panose="020B0604020202020204" pitchFamily="34" typeface="Arial Unicode MS"/>
                <a:cs charset="-128" panose="020B0604020202020204" pitchFamily="34" typeface="Arial Unicode MS"/>
              </a:rPr>
              <a:t>B) HOSPITAL – Unidade para tratamento de COVID-19  (1)</a:t>
            </a:r>
          </a:p>
          <a:p>
            <a:pPr>
              <a:lnSpc>
                <a:spcPct val="150000"/>
              </a:lnSpc>
            </a:pPr>
            <a:r>
              <a:rPr dirty="0" lang="x-none" sz="1200">
                <a:solidFill>
                  <a:schemeClr val="tx1">
                    <a:lumMod val="65000"/>
                    <a:lumOff val="35000"/>
                  </a:schemeClr>
                </a:solidFill>
                <a:latin typeface="+mn-lt"/>
                <a:ea charset="-127" panose="02030600000101010101" pitchFamily="18" typeface="Batang"/>
              </a:rPr>
              <a:t>Hospital </a:t>
            </a:r>
            <a:r>
              <a:rPr dirty="0" lang="pt-BR" sz="1200">
                <a:solidFill>
                  <a:schemeClr val="tx1">
                    <a:lumMod val="65000"/>
                    <a:lumOff val="35000"/>
                  </a:schemeClr>
                </a:solidFill>
                <a:latin typeface="+mn-lt"/>
                <a:ea charset="-127" panose="02030600000101010101" pitchFamily="18" typeface="Batang"/>
              </a:rPr>
              <a:t>de Campanha Metropolitano</a:t>
            </a:r>
          </a:p>
          <a:p>
            <a:pPr>
              <a:lnSpc>
                <a:spcPct val="150000"/>
              </a:lnSpc>
            </a:pPr>
            <a:endParaRPr altLang="pt-BR" b="1" dirty="0" lang="pt-BR" sz="1200">
              <a:solidFill>
                <a:schemeClr val="tx1">
                  <a:lumMod val="65000"/>
                  <a:lumOff val="35000"/>
                </a:schemeClr>
              </a:solidFill>
              <a:ea charset="-128" panose="020B0604020202020204" pitchFamily="34" typeface="Arial Unicode MS"/>
              <a:cs charset="-128" panose="020B0604020202020204" pitchFamily="34" typeface="Arial Unicode MS"/>
            </a:endParaRPr>
          </a:p>
          <a:p>
            <a:pPr>
              <a:lnSpc>
                <a:spcPct val="150000"/>
              </a:lnSpc>
            </a:pPr>
            <a:endParaRPr dirty="0" lang="pt-BR" sz="1200">
              <a:solidFill>
                <a:schemeClr val="tx1">
                  <a:lumMod val="65000"/>
                  <a:lumOff val="35000"/>
                </a:schemeClr>
              </a:solidFill>
              <a:latin typeface="+mn-lt"/>
              <a:ea charset="-127" panose="02030600000101010101" pitchFamily="18" typeface="Batang"/>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C) AMBULATORIOS MÉDICOS - AME (7)</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Santos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Heliópolis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Jundiaí</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Pariquera-Açu</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Lorena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AME Caraguatatuba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Norte</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altLang="pt-BR" dirty="0" lang="pt-BR" sz="1200">
                <a:solidFill>
                  <a:schemeClr val="tx1">
                    <a:lumMod val="65000"/>
                    <a:lumOff val="35000"/>
                  </a:schemeClr>
                </a:solidFill>
                <a:ea charset="-127" panose="02030600000101010101" pitchFamily="18" typeface="Batang"/>
                <a:cs charset="0" panose="020B0604020202020204" pitchFamily="34" typeface="Arial"/>
              </a:rPr>
              <a:t> </a:t>
            </a:r>
          </a:p>
          <a:p>
            <a:pPr algn="just">
              <a:lnSpc>
                <a:spcPts val="1500"/>
              </a:lnSpc>
            </a:pPr>
            <a:r>
              <a:rPr altLang="pt-BR" b="1" dirty="0" lang="pt-BR" sz="1200">
                <a:solidFill>
                  <a:schemeClr val="tx1">
                    <a:lumMod val="65000"/>
                    <a:lumOff val="35000"/>
                  </a:schemeClr>
                </a:solidFill>
                <a:ea charset="-128" panose="020B0604020202020204" pitchFamily="34" typeface="Arial Unicode MS"/>
                <a:cs charset="0" panose="020B0604020202020204" pitchFamily="34" typeface="Arial"/>
              </a:rPr>
              <a:t>D) UNIDADES DE CAPTAÇÃO (11)</a:t>
            </a:r>
            <a:endParaRPr altLang="pt-BR" dirty="0" lang="pt-BR" sz="1200">
              <a:solidFill>
                <a:schemeClr val="tx1">
                  <a:lumMod val="65000"/>
                  <a:lumOff val="35000"/>
                </a:schemeClr>
              </a:solidFill>
              <a:ea charset="-127" panose="02030600000101010101" pitchFamily="18" typeface="Batang"/>
              <a:cs charset="0" panose="020B0604020202020204" pitchFamily="34" typeface="Arial"/>
            </a:endParaRPr>
          </a:p>
          <a:p>
            <a:pPr algn="just">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Heliópolis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Darcy Vargas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Penteado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CAIS –Santa Rita</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Vila Nova Cachoeirinha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Geral de São Mateus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Leonor Mendes de Barros</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Infantil Candido Fontoura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Hospital Guilherme Álvaro</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lnSpc>
                <a:spcPts val="1500"/>
              </a:lnSpc>
            </a:pPr>
            <a:r>
              <a:rPr dirty="0" lang="x-none" sz="1200">
                <a:solidFill>
                  <a:schemeClr val="tx1">
                    <a:lumMod val="65000"/>
                    <a:lumOff val="35000"/>
                  </a:schemeClr>
                </a:solidFill>
                <a:ea charset="-127" panose="02030600000101010101" pitchFamily="18" typeface="Batang"/>
                <a:cs charset="0" panose="020B0604020202020204" pitchFamily="34" typeface="Arial"/>
              </a:rPr>
              <a:t>CRI Zona Leste / CRATOD  </a:t>
            </a:r>
            <a:endParaRPr dirty="0" lang="pt-BR" sz="1200">
              <a:solidFill>
                <a:schemeClr val="tx1">
                  <a:lumMod val="65000"/>
                  <a:lumOff val="35000"/>
                </a:schemeClr>
              </a:solidFill>
              <a:ea charset="-127" panose="02030600000101010101" pitchFamily="18" typeface="Batang"/>
              <a:cs charset="0" panose="020B0604020202020204" pitchFamily="34" typeface="Arial"/>
            </a:endParaRPr>
          </a:p>
          <a:p>
            <a:pPr>
              <a:spcAft>
                <a:spcPts val="600"/>
              </a:spcAft>
            </a:pPr>
            <a:endParaRPr dirty="0" lang="pt-BR" sz="1200">
              <a:solidFill>
                <a:schemeClr val="tx1">
                  <a:lumMod val="65000"/>
                  <a:lumOff val="35000"/>
                </a:schemeClr>
              </a:solidFill>
              <a:cs charset="0" panose="020B0604020202020204" pitchFamily="34" typeface="Arial"/>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342466879"/>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0" y="-42207"/>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11234"/>
            <a:ext cx="10446301"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ko-KR" dirty="0" lang="pt-BR" sz="2000">
                <a:solidFill>
                  <a:schemeClr val="tx1">
                    <a:lumMod val="75000"/>
                    <a:lumOff val="25000"/>
                  </a:schemeClr>
                </a:solidFill>
                <a:latin typeface="+mn-lt"/>
              </a:rPr>
              <a:t>A tabela 1 apresenta a produção trimestral de acordo com o planejado no Termo Aditivo 01/2021 e no Contrato de Gestão n° 988088/2020, </a:t>
            </a:r>
            <a:r>
              <a:rPr dirty="0" lang="pt-BR" sz="2000">
                <a:solidFill>
                  <a:schemeClr val="tx1">
                    <a:lumMod val="75000"/>
                    <a:lumOff val="25000"/>
                  </a:schemeClr>
                </a:solidFill>
                <a:latin typeface="+mn-lt"/>
              </a:rPr>
              <a:t>que estimaram um volume para o Terceiro Trimestre de </a:t>
            </a:r>
            <a:r>
              <a:rPr b="1" dirty="0" lang="pt-BR" sz="2000">
                <a:solidFill>
                  <a:schemeClr val="tx1">
                    <a:lumMod val="75000"/>
                    <a:lumOff val="25000"/>
                  </a:schemeClr>
                </a:solidFill>
                <a:latin typeface="+mn-lt"/>
              </a:rPr>
              <a:t>3.091.140</a:t>
            </a:r>
            <a:r>
              <a:rPr b="1" dirty="0" lang="pt-BR" sz="2000"/>
              <a:t> </a:t>
            </a:r>
            <a:r>
              <a:rPr dirty="0" lang="pt-BR" sz="2000">
                <a:solidFill>
                  <a:schemeClr val="tx1">
                    <a:lumMod val="75000"/>
                    <a:lumOff val="25000"/>
                  </a:schemeClr>
                </a:solidFill>
                <a:latin typeface="+mn-lt"/>
              </a:rPr>
              <a:t>exames</a:t>
            </a:r>
            <a:r>
              <a:rPr altLang="ko-KR" dirty="0" lang="pt-BR" sz="2000">
                <a:solidFill>
                  <a:schemeClr val="tx1">
                    <a:lumMod val="75000"/>
                    <a:lumOff val="25000"/>
                  </a:schemeClr>
                </a:solidFill>
                <a:latin typeface="+mn-lt"/>
              </a:rPr>
              <a:t>. </a:t>
            </a:r>
            <a:r>
              <a:rPr dirty="0" lang="pt-BR" sz="2000">
                <a:solidFill>
                  <a:schemeClr val="tx1">
                    <a:lumMod val="75000"/>
                    <a:lumOff val="25000"/>
                  </a:schemeClr>
                </a:solidFill>
                <a:latin typeface="+mn-lt"/>
              </a:rPr>
              <a:t>A produção realizada foi de </a:t>
            </a:r>
            <a:r>
              <a:rPr b="1" dirty="0" lang="pt-BR" sz="2000">
                <a:solidFill>
                  <a:schemeClr val="tx1">
                    <a:lumMod val="75000"/>
                    <a:lumOff val="25000"/>
                  </a:schemeClr>
                </a:solidFill>
                <a:latin typeface="+mn-lt"/>
              </a:rPr>
              <a:t>14,65 %</a:t>
            </a:r>
            <a:r>
              <a:rPr dirty="0" lang="pt-BR" sz="2000">
                <a:solidFill>
                  <a:schemeClr val="tx1">
                    <a:lumMod val="75000"/>
                    <a:lumOff val="25000"/>
                  </a:schemeClr>
                </a:solidFill>
                <a:latin typeface="+mn-lt"/>
              </a:rPr>
              <a:t> menor que o estimado</a:t>
            </a:r>
            <a:r>
              <a:rPr altLang="ko-KR" dirty="0" lang="pt-BR" sz="2000">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864952" y="5465022"/>
            <a:ext cx="446209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1050">
                <a:latin typeface="+mn-lt"/>
                <a:ea charset="-128" panose="020B0604020202020204" pitchFamily="34" typeface="Arial Unicode MS"/>
                <a:cs charset="-128" panose="020B0604020202020204" pitchFamily="34" typeface="Arial Unicode MS"/>
              </a:rPr>
              <a:t>Fonte: Secretaria de Estado da Saúde de São Paulo – </a:t>
            </a:r>
            <a:r>
              <a:rPr altLang="ko-KR" dirty="0" lang="pt-BR" sz="1100">
                <a:latin typeface="+mn-lt"/>
                <a:ea charset="-128" panose="020B0604020202020204" pitchFamily="34" typeface="Arial Unicode MS"/>
                <a:cs charset="-128" panose="020B0604020202020204" pitchFamily="34" typeface="Arial Unicode MS"/>
              </a:rPr>
              <a:t>Sistema</a:t>
            </a:r>
            <a:r>
              <a:rPr altLang="ko-KR" dirty="0" lang="pt-BR" sz="1050">
                <a:latin typeface="+mn-lt"/>
                <a:ea charset="-128" panose="020B0604020202020204" pitchFamily="34" typeface="Arial Unicode MS"/>
                <a:cs charset="-128" panose="020B0604020202020204" pitchFamily="34" typeface="Arial Unicode MS"/>
              </a:rPr>
              <a:t> Reglab ® 2021</a:t>
            </a:r>
            <a:endParaRPr altLang="ko-KR" dirty="0" lang="pt-BR" sz="105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619720" y="2862371"/>
            <a:ext cx="5187396" cy="261610"/>
          </a:xfrm>
          <a:prstGeom prst="rect">
            <a:avLst/>
          </a:prstGeom>
        </p:spPr>
        <p:txBody>
          <a:bodyPr wrap="square">
            <a:spAutoFit/>
          </a:bodyPr>
          <a:lstStyle/>
          <a:p>
            <a:pPr lvl="0"/>
            <a:r>
              <a:rPr altLang="ko-KR" dirty="0" lang="pt-BR" sz="1100">
                <a:solidFill>
                  <a:prstClr val="black">
                    <a:lumMod val="75000"/>
                    <a:lumOff val="25000"/>
                  </a:prstClr>
                </a:solidFill>
              </a:rPr>
              <a:t>Tabela 1 – Produção Estimada e Realizada no CEAC Norte, Julho a Setembro de 2021.</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6" name="Imagem 5"/>
          <p:cNvPicPr>
            <a:picLocks noChangeAspect="1"/>
          </p:cNvPicPr>
          <p:nvPr/>
        </p:nvPicPr>
        <p:blipFill>
          <a:blip r:embed="rId5"/>
          <a:stretch>
            <a:fillRect/>
          </a:stretch>
        </p:blipFill>
        <p:spPr>
          <a:xfrm>
            <a:off x="3156588" y="3278980"/>
            <a:ext cx="5650528" cy="1987645"/>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267077" y="1313670"/>
            <a:ext cx="6096000"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Julho a Setembro de 2021.</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7381830" y="5830996"/>
            <a:ext cx="36992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2021</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Julho a Setembro de 2021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p:cNvPicPr>
            <a:picLocks noChangeAspect="1"/>
          </p:cNvPicPr>
          <p:nvPr/>
        </p:nvPicPr>
        <p:blipFill>
          <a:blip r:embed="rId3"/>
          <a:stretch>
            <a:fillRect/>
          </a:stretch>
        </p:blipFill>
        <p:spPr>
          <a:xfrm>
            <a:off x="6267077" y="1596421"/>
            <a:ext cx="5591826" cy="4264264"/>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9" name="Retângulo 1">
            <a:extLst>
              <a:ext uri="{FF2B5EF4-FFF2-40B4-BE49-F238E27FC236}">
                <a16:creationId xmlns:a16="http://schemas.microsoft.com/office/drawing/2014/main" id="{503BC11F-E348-44A9-93F7-76FAE3085CB3}"/>
              </a:ext>
            </a:extLst>
          </p:cNvPr>
          <p:cNvSpPr>
            <a:spLocks noChangeArrowheads="1"/>
          </p:cNvSpPr>
          <p:nvPr/>
        </p:nvSpPr>
        <p:spPr bwMode="auto">
          <a:xfrm>
            <a:off x="5545020" y="960372"/>
            <a:ext cx="6131042"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terceiro trimestre de 2021, quatorze (14) unidades de saúde estaduais aderiram à pesquisa de satisfação para usuários do CEAC Norte. Os serviços que aderiram à pesquisa SAU incluíram os seguintes Ambulatórios: Mandaqui, Pérola Byington, Ames Caraguatatuba, Santos e Pariquera-Açu e os Hospitais; Guilherme Álvaro, Heliópolis, Ipiranga, Itaquaquecetuba, Itaim, </a:t>
            </a:r>
            <a:r>
              <a:rPr lang="pt-BR" sz="1400" dirty="0" err="1">
                <a:latin typeface="+mn-lt"/>
              </a:rPr>
              <a:t>Mandaqui</a:t>
            </a:r>
            <a:r>
              <a:rPr lang="pt-BR" sz="1400" dirty="0">
                <a:latin typeface="+mn-lt"/>
              </a:rPr>
              <a:t>,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terceiro trimestre 2021 foram respondidas pesquisas de satisfação (média mensal de 484 pesquisas) em um universo de 17.439 atendimentos avaliados. Verificamos alto grau de satisfação dos usuários com os serviços prestados pelo CEAC Norte/AFIP em todas as dimensões avaliadas (Recepção, Coleta, Preparo, Higiene, Limpeza e Entrega de Resultados) com avaliações “Ótimo” ou “Bom” em 98,2% das respostas, conforme Quadro 2 e Tabela 2.</a:t>
            </a:r>
          </a:p>
          <a:p>
            <a:pPr algn="just"/>
            <a:endParaRPr lang="pt-BR" altLang="pt-BR" sz="1400" dirty="0">
              <a:latin typeface="+mn-lt"/>
            </a:endParaRP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2577</TotalTime>
  <Words>1665</Words>
  <Application>Microsoft Office PowerPoint</Application>
  <PresentationFormat>Widescreen</PresentationFormat>
  <Paragraphs>143</Paragraphs>
  <Slides>15</Slides>
  <Notes>5</Notes>
  <HiddenSlides>0</HiddenSlides>
  <MMClips>0</MMClips>
  <ScaleCrop>false</ScaleCrop>
  <HeadingPairs>
    <vt:vector size="8" baseType="variant">
      <vt:variant>
        <vt:lpstr>Fontes usadas</vt:lpstr>
      </vt:variant>
      <vt:variant>
        <vt:i4>6</vt:i4>
      </vt:variant>
      <vt:variant>
        <vt:lpstr>Tema</vt:lpstr>
      </vt:variant>
      <vt:variant>
        <vt:i4>1</vt:i4>
      </vt:variant>
      <vt:variant>
        <vt:lpstr>Servidores OLE inseridos</vt:lpstr>
      </vt:variant>
      <vt:variant>
        <vt:i4>1</vt:i4>
      </vt:variant>
      <vt:variant>
        <vt:lpstr>Títulos de slides</vt:lpstr>
      </vt:variant>
      <vt:variant>
        <vt:i4>15</vt:i4>
      </vt:variant>
    </vt:vector>
  </HeadingPairs>
  <TitlesOfParts>
    <vt:vector size="23" baseType="lpstr">
      <vt:lpstr>Arial</vt:lpstr>
      <vt:lpstr>Calibri</vt:lpstr>
      <vt:lpstr>Calibri (Títulos)</vt:lpstr>
      <vt:lpstr>Calibri Light</vt:lpstr>
      <vt:lpstr>Times New Roman</vt:lpstr>
      <vt:lpstr>Wingdings</vt:lpstr>
      <vt:lpstr>Tema do Office</vt:lpstr>
      <vt:lpstr>Planilha do Microsoft Excel</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Renato Demetrio de Campos</cp:lastModifiedBy>
  <cp:revision>316</cp:revision>
  <cp:lastPrinted>2021-11-04T20:17:26Z</cp:lastPrinted>
  <dcterms:created xsi:type="dcterms:W3CDTF">2019-10-31T14:23:28Z</dcterms:created>
  <dcterms:modified xsi:type="dcterms:W3CDTF">2021-11-10T12:02:18Z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908951</vt:lpwstr>
  </property>
  <property fmtid="{D5CDD505-2E9C-101B-9397-08002B2CF9AE}" name="NXPowerLiteSettings" pid="3">
    <vt:lpwstr>F7000400038000</vt:lpwstr>
  </property>
  <property fmtid="{D5CDD505-2E9C-101B-9397-08002B2CF9AE}" name="NXPowerLiteVersion" pid="4">
    <vt:lpwstr>S9.1.2</vt:lpwstr>
  </property>
</Properties>
</file>