
<file path=[Content_Types].xml><?xml version="1.0" encoding="utf-8"?>
<Types xmlns="http://schemas.openxmlformats.org/package/2006/content-types">
  <Default ContentType="image/png" Extension="png"/>
  <Default ContentType="image/jpeg" Extension="jpeg"/>
  <Default ContentType="image/x-emf" Extension="emf"/>
  <Default ContentType="application/vnd.openxmlformats-package.relationships+xml" Extension="rels"/>
  <Default ContentType="application/xml" Extension="xml"/>
  <Default ContentType="image/vnd.ms-photo" Extension="wdp"/>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70" r:id="rId2"/>
    <p:sldId id="516" r:id="rId3"/>
    <p:sldId id="490" r:id="rId4"/>
    <p:sldId id="508" r:id="rId5"/>
    <p:sldId id="509" r:id="rId6"/>
    <p:sldId id="492" r:id="rId7"/>
    <p:sldId id="517" r:id="rId8"/>
    <p:sldId id="519" r:id="rId9"/>
    <p:sldId id="514" r:id="rId10"/>
    <p:sldId id="496" r:id="rId11"/>
    <p:sldId id="499" r:id="rId12"/>
    <p:sldId id="521" r:id="rId13"/>
    <p:sldId id="506" r:id="rId14"/>
    <p:sldId id="505" r:id="rId15"/>
    <p:sldId id="523" r:id="rId16"/>
  </p:sldIdLst>
  <p:sldSz cx="12192000" cy="6858000"/>
  <p:notesSz cx="6797675" cy="992822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guide id="5" orient="horz" pos="2160" userDrawn="1">
          <p15:clr>
            <a:srgbClr val="A4A3A4"/>
          </p15:clr>
        </p15:guide>
        <p15:guide id="6"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 id="2" name="Diego R. Medeiros" initials="DRM" lastIdx="1" clrIdx="1">
    <p:extLst>
      <p:ext uri="{19B8F6BF-5375-455C-9EA6-DF929625EA0E}">
        <p15:presenceInfo xmlns:p15="http://schemas.microsoft.com/office/powerpoint/2012/main" userId="S-1-5-21-2365488645-3626107736-286831921-3018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408" autoAdjust="0"/>
  </p:normalViewPr>
  <p:slideViewPr>
    <p:cSldViewPr snapToGrid="0">
      <p:cViewPr varScale="1">
        <p:scale>
          <a:sx n="66" d="100"/>
          <a:sy n="66" d="100"/>
        </p:scale>
        <p:origin x="900" y="78"/>
      </p:cViewPr>
      <p:guideLst>
        <p:guide orient="horz" pos="3906"/>
        <p:guide pos="3228"/>
        <p:guide pos="7537"/>
        <p:guide pos="688"/>
        <p:guide orient="horz" pos="2160"/>
        <p:guide orient="horz" pos="22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0"/>
            <a:ext cx="2945659" cy="498136"/>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idx="1"/>
          </p:nvPr>
        </p:nvSpPr>
        <p:spPr>
          <a:xfrm>
            <a:off x="3850444" y="0"/>
            <a:ext cx="2945659" cy="498136"/>
          </a:xfrm>
          <a:prstGeom prst="rect">
            <a:avLst/>
          </a:prstGeom>
        </p:spPr>
        <p:txBody>
          <a:bodyPr vert="horz" lIns="91413" tIns="45706" rIns="91413" bIns="45706" rtlCol="0"/>
          <a:lstStyle>
            <a:lvl1pPr algn="r">
              <a:defRPr sz="1200"/>
            </a:lvl1pPr>
          </a:lstStyle>
          <a:p>
            <a:fld id="{5426514E-D3CE-4F7F-92FF-8D87D753F936}" type="datetimeFigureOut">
              <a:rPr lang="pt-BR" smtClean="0"/>
              <a:t>27/08/2021</a:t>
            </a:fld>
            <a:endParaRPr lang="pt-BR"/>
          </a:p>
        </p:txBody>
      </p:sp>
      <p:sp>
        <p:nvSpPr>
          <p:cNvPr id="4" name="Espaço Reservado para Imagem de Sli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13" tIns="45706" rIns="91413" bIns="45706"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13" tIns="45706" rIns="91413" bIns="45706"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1" y="9430093"/>
            <a:ext cx="2945659" cy="498135"/>
          </a:xfrm>
          <a:prstGeom prst="rect">
            <a:avLst/>
          </a:prstGeom>
        </p:spPr>
        <p:txBody>
          <a:bodyPr vert="horz" lIns="91413" tIns="45706" rIns="91413" bIns="45706"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4" y="9430093"/>
            <a:ext cx="2945659" cy="498135"/>
          </a:xfrm>
          <a:prstGeom prst="rect">
            <a:avLst/>
          </a:prstGeom>
        </p:spPr>
        <p:txBody>
          <a:bodyPr vert="horz" lIns="91413" tIns="45706" rIns="91413" bIns="45706"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8</a:t>
            </a:fld>
            <a:endParaRPr lang="pt-BR"/>
          </a:p>
        </p:txBody>
      </p:sp>
    </p:spTree>
    <p:extLst>
      <p:ext uri="{BB962C8B-B14F-4D97-AF65-F5344CB8AC3E}">
        <p14:creationId xmlns:p14="http://schemas.microsoft.com/office/powerpoint/2010/main" val="202567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10</a:t>
            </a:fld>
            <a:endParaRPr lang="pt-BR"/>
          </a:p>
        </p:txBody>
      </p:sp>
    </p:spTree>
    <p:extLst>
      <p:ext uri="{BB962C8B-B14F-4D97-AF65-F5344CB8AC3E}">
        <p14:creationId xmlns:p14="http://schemas.microsoft.com/office/powerpoint/2010/main" val="2475568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13</a:t>
            </a:fld>
            <a:endParaRPr lang="pt-BR"/>
          </a:p>
        </p:txBody>
      </p:sp>
    </p:spTree>
    <p:extLst>
      <p:ext uri="{BB962C8B-B14F-4D97-AF65-F5344CB8AC3E}">
        <p14:creationId xmlns:p14="http://schemas.microsoft.com/office/powerpoint/2010/main" val="5356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14</a:t>
            </a:fld>
            <a:endParaRPr lang="pt-BR"/>
          </a:p>
        </p:txBody>
      </p:sp>
    </p:spTree>
    <p:extLst>
      <p:ext uri="{BB962C8B-B14F-4D97-AF65-F5344CB8AC3E}">
        <p14:creationId xmlns:p14="http://schemas.microsoft.com/office/powerpoint/2010/main" val="395896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27/08/2021</a:t>
            </a:fld>
            <a:endParaRPr lang="pt-BR"/>
          </a:p>
        </p:txBody>
      </p:sp>
      <p:sp>
        <p:nvSpPr>
          <p:cNvPr id="5" name="Espaço Reservado para Rodapé 4">
            <a:extLst>
              <a:ext uri="{FF2B5EF4-FFF2-40B4-BE49-F238E27FC236}">
                <a16:creationId xmlns=""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27/08/2021</a:t>
            </a:fld>
            <a:endParaRPr lang="pt-BR"/>
          </a:p>
        </p:txBody>
      </p:sp>
      <p:sp>
        <p:nvSpPr>
          <p:cNvPr id="5" name="Espaço Reservado para Rodapé 4">
            <a:extLst>
              <a:ext uri="{FF2B5EF4-FFF2-40B4-BE49-F238E27FC236}">
                <a16:creationId xmlns=""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27/08/2021</a:t>
            </a:fld>
            <a:endParaRPr lang="pt-BR"/>
          </a:p>
        </p:txBody>
      </p:sp>
      <p:sp>
        <p:nvSpPr>
          <p:cNvPr id="5" name="Espaço Reservado para Rodapé 4">
            <a:extLst>
              <a:ext uri="{FF2B5EF4-FFF2-40B4-BE49-F238E27FC236}">
                <a16:creationId xmlns=""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 xmlns:a16="http://schemas.microsoft.com/office/drawing/2014/main" id="{CC71F068-CBE1-41CE-8449-76006A54A06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 xmlns:a16="http://schemas.microsoft.com/office/drawing/2014/main" id="{C1D974A5-9EA3-442E-93CE-90281F584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1.emf"/><Relationship Id="rId4" Type="http://schemas.openxmlformats.org/officeDocument/2006/relationships/hyperlink" Target="http://www.gestao.saude.sp.gov.b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hyperlink" Target="http://www.gestao.saude.sp.gov.br/"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4.png"/></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xmlns=""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xmlns=""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xmlns="" id="{9B30DA4A-785C-4F4F-BDF9-355B486929C0}"/>
              </a:ext>
            </a:extLst>
          </p:cNvPr>
          <p:cNvSpPr txBox="1">
            <a:spLocks/>
          </p:cNvSpPr>
          <p:nvPr/>
        </p:nvSpPr>
        <p:spPr>
          <a:xfrm>
            <a:off x="7845569" y="2743233"/>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3000">
                <a:solidFill>
                  <a:schemeClr val="bg1"/>
                </a:solidFill>
                <a:latin typeface="+mj-lt"/>
                <a:cs charset="0" panose="020B0604020202020204" pitchFamily="34" typeface="Arial"/>
              </a:rPr>
              <a:t>RELATÓRIO DE EXECUÇÃO DO CONTRATO DE </a:t>
            </a:r>
            <a:r>
              <a:rPr altLang="pt-BR" dirty="0" lang="pt-BR" smtClean="0" sz="3000">
                <a:solidFill>
                  <a:schemeClr val="bg1"/>
                </a:solidFill>
                <a:latin typeface="+mj-lt"/>
                <a:cs charset="0" panose="020B0604020202020204" pitchFamily="34" typeface="Arial"/>
              </a:rPr>
              <a:t>GESTÃO SEGUNDO TRIMESTRE 2021</a:t>
            </a:r>
            <a:r>
              <a:rPr altLang="pt-BR" dirty="0" lang="pt-BR" sz="3000">
                <a:solidFill>
                  <a:schemeClr val="bg1"/>
                </a:solidFill>
                <a:latin typeface="+mj-lt"/>
                <a:cs charset="0" panose="020B0604020202020204" pitchFamily="34" typeface="Arial"/>
              </a:rPr>
              <a:t/>
            </a:r>
            <a:br>
              <a:rPr altLang="pt-BR" dirty="0" lang="pt-BR" sz="3000">
                <a:solidFill>
                  <a:schemeClr val="bg1"/>
                </a:solidFill>
                <a:latin typeface="+mj-lt"/>
                <a:cs charset="0" panose="020B0604020202020204" pitchFamily="34" typeface="Arial"/>
              </a:rPr>
            </a:b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xmlns=""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xmlns=""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10" name="Retângulo 4">
            <a:extLst>
              <a:ext uri="{FF2B5EF4-FFF2-40B4-BE49-F238E27FC236}">
                <a16:creationId xmlns:a16="http://schemas.microsoft.com/office/drawing/2014/main" xmlns="" id="{9A5A5385-18A5-42EB-AD0F-DAC418D1AEE7}"/>
              </a:ext>
            </a:extLst>
          </p:cNvPr>
          <p:cNvSpPr>
            <a:spLocks noChangeArrowheads="1"/>
          </p:cNvSpPr>
          <p:nvPr/>
        </p:nvSpPr>
        <p:spPr bwMode="auto">
          <a:xfrm>
            <a:off x="7651605" y="4424213"/>
            <a:ext cx="45831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pt-BR" b="1" dirty="0" i="1" lang="pt-BR" sz="600">
                <a:solidFill>
                  <a:schemeClr val="bg1"/>
                </a:solidFill>
                <a:ea charset="-128" panose="020B0604020202020204" pitchFamily="34" typeface="Arial Unicode MS"/>
                <a:cs charset="-128" panose="020B0604020202020204" pitchFamily="34" typeface="Arial Unicode MS"/>
              </a:rPr>
              <a:t> RELATÓRIO DE EXECUÇÃO DO CONTRATO DE GESTÃO </a:t>
            </a:r>
            <a:r>
              <a:rPr altLang="pt-BR" b="1" dirty="0" i="1" lang="pt-BR" sz="600">
                <a:solidFill>
                  <a:schemeClr val="bg1"/>
                </a:solidFill>
                <a:ea charset="-127" panose="02030600000101010101" pitchFamily="18" typeface="Batang"/>
              </a:rPr>
              <a:t>n</a:t>
            </a:r>
            <a:r>
              <a:rPr altLang="pt-BR" b="1" dirty="0" i="1" lang="pt-BR" sz="600">
                <a:solidFill>
                  <a:schemeClr val="bg1"/>
                </a:solidFill>
                <a:ea charset="-128" panose="020B0604020202020204" pitchFamily="34" typeface="Arial Unicode MS"/>
                <a:cs charset="-128" panose="020B0604020202020204" pitchFamily="34" typeface="Arial Unicode MS"/>
              </a:rPr>
              <a:t>° 988088/2020 CEAC Norte  –  2</a:t>
            </a:r>
            <a:r>
              <a:rPr altLang="pt-BR" b="1" dirty="0" i="1" lang="pt-BR" smtClean="0" sz="600">
                <a:solidFill>
                  <a:schemeClr val="bg1"/>
                </a:solidFill>
                <a:ea charset="-128" panose="020B0604020202020204" pitchFamily="34" typeface="Arial Unicode MS"/>
                <a:cs charset="-128" panose="020B0604020202020204" pitchFamily="34" typeface="Arial Unicode MS"/>
              </a:rPr>
              <a:t>° Trimestre 2021</a:t>
            </a:r>
            <a:endParaRPr altLang="pt-BR" b="1" dirty="0" lang="pt-BR" sz="60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CaixaDeTexto 2"/>
          <p:cNvSpPr txBox="1"/>
          <p:nvPr/>
        </p:nvSpPr>
        <p:spPr>
          <a:xfrm>
            <a:off x="575583" y="1660804"/>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a:t>
            </a:r>
            <a:r>
              <a:rPr lang="pt-BR" altLang="pt-BR" sz="900" dirty="0" smtClean="0">
                <a:ea typeface="Arial Unicode MS" panose="020B0604020202020204" pitchFamily="34" charset="-128"/>
                <a:cs typeface="Arial Unicode MS" panose="020B0604020202020204" pitchFamily="34" charset="-128"/>
              </a:rPr>
              <a:t>2 - Pesquisa de Satisfação – 2° Trimestre 2021 CEAC Norte  AFIP / OSS</a:t>
            </a:r>
            <a:endParaRPr lang="pt-BR" altLang="pt-BR" sz="900" dirty="0">
              <a:ea typeface="Batang" panose="02030600000101010101" pitchFamily="18" charset="-127"/>
            </a:endParaRPr>
          </a:p>
        </p:txBody>
      </p:sp>
      <p:sp>
        <p:nvSpPr>
          <p:cNvPr id="4" name="CaixaDeTexto 3"/>
          <p:cNvSpPr txBox="1"/>
          <p:nvPr/>
        </p:nvSpPr>
        <p:spPr>
          <a:xfrm>
            <a:off x="7950741" y="1953690"/>
            <a:ext cx="3111689" cy="230832"/>
          </a:xfrm>
          <a:prstGeom prst="rect">
            <a:avLst/>
          </a:prstGeom>
          <a:noFill/>
        </p:spPr>
        <p:txBody>
          <a:bodyPr wrap="square" rtlCol="0">
            <a:spAutoFit/>
          </a:bodyPr>
          <a:lstStyle/>
          <a:p>
            <a:pPr algn="ctr"/>
            <a:r>
              <a:rPr lang="pt-BR" sz="900" dirty="0" smtClean="0"/>
              <a:t>Tabela 2 - Avaliação </a:t>
            </a:r>
            <a:r>
              <a:rPr lang="pt-BR" sz="900" dirty="0"/>
              <a:t>P</a:t>
            </a:r>
            <a:r>
              <a:rPr lang="pt-BR" sz="900" dirty="0" smtClean="0"/>
              <a:t>ositiva Ótimo + Bom.</a:t>
            </a:r>
            <a:endParaRPr lang="pt-BR" sz="900" dirty="0"/>
          </a:p>
        </p:txBody>
      </p:sp>
      <p:sp>
        <p:nvSpPr>
          <p:cNvPr id="12" name="Retângulo 11">
            <a:extLst>
              <a:ext uri="{FF2B5EF4-FFF2-40B4-BE49-F238E27FC236}">
                <a16:creationId xmlns="" xmlns:a16="http://schemas.microsoft.com/office/drawing/2014/main" id="{F6E727FF-212D-42D5-83B0-9ADD691BCF0B}"/>
              </a:ext>
            </a:extLst>
          </p:cNvPr>
          <p:cNvSpPr/>
          <p:nvPr/>
        </p:nvSpPr>
        <p:spPr>
          <a:xfrm>
            <a:off x="3707743" y="5173478"/>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a:t>
            </a:r>
            <a:r>
              <a:rPr lang="pt-BR" sz="900" i="1" dirty="0" smtClean="0">
                <a:latin typeface="Arial" panose="020B0604020202020204" pitchFamily="34" charset="0"/>
                <a:ea typeface="Arial Unicode MS" panose="020B0604020202020204"/>
              </a:rPr>
              <a:t>Setor Qualidade 2021</a:t>
            </a:r>
            <a:endParaRPr lang="pt-BR" sz="900" dirty="0">
              <a:effectLst/>
              <a:latin typeface="Times New Roman" panose="02020603050405020304" pitchFamily="18" charset="0"/>
              <a:ea typeface="Batang" panose="02030600000101010101" pitchFamily="18" charset="-127"/>
            </a:endParaRPr>
          </a:p>
        </p:txBody>
      </p:sp>
      <p:pic>
        <p:nvPicPr>
          <p:cNvPr id="9" name="Imagem 8"/>
          <p:cNvPicPr>
            <a:picLocks noChangeAspect="1"/>
          </p:cNvPicPr>
          <p:nvPr/>
        </p:nvPicPr>
        <p:blipFill>
          <a:blip r:embed="rId3"/>
          <a:stretch>
            <a:fillRect/>
          </a:stretch>
        </p:blipFill>
        <p:spPr>
          <a:xfrm>
            <a:off x="1012237" y="1891636"/>
            <a:ext cx="5535136" cy="3232814"/>
          </a:xfrm>
          <a:prstGeom prst="rect">
            <a:avLst/>
          </a:prstGeom>
        </p:spPr>
      </p:pic>
      <p:pic>
        <p:nvPicPr>
          <p:cNvPr id="11" name="Imagem 10"/>
          <p:cNvPicPr>
            <a:picLocks noChangeAspect="1"/>
          </p:cNvPicPr>
          <p:nvPr/>
        </p:nvPicPr>
        <p:blipFill>
          <a:blip r:embed="rId4"/>
          <a:stretch>
            <a:fillRect/>
          </a:stretch>
        </p:blipFill>
        <p:spPr>
          <a:xfrm>
            <a:off x="6984027" y="2424526"/>
            <a:ext cx="4254587" cy="2748952"/>
          </a:xfrm>
          <a:prstGeom prst="rect">
            <a:avLst/>
          </a:prstGeom>
        </p:spPr>
      </p:pic>
    </p:spTree>
    <p:extLst>
      <p:ext uri="{BB962C8B-B14F-4D97-AF65-F5344CB8AC3E}">
        <p14:creationId xmlns:p14="http://schemas.microsoft.com/office/powerpoint/2010/main" val="1571140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 xmlns:a16="http://schemas.microsoft.com/office/drawing/2014/main" id="{993DBBEC-3B9E-4E74-9666-C8759EE6E35F}"/>
              </a:ext>
            </a:extLst>
          </p:cNvPr>
          <p:cNvSpPr>
            <a:spLocks noChangeArrowheads="1"/>
          </p:cNvSpPr>
          <p:nvPr/>
        </p:nvSpPr>
        <p:spPr bwMode="auto">
          <a:xfrm>
            <a:off x="572555" y="1539728"/>
            <a:ext cx="11046890" cy="235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A tabela 3</a:t>
            </a:r>
            <a:r>
              <a:rPr lang="pt-BR" altLang="pt-BR" sz="1400" dirty="0" smtClean="0">
                <a:latin typeface="+mn-lt"/>
                <a:ea typeface="Arial Unicode MS" panose="020B0604020202020204" pitchFamily="34" charset="-128"/>
                <a:cs typeface="Arial Unicode MS" panose="020B0604020202020204" pitchFamily="34" charset="-128"/>
              </a:rPr>
              <a:t> representa </a:t>
            </a:r>
            <a:r>
              <a:rPr lang="pt-BR" altLang="pt-BR" sz="1400" dirty="0">
                <a:latin typeface="+mn-lt"/>
                <a:ea typeface="Arial Unicode MS" panose="020B0604020202020204" pitchFamily="34" charset="-128"/>
                <a:cs typeface="Arial Unicode MS" panose="020B0604020202020204" pitchFamily="34" charset="-128"/>
              </a:rPr>
              <a:t>o indicador de exames </a:t>
            </a:r>
            <a:r>
              <a:rPr lang="pt-BR" altLang="pt-BR" sz="1400" dirty="0" smtClean="0">
                <a:latin typeface="+mn-lt"/>
                <a:ea typeface="Arial Unicode MS" panose="020B0604020202020204" pitchFamily="34" charset="-128"/>
                <a:cs typeface="Arial Unicode MS" panose="020B0604020202020204" pitchFamily="34" charset="-128"/>
              </a:rPr>
              <a:t>liberados no 2º Trimestre, </a:t>
            </a:r>
            <a:r>
              <a:rPr lang="pt-BR" altLang="pt-BR" sz="1400" dirty="0">
                <a:latin typeface="+mn-lt"/>
                <a:ea typeface="Arial Unicode MS" panose="020B0604020202020204" pitchFamily="34" charset="-128"/>
                <a:cs typeface="Arial Unicode MS" panose="020B0604020202020204" pitchFamily="34" charset="-128"/>
              </a:rPr>
              <a:t>conforme intervalo de </a:t>
            </a:r>
            <a:r>
              <a:rPr lang="pt-BR" altLang="pt-BR" sz="1400" dirty="0" smtClean="0">
                <a:latin typeface="+mn-lt"/>
                <a:ea typeface="Arial Unicode MS" panose="020B0604020202020204" pitchFamily="34" charset="-128"/>
                <a:cs typeface="Arial Unicode MS" panose="020B0604020202020204" pitchFamily="34" charset="-128"/>
              </a:rPr>
              <a:t>tempo </a:t>
            </a:r>
            <a:r>
              <a:rPr lang="pt-BR" altLang="pt-BR" sz="1400" dirty="0">
                <a:latin typeface="+mn-lt"/>
                <a:ea typeface="Arial Unicode MS" panose="020B0604020202020204" pitchFamily="34" charset="-128"/>
                <a:cs typeface="Arial Unicode MS" panose="020B0604020202020204" pitchFamily="34" charset="-128"/>
              </a:rPr>
              <a:t>definido em Contrato de Gestão e suas porcentagens, divididas de acordo com o perfil de </a:t>
            </a:r>
            <a:r>
              <a:rPr lang="pt-BR" altLang="pt-BR" sz="1400" dirty="0" smtClean="0">
                <a:latin typeface="+mn-lt"/>
                <a:ea typeface="Arial Unicode MS" panose="020B0604020202020204" pitchFamily="34" charset="-128"/>
                <a:cs typeface="Arial Unicode MS" panose="020B0604020202020204" pitchFamily="34" charset="-128"/>
              </a:rPr>
              <a:t>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Vale ressaltar que, </a:t>
            </a:r>
            <a:r>
              <a:rPr lang="pt-BR" altLang="pt-BR" sz="1400" dirty="0" smtClean="0">
                <a:latin typeface="+mn-lt"/>
                <a:ea typeface="Arial Unicode MS" panose="020B0604020202020204" pitchFamily="34" charset="-128"/>
                <a:cs typeface="Arial Unicode MS" panose="020B0604020202020204" pitchFamily="34" charset="-128"/>
              </a:rPr>
              <a:t>continuamos com o enfrentamento a Pandemia do COVID-19, impactando </a:t>
            </a:r>
            <a:r>
              <a:rPr lang="pt-BR" altLang="pt-BR" sz="1400" dirty="0">
                <a:latin typeface="+mn-lt"/>
                <a:ea typeface="Arial Unicode MS" panose="020B0604020202020204" pitchFamily="34" charset="-128"/>
                <a:cs typeface="Arial Unicode MS" panose="020B0604020202020204" pitchFamily="34" charset="-128"/>
              </a:rPr>
              <a:t>nos resultados do 2</a:t>
            </a:r>
            <a:r>
              <a:rPr lang="pt-BR" altLang="pt-BR" sz="1400" dirty="0" smtClean="0">
                <a:latin typeface="+mn-lt"/>
                <a:ea typeface="Arial Unicode MS" panose="020B0604020202020204" pitchFamily="34" charset="-128"/>
                <a:cs typeface="Arial Unicode MS" panose="020B0604020202020204" pitchFamily="34" charset="-128"/>
              </a:rPr>
              <a:t>º </a:t>
            </a:r>
            <a:r>
              <a:rPr lang="pt-BR" altLang="pt-BR" sz="1400" dirty="0">
                <a:latin typeface="+mn-lt"/>
                <a:ea typeface="Arial Unicode MS" panose="020B0604020202020204" pitchFamily="34" charset="-128"/>
                <a:cs typeface="Arial Unicode MS" panose="020B0604020202020204" pitchFamily="34" charset="-128"/>
              </a:rPr>
              <a:t>Trimestre, </a:t>
            </a:r>
            <a:r>
              <a:rPr lang="pt-BR" altLang="pt-BR" sz="1400" dirty="0" smtClean="0">
                <a:latin typeface="+mn-lt"/>
                <a:ea typeface="Arial Unicode MS" panose="020B0604020202020204" pitchFamily="34" charset="-128"/>
                <a:cs typeface="Arial Unicode MS" panose="020B0604020202020204" pitchFamily="34" charset="-128"/>
              </a:rPr>
              <a:t>com aumento </a:t>
            </a:r>
            <a:r>
              <a:rPr lang="pt-BR" altLang="pt-BR" sz="1400" dirty="0">
                <a:latin typeface="+mn-lt"/>
                <a:ea typeface="Arial Unicode MS" panose="020B0604020202020204" pitchFamily="34" charset="-128"/>
                <a:cs typeface="Arial Unicode MS" panose="020B0604020202020204" pitchFamily="34" charset="-128"/>
              </a:rPr>
              <a:t>na quantidade de colaboradores afastados por medidas de saúde e </a:t>
            </a:r>
            <a:r>
              <a:rPr lang="pt-BR" altLang="pt-BR" sz="1400" dirty="0" smtClean="0">
                <a:latin typeface="+mn-lt"/>
                <a:ea typeface="Arial Unicode MS" panose="020B0604020202020204" pitchFamily="34" charset="-128"/>
                <a:cs typeface="Arial Unicode MS" panose="020B0604020202020204" pitchFamily="34" charset="-128"/>
              </a:rPr>
              <a:t>segurança, operando </a:t>
            </a:r>
            <a:r>
              <a:rPr lang="pt-BR" altLang="pt-BR" sz="1400" dirty="0">
                <a:latin typeface="+mn-lt"/>
                <a:ea typeface="Arial Unicode MS" panose="020B0604020202020204" pitchFamily="34" charset="-128"/>
                <a:cs typeface="Arial Unicode MS" panose="020B0604020202020204" pitchFamily="34" charset="-128"/>
              </a:rPr>
              <a:t>com o quadro reduzido para processamento e liberação de </a:t>
            </a:r>
            <a:r>
              <a:rPr lang="pt-BR" altLang="pt-BR" sz="1400" dirty="0" smtClean="0">
                <a:latin typeface="+mn-lt"/>
                <a:ea typeface="Arial Unicode MS" panose="020B0604020202020204" pitchFamily="34" charset="-128"/>
                <a:cs typeface="Arial Unicode MS" panose="020B0604020202020204" pitchFamily="34" charset="-128"/>
              </a:rPr>
              <a:t>exames.</a:t>
            </a:r>
            <a:endParaRPr lang="pt-BR" altLang="pt-BR" sz="1400" dirty="0">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p:txBody>
      </p:sp>
      <p:sp>
        <p:nvSpPr>
          <p:cNvPr id="7" name="Título 1">
            <a:extLst>
              <a:ext uri="{FF2B5EF4-FFF2-40B4-BE49-F238E27FC236}">
                <a16:creationId xmlns=""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 xmlns:a16="http://schemas.microsoft.com/office/drawing/2014/main" id="{F6E727FF-212D-42D5-83B0-9ADD691BCF0B}"/>
              </a:ext>
            </a:extLst>
          </p:cNvPr>
          <p:cNvSpPr/>
          <p:nvPr/>
        </p:nvSpPr>
        <p:spPr>
          <a:xfrm>
            <a:off x="3902438" y="6061937"/>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a:t>
            </a:r>
            <a:r>
              <a:rPr lang="pt-BR" sz="900" i="1" dirty="0" smtClean="0">
                <a:latin typeface="Arial" panose="020B0604020202020204" pitchFamily="34" charset="0"/>
                <a:ea typeface="Arial Unicode MS" panose="020B0604020202020204"/>
              </a:rPr>
              <a:t>2021</a:t>
            </a:r>
            <a:endParaRPr lang="pt-BR" sz="900" dirty="0">
              <a:effectLst/>
              <a:latin typeface="Times New Roman" panose="02020603050405020304" pitchFamily="18" charset="0"/>
              <a:ea typeface="Batang" panose="02030600000101010101" pitchFamily="18" charset="-127"/>
            </a:endParaRPr>
          </a:p>
        </p:txBody>
      </p:sp>
      <p:sp>
        <p:nvSpPr>
          <p:cNvPr id="2" name="CaixaDeTexto 1"/>
          <p:cNvSpPr txBox="1"/>
          <p:nvPr/>
        </p:nvSpPr>
        <p:spPr>
          <a:xfrm>
            <a:off x="4238006" y="3454015"/>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a:t>
            </a:r>
            <a:r>
              <a:rPr lang="pt-BR" sz="900" i="1" dirty="0" smtClean="0">
                <a:latin typeface="Arial" panose="020B0604020202020204" pitchFamily="34" charset="0"/>
                <a:ea typeface="Arial Unicode MS" panose="020B0604020202020204"/>
              </a:rPr>
              <a:t>3 </a:t>
            </a:r>
            <a:r>
              <a:rPr lang="pt-BR" sz="900" i="1" dirty="0">
                <a:latin typeface="Arial" panose="020B0604020202020204" pitchFamily="34" charset="0"/>
                <a:ea typeface="Arial Unicode MS" panose="020B0604020202020204"/>
              </a:rPr>
              <a:t>- Indicador de Atendimento ao Prazo de Execução - </a:t>
            </a:r>
            <a:r>
              <a:rPr lang="pt-BR" sz="900" i="1" dirty="0" smtClean="0">
                <a:latin typeface="Arial" panose="020B0604020202020204" pitchFamily="34" charset="0"/>
                <a:ea typeface="Arial Unicode MS" panose="020B0604020202020204"/>
              </a:rPr>
              <a:t>2021</a:t>
            </a:r>
            <a:endParaRPr lang="pt-BR" sz="900" i="1" dirty="0">
              <a:latin typeface="Arial" panose="020B0604020202020204" pitchFamily="34" charset="0"/>
              <a:ea typeface="Arial Unicode MS" panose="020B0604020202020204"/>
            </a:endParaRPr>
          </a:p>
        </p:txBody>
      </p:sp>
      <p:pic>
        <p:nvPicPr>
          <p:cNvPr id="3" name="Imagem 2"/>
          <p:cNvPicPr>
            <a:picLocks noChangeAspect="1"/>
          </p:cNvPicPr>
          <p:nvPr/>
        </p:nvPicPr>
        <p:blipFill>
          <a:blip r:embed="rId2"/>
          <a:stretch>
            <a:fillRect/>
          </a:stretch>
        </p:blipFill>
        <p:spPr>
          <a:xfrm>
            <a:off x="1919762" y="3962912"/>
            <a:ext cx="8352476" cy="2030331"/>
          </a:xfrm>
          <a:prstGeom prst="rect">
            <a:avLst/>
          </a:prstGeom>
        </p:spPr>
      </p:pic>
    </p:spTree>
    <p:extLst>
      <p:ext uri="{BB962C8B-B14F-4D97-AF65-F5344CB8AC3E}">
        <p14:creationId xmlns:p14="http://schemas.microsoft.com/office/powerpoint/2010/main" val="4224601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42A5316D-ED2F-4F89-B4B4-8D9240B1A34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err="1">
                <a:solidFill>
                  <a:srgbClr val="FFFFFF"/>
                </a:solidFill>
                <a:latin typeface="+mn-lt"/>
                <a:ea typeface="+mj-ea"/>
                <a:cs typeface="+mj-cs"/>
              </a:rPr>
              <a:t>Recursos</a:t>
            </a:r>
            <a:r>
              <a:rPr lang="en-US" sz="2800" b="1" kern="1200" dirty="0">
                <a:solidFill>
                  <a:srgbClr val="FFFFFF"/>
                </a:solidFill>
                <a:latin typeface="+mn-lt"/>
                <a:ea typeface="+mj-ea"/>
                <a:cs typeface="+mj-cs"/>
              </a:rPr>
              <a:t> </a:t>
            </a:r>
            <a:r>
              <a:rPr lang="en-US" sz="2800" b="1" kern="1200" dirty="0" err="1">
                <a:solidFill>
                  <a:srgbClr val="FFFFFF"/>
                </a:solidFill>
                <a:latin typeface="+mn-lt"/>
                <a:ea typeface="+mj-ea"/>
                <a:cs typeface="+mj-cs"/>
              </a:rPr>
              <a:t>Financeiros</a:t>
            </a:r>
            <a:endParaRPr lang="en-US" sz="2800" b="1" kern="1200" dirty="0">
              <a:solidFill>
                <a:srgbClr val="FFFFFF"/>
              </a:solidFill>
              <a:latin typeface="+mn-lt"/>
              <a:ea typeface="+mj-ea"/>
              <a:cs typeface="+mj-cs"/>
            </a:endParaRPr>
          </a:p>
        </p:txBody>
      </p:sp>
      <p:sp>
        <p:nvSpPr>
          <p:cNvPr id="8" name="Retângulo 1">
            <a:extLst>
              <a:ext uri="{FF2B5EF4-FFF2-40B4-BE49-F238E27FC236}">
                <a16:creationId xmlns="" xmlns:a16="http://schemas.microsoft.com/office/drawing/2014/main" id="{4E64FE92-0BBC-4843-91E4-7ACEB75F1019}"/>
              </a:ext>
            </a:extLst>
          </p:cNvPr>
          <p:cNvSpPr>
            <a:spLocks noChangeArrowheads="1"/>
          </p:cNvSpPr>
          <p:nvPr/>
        </p:nvSpPr>
        <p:spPr bwMode="auto">
          <a:xfrm>
            <a:off x="4038599" y="1282535"/>
            <a:ext cx="699926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p:txBody>
      </p:sp>
      <p:sp>
        <p:nvSpPr>
          <p:cNvPr id="9" name="Retângulo 2">
            <a:extLst>
              <a:ext uri="{FF2B5EF4-FFF2-40B4-BE49-F238E27FC236}">
                <a16:creationId xmlns="" xmlns:a16="http://schemas.microsoft.com/office/drawing/2014/main" id="{D15ADD7C-AB7B-4331-8134-3A3C10F6AF50}"/>
              </a:ext>
            </a:extLst>
          </p:cNvPr>
          <p:cNvSpPr>
            <a:spLocks noChangeArrowheads="1"/>
          </p:cNvSpPr>
          <p:nvPr/>
        </p:nvSpPr>
        <p:spPr bwMode="auto">
          <a:xfrm>
            <a:off x="5998726" y="4915987"/>
            <a:ext cx="3454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a:t>
            </a:r>
            <a:r>
              <a:rPr lang="pt-BR" altLang="pt-BR" sz="800" dirty="0" smtClean="0">
                <a:latin typeface="+mn-lt"/>
                <a:ea typeface="Arial Unicode MS" panose="020B0604020202020204" pitchFamily="34" charset="-128"/>
                <a:cs typeface="Arial Unicode MS" panose="020B0604020202020204" pitchFamily="34" charset="-128"/>
              </a:rPr>
              <a:t>2021</a:t>
            </a:r>
            <a:endParaRPr lang="pt-BR" altLang="pt-BR" sz="800" dirty="0">
              <a:latin typeface="+mn-lt"/>
              <a:ea typeface="Batang" panose="02030600000101010101" pitchFamily="18" charset="-127"/>
            </a:endParaRPr>
          </a:p>
        </p:txBody>
      </p:sp>
      <p:pic>
        <p:nvPicPr>
          <p:cNvPr id="10" name="Imagem 9">
            <a:extLst>
              <a:ext uri="{FF2B5EF4-FFF2-40B4-BE49-F238E27FC236}">
                <a16:creationId xmlns=""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3" name="Retângulo 2"/>
          <p:cNvSpPr/>
          <p:nvPr/>
        </p:nvSpPr>
        <p:spPr>
          <a:xfrm>
            <a:off x="3827402" y="682371"/>
            <a:ext cx="7590566" cy="2031325"/>
          </a:xfrm>
          <a:prstGeom prst="rect">
            <a:avLst/>
          </a:prstGeom>
        </p:spPr>
        <p:txBody>
          <a:bodyPr wrap="square">
            <a:spAutoFit/>
          </a:bodyPr>
          <a:lstStyle/>
          <a:p>
            <a:pPr algn="just"/>
            <a:r>
              <a:rPr lang="pt-BR" dirty="0" smtClean="0"/>
              <a:t>A estimativa </a:t>
            </a:r>
            <a:r>
              <a:rPr lang="pt-BR" dirty="0"/>
              <a:t>financeira prevista </a:t>
            </a:r>
            <a:r>
              <a:rPr lang="pt-BR" dirty="0" smtClean="0"/>
              <a:t>nos Contratos </a:t>
            </a:r>
            <a:r>
              <a:rPr lang="pt-BR" dirty="0"/>
              <a:t>de </a:t>
            </a:r>
            <a:r>
              <a:rPr lang="pt-BR" dirty="0" smtClean="0"/>
              <a:t>Gestão n°988088/2020 para o segundo trimestre </a:t>
            </a:r>
            <a:r>
              <a:rPr lang="pt-BR" dirty="0"/>
              <a:t>de </a:t>
            </a:r>
            <a:r>
              <a:rPr lang="pt-BR" dirty="0" smtClean="0"/>
              <a:t>2021 </a:t>
            </a:r>
            <a:r>
              <a:rPr lang="pt-BR" dirty="0"/>
              <a:t>foi de </a:t>
            </a:r>
            <a:r>
              <a:rPr lang="pt-BR" b="1" dirty="0"/>
              <a:t>R$ </a:t>
            </a:r>
            <a:r>
              <a:rPr lang="pt-BR" b="1" dirty="0" smtClean="0"/>
              <a:t>14.782.573,80.</a:t>
            </a:r>
          </a:p>
          <a:p>
            <a:pPr algn="just"/>
            <a:r>
              <a:rPr lang="pt-BR" b="1" dirty="0" smtClean="0"/>
              <a:t> </a:t>
            </a:r>
            <a:r>
              <a:rPr lang="pt-BR" b="1" dirty="0"/>
              <a:t> </a:t>
            </a:r>
            <a:endParaRPr lang="pt-BR" dirty="0"/>
          </a:p>
          <a:p>
            <a:pPr algn="just"/>
            <a:r>
              <a:rPr lang="pt-BR" dirty="0"/>
              <a:t>A Tabela 4 apresenta a relação de repasses mensais efetuados pela SES/SP para a AFIP-OSS durante os meses de </a:t>
            </a:r>
            <a:r>
              <a:rPr lang="pt-BR" dirty="0" smtClean="0"/>
              <a:t>Abril a Junho de 2021. </a:t>
            </a:r>
            <a:r>
              <a:rPr lang="pt-BR" dirty="0"/>
              <a:t>O valor repassado foi </a:t>
            </a:r>
            <a:r>
              <a:rPr lang="pt-BR" dirty="0" smtClean="0"/>
              <a:t>de </a:t>
            </a:r>
            <a:r>
              <a:rPr lang="pt-BR" b="1" dirty="0" smtClean="0"/>
              <a:t>R</a:t>
            </a:r>
            <a:r>
              <a:rPr lang="pt-BR" b="1" dirty="0"/>
              <a:t>$ </a:t>
            </a:r>
            <a:r>
              <a:rPr lang="pt-BR" b="1" dirty="0" smtClean="0"/>
              <a:t>14.346.191,19 </a:t>
            </a:r>
            <a:r>
              <a:rPr lang="pt-BR" dirty="0" smtClean="0"/>
              <a:t>o </a:t>
            </a:r>
            <a:r>
              <a:rPr lang="pt-BR" dirty="0"/>
              <a:t>repasse para o contrato de gestão para o 2</a:t>
            </a:r>
            <a:r>
              <a:rPr lang="en-US" dirty="0" smtClean="0"/>
              <a:t>° </a:t>
            </a:r>
            <a:r>
              <a:rPr lang="pt-BR" dirty="0"/>
              <a:t>trimestre ficou </a:t>
            </a:r>
            <a:r>
              <a:rPr lang="pt-BR" dirty="0" smtClean="0">
                <a:highlight>
                  <a:srgbClr val="FFFFFF"/>
                </a:highlight>
              </a:rPr>
              <a:t>2,95% </a:t>
            </a:r>
            <a:r>
              <a:rPr lang="pt-BR" dirty="0">
                <a:highlight>
                  <a:srgbClr val="FFFFFF"/>
                </a:highlight>
              </a:rPr>
              <a:t>abaixo do estimado.</a:t>
            </a:r>
          </a:p>
        </p:txBody>
      </p:sp>
      <p:sp>
        <p:nvSpPr>
          <p:cNvPr id="6" name="CaixaDeTexto 5"/>
          <p:cNvSpPr txBox="1"/>
          <p:nvPr/>
        </p:nvSpPr>
        <p:spPr>
          <a:xfrm>
            <a:off x="5998726" y="3206138"/>
            <a:ext cx="2452171" cy="215444"/>
          </a:xfrm>
          <a:prstGeom prst="rect">
            <a:avLst/>
          </a:prstGeom>
          <a:noFill/>
        </p:spPr>
        <p:txBody>
          <a:bodyPr wrap="square" rtlCol="0">
            <a:spAutoFit/>
          </a:bodyPr>
          <a:lstStyle/>
          <a:p>
            <a:r>
              <a:rPr lang="pt-BR" sz="800" dirty="0" smtClean="0"/>
              <a:t>Tabela 4 – Recursos Financeiros CEAC Norte AFIP / OSS</a:t>
            </a:r>
            <a:endParaRPr lang="pt-BR" sz="800" dirty="0"/>
          </a:p>
        </p:txBody>
      </p:sp>
      <p:pic>
        <p:nvPicPr>
          <p:cNvPr id="4" name="Imagem 3"/>
          <p:cNvPicPr>
            <a:picLocks noChangeAspect="1"/>
          </p:cNvPicPr>
          <p:nvPr/>
        </p:nvPicPr>
        <p:blipFill>
          <a:blip r:embed="rId3"/>
          <a:stretch>
            <a:fillRect/>
          </a:stretch>
        </p:blipFill>
        <p:spPr>
          <a:xfrm>
            <a:off x="5304942" y="3657707"/>
            <a:ext cx="4466573" cy="1186097"/>
          </a:xfrm>
          <a:prstGeom prst="rect">
            <a:avLst/>
          </a:prstGeom>
        </p:spPr>
      </p:pic>
    </p:spTree>
    <p:extLst>
      <p:ext uri="{BB962C8B-B14F-4D97-AF65-F5344CB8AC3E}">
        <p14:creationId xmlns:p14="http://schemas.microsoft.com/office/powerpoint/2010/main" val="3630496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Fluxo</a:t>
            </a:r>
            <a:r>
              <a:rPr lang="en-US" sz="2600" b="1" dirty="0">
                <a:solidFill>
                  <a:schemeClr val="bg1"/>
                </a:solidFill>
                <a:latin typeface="+mj-lt"/>
              </a:rPr>
              <a:t> de Caixa</a:t>
            </a:r>
          </a:p>
        </p:txBody>
      </p:sp>
      <p:sp>
        <p:nvSpPr>
          <p:cNvPr id="6" name="Retângulo 5">
            <a:extLst>
              <a:ext uri="{FF2B5EF4-FFF2-40B4-BE49-F238E27FC236}">
                <a16:creationId xmlns=""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 xmlns:a16="http://schemas.microsoft.com/office/drawing/2014/main" id="{8D77A55E-01B1-4DAD-8A6D-BD2F463AB10E}"/>
              </a:ext>
            </a:extLst>
          </p:cNvPr>
          <p:cNvSpPr/>
          <p:nvPr/>
        </p:nvSpPr>
        <p:spPr>
          <a:xfrm>
            <a:off x="484260" y="3034094"/>
            <a:ext cx="3048000" cy="1923604"/>
          </a:xfrm>
          <a:prstGeom prst="rect">
            <a:avLst/>
          </a:prstGeom>
        </p:spPr>
        <p:txBody>
          <a:bodyPr wrap="square">
            <a:spAutoFit/>
          </a:bodyPr>
          <a:lstStyle/>
          <a:p>
            <a:pPr algn="just">
              <a:defRPr/>
            </a:pPr>
            <a:r>
              <a:rPr lang="pt-BR" sz="1700" dirty="0" smtClean="0">
                <a:solidFill>
                  <a:schemeClr val="bg1"/>
                </a:solidFill>
              </a:rPr>
              <a:t>A prestação </a:t>
            </a:r>
            <a:r>
              <a:rPr lang="pt-BR" sz="1700" dirty="0">
                <a:solidFill>
                  <a:schemeClr val="bg1"/>
                </a:solidFill>
              </a:rPr>
              <a:t>de contas Financeira foi realizada através do Sistema de Gestão da Secretaria Estadual de Saúde. A Demonstração de Fluxo de Caixa de </a:t>
            </a:r>
            <a:r>
              <a:rPr lang="pt-BR" sz="1700" dirty="0" smtClean="0">
                <a:solidFill>
                  <a:schemeClr val="bg1"/>
                </a:solidFill>
              </a:rPr>
              <a:t>Abril a Junho de 2021 </a:t>
            </a:r>
            <a:r>
              <a:rPr lang="pt-BR" sz="1700" dirty="0">
                <a:solidFill>
                  <a:schemeClr val="bg1"/>
                </a:solidFill>
              </a:rPr>
              <a:t>está representada no quadro 3</a:t>
            </a:r>
            <a:r>
              <a:rPr lang="pt-BR" sz="1700" dirty="0" smtClean="0">
                <a:solidFill>
                  <a:schemeClr val="bg1"/>
                </a:solidFill>
              </a:rPr>
              <a:t>.</a:t>
            </a:r>
            <a:endParaRPr lang="pt-BR" sz="1700" dirty="0">
              <a:solidFill>
                <a:schemeClr val="bg1"/>
              </a:solidFill>
            </a:endParaRPr>
          </a:p>
        </p:txBody>
      </p:sp>
      <p:sp>
        <p:nvSpPr>
          <p:cNvPr id="12" name="Retângulo 11">
            <a:extLst>
              <a:ext uri="{FF2B5EF4-FFF2-40B4-BE49-F238E27FC236}">
                <a16:creationId xmlns="" xmlns:a16="http://schemas.microsoft.com/office/drawing/2014/main" id="{249A347E-426C-4A63-8968-F2E32A2EEDD4}"/>
              </a:ext>
            </a:extLst>
          </p:cNvPr>
          <p:cNvSpPr/>
          <p:nvPr/>
        </p:nvSpPr>
        <p:spPr>
          <a:xfrm>
            <a:off x="5763161" y="430747"/>
            <a:ext cx="4229966" cy="323165"/>
          </a:xfrm>
          <a:prstGeom prst="rect">
            <a:avLst/>
          </a:prstGeom>
        </p:spPr>
        <p:txBody>
          <a:bodyPr wrap="square">
            <a:spAutoFit/>
          </a:bodyPr>
          <a:lstStyle/>
          <a:p>
            <a:pPr algn="ctr">
              <a:lnSpc>
                <a:spcPct val="150000"/>
              </a:lnSpc>
              <a:spcAft>
                <a:spcPts val="0"/>
              </a:spcAft>
              <a:defRPr/>
            </a:pPr>
            <a:r>
              <a:rPr lang="pt-BR" sz="1000" dirty="0">
                <a:solidFill>
                  <a:srgbClr val="FF0000"/>
                </a:solidFill>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3 – Demonstrativo de Fluxo de Caixa CEAC Norte – 2</a:t>
            </a:r>
            <a:r>
              <a:rPr lang="pt-BR" sz="900" i="1" dirty="0" smtClean="0">
                <a:solidFill>
                  <a:srgbClr val="000000"/>
                </a:solidFill>
                <a:latin typeface="Arial" panose="020B0604020202020204" pitchFamily="34" charset="0"/>
                <a:ea typeface="Times New Roman" panose="02020603050405020304" pitchFamily="18" charset="0"/>
              </a:rPr>
              <a:t>° </a:t>
            </a:r>
            <a:r>
              <a:rPr lang="pt-BR" sz="900" i="1" dirty="0">
                <a:solidFill>
                  <a:srgbClr val="000000"/>
                </a:solidFill>
                <a:latin typeface="Arial" panose="020B0604020202020204" pitchFamily="34" charset="0"/>
                <a:ea typeface="Times New Roman" panose="02020603050405020304" pitchFamily="18" charset="0"/>
              </a:rPr>
              <a:t>Trimestre </a:t>
            </a:r>
            <a:r>
              <a:rPr lang="pt-BR" sz="900" i="1" dirty="0" smtClean="0">
                <a:solidFill>
                  <a:srgbClr val="000000"/>
                </a:solidFill>
                <a:latin typeface="Arial" panose="020B0604020202020204" pitchFamily="34" charset="0"/>
                <a:ea typeface="Times New Roman" panose="02020603050405020304" pitchFamily="18" charset="0"/>
              </a:rPr>
              <a:t>2021</a:t>
            </a:r>
            <a:endParaRPr lang="pt-BR" sz="900" i="1" dirty="0">
              <a:solidFill>
                <a:srgbClr val="000000"/>
              </a:solidFill>
              <a:latin typeface="Arial" panose="020B0604020202020204" pitchFamily="34" charset="0"/>
              <a:ea typeface="Times New Roman" panose="02020603050405020304" pitchFamily="18" charset="0"/>
            </a:endParaRPr>
          </a:p>
        </p:txBody>
      </p:sp>
      <p:pic>
        <p:nvPicPr>
          <p:cNvPr id="13" name="Imagem 12">
            <a:extLst>
              <a:ext uri="{FF2B5EF4-FFF2-40B4-BE49-F238E27FC236}">
                <a16:creationId xmlns="" xmlns:a16="http://schemas.microsoft.com/office/drawing/2014/main" id="{BCA8ACF4-DFB5-4318-BF4A-E4B8A5CE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 xmlns:a16="http://schemas.microsoft.com/office/drawing/2014/main" id="{F4AFFF6F-937B-4F4F-93EF-C49E6B74D12C}"/>
              </a:ext>
            </a:extLst>
          </p:cNvPr>
          <p:cNvSpPr/>
          <p:nvPr/>
        </p:nvSpPr>
        <p:spPr>
          <a:xfrm>
            <a:off x="6298882" y="5859069"/>
            <a:ext cx="3580721" cy="230832"/>
          </a:xfrm>
          <a:prstGeom prst="rect">
            <a:avLst/>
          </a:prstGeom>
        </p:spPr>
        <p:txBody>
          <a:bodyPr wrap="square">
            <a:spAutoFit/>
          </a:bodyPr>
          <a:lstStyle/>
          <a:p>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a:t>
            </a:r>
            <a:r>
              <a:rPr lang="pt-BR" sz="900" i="1" dirty="0" smtClean="0">
                <a:solidFill>
                  <a:srgbClr val="000000"/>
                </a:solidFill>
                <a:latin typeface="Arial" panose="020B0604020202020204" pitchFamily="34" charset="0"/>
                <a:ea typeface="Times New Roman" panose="02020603050405020304" pitchFamily="18" charset="0"/>
              </a:rPr>
              <a:t>19/07/2021 15h50min</a:t>
            </a:r>
            <a:endParaRPr lang="pt-BR" sz="900" dirty="0"/>
          </a:p>
        </p:txBody>
      </p:sp>
      <p:pic>
        <p:nvPicPr>
          <p:cNvPr id="10" name="Imagem 9"/>
          <p:cNvPicPr>
            <a:picLocks noChangeAspect="1"/>
          </p:cNvPicPr>
          <p:nvPr/>
        </p:nvPicPr>
        <p:blipFill>
          <a:blip r:embed="rId5"/>
          <a:stretch>
            <a:fillRect/>
          </a:stretch>
        </p:blipFill>
        <p:spPr>
          <a:xfrm>
            <a:off x="5763161" y="867627"/>
            <a:ext cx="4660222" cy="4877726"/>
          </a:xfrm>
          <a:prstGeom prst="rect">
            <a:avLst/>
          </a:prstGeom>
        </p:spPr>
      </p:pic>
    </p:spTree>
    <p:extLst>
      <p:ext uri="{BB962C8B-B14F-4D97-AF65-F5344CB8AC3E}">
        <p14:creationId xmlns:p14="http://schemas.microsoft.com/office/powerpoint/2010/main" val="72827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Contábil</a:t>
            </a:r>
            <a:endParaRPr lang="en-US" sz="2600" b="1" dirty="0">
              <a:solidFill>
                <a:schemeClr val="bg1"/>
              </a:solidFill>
              <a:latin typeface="+mj-lt"/>
            </a:endParaRPr>
          </a:p>
        </p:txBody>
      </p:sp>
      <p:sp>
        <p:nvSpPr>
          <p:cNvPr id="7" name="Retângulo 6">
            <a:extLst>
              <a:ext uri="{FF2B5EF4-FFF2-40B4-BE49-F238E27FC236}">
                <a16:creationId xmlns="" xmlns:a16="http://schemas.microsoft.com/office/drawing/2014/main" id="{C8E3C6BB-D2C3-4347-BACB-6823038D5ADD}"/>
              </a:ext>
            </a:extLst>
          </p:cNvPr>
          <p:cNvSpPr/>
          <p:nvPr/>
        </p:nvSpPr>
        <p:spPr>
          <a:xfrm>
            <a:off x="203200" y="2937135"/>
            <a:ext cx="3297382" cy="3415623"/>
          </a:xfrm>
          <a:prstGeom prst="rect">
            <a:avLst/>
          </a:prstGeom>
        </p:spPr>
        <p:txBody>
          <a:bodyPr vert="horz" lIns="91440" tIns="45720" rIns="91440" bIns="45720" rtlCol="0">
            <a:normAutofit/>
          </a:bodyPr>
          <a:lstStyle/>
          <a:p>
            <a:pPr marL="228600" algn="just">
              <a:lnSpc>
                <a:spcPct val="90000"/>
              </a:lnSpc>
              <a:spcBef>
                <a:spcPts val="600"/>
              </a:spcBef>
              <a:spcAft>
                <a:spcPts val="600"/>
              </a:spcAft>
              <a:defRPr/>
            </a:pPr>
            <a:r>
              <a:rPr lang="en-US" sz="1700" kern="1200" dirty="0">
                <a:solidFill>
                  <a:schemeClr val="bg1"/>
                </a:solidFill>
                <a:latin typeface="+mn-lt"/>
                <a:ea typeface="+mn-ea"/>
                <a:cs typeface="+mn-cs"/>
              </a:rPr>
              <a:t>A </a:t>
            </a:r>
            <a:r>
              <a:rPr lang="en-US" sz="1700" kern="1200" dirty="0" err="1">
                <a:solidFill>
                  <a:schemeClr val="bg1"/>
                </a:solidFill>
                <a:latin typeface="+mn-lt"/>
                <a:ea typeface="+mn-ea"/>
                <a:cs typeface="+mn-cs"/>
              </a:rPr>
              <a:t>prestação</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Contas</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foi</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realizada</a:t>
            </a:r>
            <a:r>
              <a:rPr lang="en-US" sz="1700" kern="1200" dirty="0">
                <a:solidFill>
                  <a:schemeClr val="bg1"/>
                </a:solidFill>
                <a:latin typeface="+mn-lt"/>
                <a:ea typeface="+mn-ea"/>
                <a:cs typeface="+mn-cs"/>
              </a:rPr>
              <a:t> por </a:t>
            </a:r>
            <a:r>
              <a:rPr lang="en-US" sz="1700" kern="1200" dirty="0" err="1">
                <a:solidFill>
                  <a:schemeClr val="bg1"/>
                </a:solidFill>
                <a:latin typeface="+mn-lt"/>
                <a:ea typeface="+mn-ea"/>
                <a:cs typeface="+mn-cs"/>
              </a:rPr>
              <a:t>meio</a:t>
            </a:r>
            <a:r>
              <a:rPr lang="en-US" sz="1700" kern="1200" dirty="0">
                <a:solidFill>
                  <a:schemeClr val="bg1"/>
                </a:solidFill>
                <a:latin typeface="+mn-lt"/>
                <a:ea typeface="+mn-ea"/>
                <a:cs typeface="+mn-cs"/>
              </a:rPr>
              <a:t> do Sistema de Gestão da </a:t>
            </a:r>
            <a:r>
              <a:rPr lang="en-US" sz="1700" kern="1200" dirty="0" err="1">
                <a:solidFill>
                  <a:schemeClr val="bg1"/>
                </a:solidFill>
                <a:latin typeface="+mn-lt"/>
                <a:ea typeface="+mn-ea"/>
                <a:cs typeface="+mn-cs"/>
              </a:rPr>
              <a:t>Secretaria</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Estadual</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Saúde</a:t>
            </a:r>
            <a:r>
              <a:rPr lang="en-US" sz="1700" kern="1200" dirty="0">
                <a:solidFill>
                  <a:schemeClr val="bg1"/>
                </a:solidFill>
                <a:latin typeface="+mn-lt"/>
                <a:ea typeface="+mn-ea"/>
                <a:cs typeface="+mn-cs"/>
              </a:rPr>
              <a:t> e </a:t>
            </a:r>
            <a:r>
              <a:rPr lang="en-US" sz="1700" kern="1200" dirty="0" err="1">
                <a:solidFill>
                  <a:schemeClr val="bg1"/>
                </a:solidFill>
                <a:latin typeface="+mn-lt"/>
                <a:ea typeface="+mn-ea"/>
                <a:cs typeface="+mn-cs"/>
              </a:rPr>
              <a:t>Demonstrativo</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Contábil</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Operacional</a:t>
            </a:r>
            <a:r>
              <a:rPr lang="en-US" sz="1700" kern="1200" dirty="0">
                <a:solidFill>
                  <a:schemeClr val="bg1"/>
                </a:solidFill>
                <a:latin typeface="+mn-lt"/>
                <a:ea typeface="+mn-ea"/>
                <a:cs typeface="+mn-cs"/>
              </a:rPr>
              <a:t> de </a:t>
            </a:r>
            <a:r>
              <a:rPr lang="en-US" sz="1700" kern="1200" dirty="0" smtClean="0">
                <a:solidFill>
                  <a:schemeClr val="bg1"/>
                </a:solidFill>
                <a:latin typeface="+mn-lt"/>
                <a:ea typeface="+mn-ea"/>
                <a:cs typeface="+mn-cs"/>
              </a:rPr>
              <a:t>Abril a </a:t>
            </a:r>
            <a:r>
              <a:rPr lang="en-US" sz="1700" dirty="0" err="1" smtClean="0">
                <a:solidFill>
                  <a:schemeClr val="bg1"/>
                </a:solidFill>
              </a:rPr>
              <a:t>Junho</a:t>
            </a:r>
            <a:r>
              <a:rPr lang="en-US" sz="1700" dirty="0" smtClean="0">
                <a:solidFill>
                  <a:schemeClr val="bg1"/>
                </a:solidFill>
              </a:rPr>
              <a:t> </a:t>
            </a:r>
            <a:r>
              <a:rPr lang="en-US" sz="1700" kern="1200" dirty="0" smtClean="0">
                <a:solidFill>
                  <a:schemeClr val="bg1"/>
                </a:solidFill>
                <a:latin typeface="+mn-lt"/>
                <a:ea typeface="+mn-ea"/>
                <a:cs typeface="+mn-cs"/>
              </a:rPr>
              <a:t>de 2021 </a:t>
            </a:r>
            <a:r>
              <a:rPr lang="en-US" sz="1700" kern="1200" dirty="0" err="1">
                <a:solidFill>
                  <a:schemeClr val="bg1"/>
                </a:solidFill>
                <a:latin typeface="+mn-lt"/>
                <a:ea typeface="+mn-ea"/>
                <a:cs typeface="+mn-cs"/>
              </a:rPr>
              <a:t>está</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representado</a:t>
            </a:r>
            <a:r>
              <a:rPr lang="en-US" sz="1700" kern="1200" dirty="0">
                <a:solidFill>
                  <a:schemeClr val="bg1"/>
                </a:solidFill>
                <a:latin typeface="+mn-lt"/>
                <a:ea typeface="+mn-ea"/>
                <a:cs typeface="+mn-cs"/>
              </a:rPr>
              <a:t> no </a:t>
            </a:r>
            <a:r>
              <a:rPr lang="en-US" sz="1700" dirty="0" err="1">
                <a:solidFill>
                  <a:schemeClr val="bg1"/>
                </a:solidFill>
              </a:rPr>
              <a:t>quadro</a:t>
            </a:r>
            <a:r>
              <a:rPr lang="en-US" sz="1700" dirty="0">
                <a:solidFill>
                  <a:schemeClr val="bg1"/>
                </a:solidFill>
              </a:rPr>
              <a:t> 4.</a:t>
            </a:r>
            <a:r>
              <a:rPr lang="en-US" sz="1700" kern="1200" dirty="0" smtClean="0">
                <a:solidFill>
                  <a:schemeClr val="bg1"/>
                </a:solidFill>
                <a:latin typeface="+mn-lt"/>
                <a:ea typeface="+mn-ea"/>
                <a:cs typeface="+mn-cs"/>
              </a:rPr>
              <a:t> </a:t>
            </a:r>
            <a:endParaRPr lang="en-US" sz="1700" kern="1200" dirty="0">
              <a:solidFill>
                <a:schemeClr val="bg1"/>
              </a:solidFill>
              <a:latin typeface="+mn-lt"/>
              <a:ea typeface="+mn-ea"/>
              <a:cs typeface="+mn-cs"/>
            </a:endParaRPr>
          </a:p>
        </p:txBody>
      </p:sp>
      <p:pic>
        <p:nvPicPr>
          <p:cNvPr id="12" name="Imagem 11">
            <a:extLst>
              <a:ext uri="{FF2B5EF4-FFF2-40B4-BE49-F238E27FC236}">
                <a16:creationId xmlns="" xmlns:a16="http://schemas.microsoft.com/office/drawing/2014/main" id="{1FD57EA6-C1D0-4AF0-893D-6C3998D12F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 xmlns:a16="http://schemas.microsoft.com/office/drawing/2014/main" id="{AEF8B7AF-BF1D-4B7C-B80C-A9EEB7EBC170}"/>
              </a:ext>
            </a:extLst>
          </p:cNvPr>
          <p:cNvSpPr/>
          <p:nvPr/>
        </p:nvSpPr>
        <p:spPr>
          <a:xfrm>
            <a:off x="6130426" y="359074"/>
            <a:ext cx="3909629" cy="323165"/>
          </a:xfrm>
          <a:prstGeom prst="rect">
            <a:avLst/>
          </a:prstGeom>
        </p:spPr>
        <p:txBody>
          <a:bodyPr wrap="square">
            <a:spAutoFit/>
          </a:bodyPr>
          <a:lstStyle/>
          <a:p>
            <a:pPr algn="ctr">
              <a:lnSpc>
                <a:spcPct val="150000"/>
              </a:lnSpc>
              <a:spcAft>
                <a:spcPts val="0"/>
              </a:spcAft>
              <a:defRPr/>
            </a:pPr>
            <a:r>
              <a:rPr lang="pt-BR" sz="1000" dirty="0">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4 – Demonstrativo Contábil  CEAC Norte – 2</a:t>
            </a:r>
            <a:r>
              <a:rPr lang="pt-BR" sz="900" i="1" dirty="0" smtClean="0">
                <a:solidFill>
                  <a:srgbClr val="000000"/>
                </a:solidFill>
                <a:latin typeface="Arial" panose="020B0604020202020204" pitchFamily="34" charset="0"/>
                <a:ea typeface="Times New Roman" panose="02020603050405020304" pitchFamily="18" charset="0"/>
              </a:rPr>
              <a:t>° </a:t>
            </a:r>
            <a:r>
              <a:rPr lang="pt-BR" sz="900" i="1" dirty="0">
                <a:solidFill>
                  <a:srgbClr val="000000"/>
                </a:solidFill>
                <a:latin typeface="Arial" panose="020B0604020202020204" pitchFamily="34" charset="0"/>
                <a:ea typeface="Times New Roman" panose="02020603050405020304" pitchFamily="18" charset="0"/>
              </a:rPr>
              <a:t>Trimestre </a:t>
            </a:r>
            <a:r>
              <a:rPr lang="pt-BR" sz="900" i="1" dirty="0" smtClean="0">
                <a:solidFill>
                  <a:srgbClr val="000000"/>
                </a:solidFill>
                <a:latin typeface="Arial" panose="020B0604020202020204" pitchFamily="34" charset="0"/>
                <a:ea typeface="Times New Roman" panose="02020603050405020304" pitchFamily="18" charset="0"/>
              </a:rPr>
              <a:t>2021</a:t>
            </a:r>
            <a:endParaRPr lang="pt-BR" sz="900" i="1" dirty="0">
              <a:solidFill>
                <a:srgbClr val="000000"/>
              </a:solidFill>
              <a:latin typeface="Arial" panose="020B0604020202020204" pitchFamily="34" charset="0"/>
              <a:ea typeface="Times New Roman" panose="02020603050405020304" pitchFamily="18" charset="0"/>
            </a:endParaRPr>
          </a:p>
        </p:txBody>
      </p:sp>
      <p:sp>
        <p:nvSpPr>
          <p:cNvPr id="11" name="Retângulo 10">
            <a:extLst>
              <a:ext uri="{FF2B5EF4-FFF2-40B4-BE49-F238E27FC236}">
                <a16:creationId xmlns="" xmlns:a16="http://schemas.microsoft.com/office/drawing/2014/main" id="{92E30EBD-E5BA-4F8B-8206-78528F3F9E81}"/>
              </a:ext>
            </a:extLst>
          </p:cNvPr>
          <p:cNvSpPr/>
          <p:nvPr/>
        </p:nvSpPr>
        <p:spPr>
          <a:xfrm>
            <a:off x="6338076" y="5575681"/>
            <a:ext cx="3494328" cy="300082"/>
          </a:xfrm>
          <a:prstGeom prst="rect">
            <a:avLst/>
          </a:prstGeom>
        </p:spPr>
        <p:txBody>
          <a:bodyPr wrap="square">
            <a:spAutoFit/>
          </a:bodyPr>
          <a:lstStyle/>
          <a:p>
            <a:pPr algn="just">
              <a:lnSpc>
                <a:spcPct val="150000"/>
              </a:lnSpc>
              <a:spcAft>
                <a:spcPts val="0"/>
              </a:spcAft>
            </a:pPr>
            <a:r>
              <a:rPr lang="pt-BR" sz="900" i="1" u="sng" dirty="0" smtClean="0">
                <a:solidFill>
                  <a:srgbClr val="0000FF"/>
                </a:solidFill>
                <a:latin typeface="Arial" panose="020B0604020202020204" pitchFamily="34" charset="0"/>
                <a:ea typeface="Arial Unicode MS" panose="020B0604020202020204"/>
                <a:hlinkClick r:id="rId4"/>
              </a:rPr>
              <a:t>www.gestao.saude.sp.gov.br</a:t>
            </a:r>
            <a:r>
              <a:rPr lang="pt-BR" sz="900" i="1" dirty="0" smtClean="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a:t>
            </a:r>
            <a:r>
              <a:rPr lang="pt-BR" sz="900" i="1" dirty="0" smtClean="0">
                <a:solidFill>
                  <a:srgbClr val="000000"/>
                </a:solidFill>
                <a:latin typeface="Arial" panose="020B0604020202020204" pitchFamily="34" charset="0"/>
                <a:ea typeface="Times New Roman" panose="02020603050405020304" pitchFamily="18" charset="0"/>
              </a:rPr>
              <a:t>19/07/2021 10h51min</a:t>
            </a:r>
            <a:endParaRPr lang="pt-BR" sz="900" dirty="0">
              <a:effectLst/>
              <a:latin typeface="Times New Roman" panose="02020603050405020304" pitchFamily="18" charset="0"/>
              <a:ea typeface="Batang" panose="02030600000101010101" pitchFamily="18" charset="-127"/>
            </a:endParaRPr>
          </a:p>
        </p:txBody>
      </p:sp>
      <p:pic>
        <p:nvPicPr>
          <p:cNvPr id="3" name="Imagem 2"/>
          <p:cNvPicPr>
            <a:picLocks noChangeAspect="1"/>
          </p:cNvPicPr>
          <p:nvPr/>
        </p:nvPicPr>
        <p:blipFill>
          <a:blip r:embed="rId5"/>
          <a:stretch>
            <a:fillRect/>
          </a:stretch>
        </p:blipFill>
        <p:spPr>
          <a:xfrm>
            <a:off x="5772451" y="703456"/>
            <a:ext cx="4845346" cy="4912566"/>
          </a:xfrm>
          <a:prstGeom prst="rect">
            <a:avLst/>
          </a:prstGeom>
        </p:spPr>
      </p:pic>
    </p:spTree>
    <p:extLst>
      <p:ext uri="{BB962C8B-B14F-4D97-AF65-F5344CB8AC3E}">
        <p14:creationId xmlns:p14="http://schemas.microsoft.com/office/powerpoint/2010/main" val="1430174528"/>
      </p:ext>
    </p:extLst>
  </p:cSld>
  <p:clrMapOvr>
    <a:masterClrMapping/>
  </p:clrMapOvr>
  <p:timing>
    <p:tnLst>
      <p:par>
        <p:cTn id="1" dur="indefinite" restart="never" nodeType="tmRoot"/>
      </p:par>
    </p:tnLst>
  </p:timing>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xmlns=""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xmlns=""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xmlns="" id="{9B30DA4A-785C-4F4F-BDF9-355B486929C0}"/>
              </a:ext>
            </a:extLst>
          </p:cNvPr>
          <p:cNvSpPr txBox="1">
            <a:spLocks/>
          </p:cNvSpPr>
          <p:nvPr/>
        </p:nvSpPr>
        <p:spPr>
          <a:xfrm>
            <a:off x="7824931" y="2728379"/>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6000">
                <a:solidFill>
                  <a:schemeClr val="bg1"/>
                </a:solidFill>
                <a:latin typeface="+mj-lt"/>
                <a:cs charset="0" panose="020B0604020202020204" pitchFamily="34" typeface="Arial"/>
              </a:rPr>
              <a:t>Obrigado!</a:t>
            </a:r>
          </a:p>
          <a:p>
            <a:pPr algn="ct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xmlns=""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xmlns=""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146147627"/>
      </p:ext>
    </p:extLst>
  </p:cSld>
  <p:clrMapOvr>
    <a:masterClrMapping/>
  </p:clrMapOvr>
  <p:transition spd="slow">
    <p:cover/>
  </p:transition>
  <p:timing>
    <p:tnLst>
      <p:par>
        <p:cTn dur="indefinite" id="1" nodeType="tmRoot" restart="never"/>
      </p:par>
    </p:tnLst>
  </p:timing>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xmlns="" id="{4525BDCF-1F2D-437A-9539-BD4E487E3F16}"/>
              </a:ext>
            </a:extLst>
          </p:cNvPr>
          <p:cNvCxnSpPr>
            <a:cxnSpLocks/>
            <a:stCxn id="9" idx="2"/>
            <a:endCxn id="36" idx="0"/>
          </p:cNvCxnSpPr>
          <p:nvPr/>
        </p:nvCxnSpPr>
        <p:spPr>
          <a:xfrm>
            <a:off x="1312286" y="1801009"/>
            <a:ext cx="206" cy="3747336"/>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xmlns=""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xmlns="" id="{D9850342-BC69-41E2-9CED-37B02338D152}"/>
              </a:ext>
            </a:extLst>
          </p:cNvPr>
          <p:cNvSpPr/>
          <p:nvPr/>
        </p:nvSpPr>
        <p:spPr>
          <a:xfrm>
            <a:off x="1109342" y="187675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xmlns="" id="{573B62B2-17E7-4127-A637-6DD871654E8C}"/>
              </a:ext>
            </a:extLst>
          </p:cNvPr>
          <p:cNvSpPr/>
          <p:nvPr/>
        </p:nvSpPr>
        <p:spPr>
          <a:xfrm>
            <a:off x="1102734"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xmlns="" id="{36A42CC7-CA01-4A0E-963D-5071968EF14A}"/>
              </a:ext>
            </a:extLst>
          </p:cNvPr>
          <p:cNvSpPr/>
          <p:nvPr/>
        </p:nvSpPr>
        <p:spPr>
          <a:xfrm>
            <a:off x="1109556"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xmlns="" id="{1B1E7958-0803-4158-99F8-4B87D8B9A3E2}"/>
              </a:ext>
            </a:extLst>
          </p:cNvPr>
          <p:cNvSpPr txBox="1">
            <a:spLocks/>
          </p:cNvSpPr>
          <p:nvPr/>
        </p:nvSpPr>
        <p:spPr bwMode="auto">
          <a:xfrm>
            <a:off x="1144011" y="1139021"/>
            <a:ext cx="336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lang="pt-BR" sz="2100">
                <a:solidFill>
                  <a:srgbClr val="990000"/>
                </a:solidFill>
                <a:latin charset="0" panose="020F0502020204030204" pitchFamily="34" typeface="Calibri"/>
                <a:ea charset="-128" panose="020B0600070205080204" pitchFamily="34" typeface="ＭＳ Ｐゴシック"/>
              </a:rPr>
              <a:t>1</a:t>
            </a:r>
            <a:endParaRPr altLang="pt-BR" b="1" lang="pt-BR" sz="2400">
              <a:solidFill>
                <a:srgbClr val="990000"/>
              </a:solidFill>
              <a:latin charset="0" panose="020F0502020204030204" pitchFamily="34" typeface="Calibri"/>
              <a:ea charset="-128" panose="020B0600070205080204" pitchFamily="34" typeface="ＭＳ Ｐゴシック"/>
            </a:endParaRPr>
          </a:p>
        </p:txBody>
      </p:sp>
      <p:sp>
        <p:nvSpPr>
          <p:cNvPr id="10" name="Espaço Reservado para Conteúdo 2">
            <a:extLst>
              <a:ext uri="{FF2B5EF4-FFF2-40B4-BE49-F238E27FC236}">
                <a16:creationId xmlns:a16="http://schemas.microsoft.com/office/drawing/2014/main" xmlns="" id="{F0E12A34-9BEA-415A-9820-5F7402AC75D1}"/>
              </a:ext>
            </a:extLst>
          </p:cNvPr>
          <p:cNvSpPr txBox="1">
            <a:spLocks/>
          </p:cNvSpPr>
          <p:nvPr/>
        </p:nvSpPr>
        <p:spPr bwMode="auto">
          <a:xfrm>
            <a:off x="1140834" y="1636886"/>
            <a:ext cx="33813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2</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1" name="Espaço Reservado para Conteúdo 2">
            <a:extLst>
              <a:ext uri="{FF2B5EF4-FFF2-40B4-BE49-F238E27FC236}">
                <a16:creationId xmlns:a16="http://schemas.microsoft.com/office/drawing/2014/main" xmlns="" id="{508DE6D4-3A55-4C4C-B708-1ADE0663EF8A}"/>
              </a:ext>
            </a:extLst>
          </p:cNvPr>
          <p:cNvSpPr txBox="1">
            <a:spLocks/>
          </p:cNvSpPr>
          <p:nvPr/>
        </p:nvSpPr>
        <p:spPr bwMode="auto">
          <a:xfrm>
            <a:off x="1144011" y="2161016"/>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3</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2" name="Espaço Reservado para Conteúdo 2">
            <a:extLst>
              <a:ext uri="{FF2B5EF4-FFF2-40B4-BE49-F238E27FC236}">
                <a16:creationId xmlns:a16="http://schemas.microsoft.com/office/drawing/2014/main" xmlns="" id="{F07E957D-EB8F-4F98-95CE-B42E52D59546}"/>
              </a:ext>
            </a:extLst>
          </p:cNvPr>
          <p:cNvSpPr txBox="1">
            <a:spLocks/>
          </p:cNvSpPr>
          <p:nvPr/>
        </p:nvSpPr>
        <p:spPr bwMode="auto">
          <a:xfrm>
            <a:off x="1129185" y="2770545"/>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4</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21" name="Título 1">
            <a:extLst>
              <a:ext uri="{FF2B5EF4-FFF2-40B4-BE49-F238E27FC236}">
                <a16:creationId xmlns:a16="http://schemas.microsoft.com/office/drawing/2014/main" xmlns="" id="{91E93F73-8E79-4223-AA68-C5115072C477}"/>
              </a:ext>
            </a:extLst>
          </p:cNvPr>
          <p:cNvSpPr txBox="1">
            <a:spLocks/>
          </p:cNvSpPr>
          <p:nvPr/>
        </p:nvSpPr>
        <p:spPr>
          <a:xfrm>
            <a:off x="1071824" y="365823"/>
            <a:ext cx="4992688" cy="773113"/>
          </a:xfrm>
          <a:prstGeom prst="rect">
            <a:avLst/>
          </a:prstGeom>
        </p:spPr>
        <p:txBody>
          <a:bodyPr anchor="ctr" bIns="45720" lIns="91440"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600">
                <a:solidFill>
                  <a:srgbClr val="C00000"/>
                </a:solidFill>
                <a:latin typeface="+mn-lt"/>
              </a:rPr>
              <a:t>Sumário</a:t>
            </a:r>
          </a:p>
        </p:txBody>
      </p:sp>
      <p:sp>
        <p:nvSpPr>
          <p:cNvPr id="22" name="Elipse 21">
            <a:extLst>
              <a:ext uri="{FF2B5EF4-FFF2-40B4-BE49-F238E27FC236}">
                <a16:creationId xmlns:a16="http://schemas.microsoft.com/office/drawing/2014/main" xmlns="" id="{E3F84184-D252-4B53-A3C6-73968B30339E}"/>
              </a:ext>
            </a:extLst>
          </p:cNvPr>
          <p:cNvSpPr/>
          <p:nvPr/>
        </p:nvSpPr>
        <p:spPr>
          <a:xfrm>
            <a:off x="1109625" y="452511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xmlns="" id="{2F2BBF7A-728E-42DB-9503-E93BAB68E618}"/>
              </a:ext>
            </a:extLst>
          </p:cNvPr>
          <p:cNvSpPr txBox="1">
            <a:spLocks/>
          </p:cNvSpPr>
          <p:nvPr/>
        </p:nvSpPr>
        <p:spPr bwMode="auto">
          <a:xfrm>
            <a:off x="1142421" y="4275996"/>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5</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32" name="Elipse 31">
            <a:extLst>
              <a:ext uri="{FF2B5EF4-FFF2-40B4-BE49-F238E27FC236}">
                <a16:creationId xmlns:a16="http://schemas.microsoft.com/office/drawing/2014/main" xmlns="" id="{0D672968-DD94-4BE5-A6EA-84ADE7A9961F}"/>
              </a:ext>
            </a:extLst>
          </p:cNvPr>
          <p:cNvSpPr/>
          <p:nvPr/>
        </p:nvSpPr>
        <p:spPr>
          <a:xfrm>
            <a:off x="1252761" y="509613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5" name="Retângulo 34">
            <a:extLst>
              <a:ext uri="{FF2B5EF4-FFF2-40B4-BE49-F238E27FC236}">
                <a16:creationId xmlns:a16="http://schemas.microsoft.com/office/drawing/2014/main" xmlns=""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37" name="Imagem 36">
            <a:extLst>
              <a:ext uri="{FF2B5EF4-FFF2-40B4-BE49-F238E27FC236}">
                <a16:creationId xmlns:a16="http://schemas.microsoft.com/office/drawing/2014/main" xmlns="" id="{E34C7893-E2F8-406E-A31A-92966C4639A1}"/>
              </a:ext>
            </a:extLst>
          </p:cNvPr>
          <p:cNvPicPr>
            <a:picLocks noChangeAspect="1"/>
          </p:cNvPicPr>
          <p:nvPr/>
        </p:nvPicPr>
        <p:blipFill rotWithShape="1">
          <a:blip cstate="print" r:embed="rId3">
            <a:extLst>
              <a:ext uri="{28A0092B-C50C-407E-A947-70E740481C1C}">
                <a14:useLocalDpi xmlns:a14="http://schemas.microsoft.com/office/drawing/2010/main" val="0"/>
              </a:ext>
            </a:extLst>
          </a:blip>
          <a:srcRect r="-21"/>
          <a:stretch/>
        </p:blipFill>
        <p:spPr>
          <a:xfrm flipH="1">
            <a:off x="3727757" y="-54466"/>
            <a:ext cx="8818330" cy="6960189"/>
          </a:xfrm>
          <a:prstGeom prst="rect">
            <a:avLst/>
          </a:prstGeom>
          <a:effectLst>
            <a:softEdge rad="635000"/>
          </a:effectLst>
        </p:spPr>
      </p:pic>
      <p:sp>
        <p:nvSpPr>
          <p:cNvPr id="14" name="Retângulo 13">
            <a:extLst>
              <a:ext uri="{FF2B5EF4-FFF2-40B4-BE49-F238E27FC236}">
                <a16:creationId xmlns:a16="http://schemas.microsoft.com/office/drawing/2014/main" xmlns="" id="{9A797C08-2E05-4D74-87A7-AD2AC2503B03}"/>
              </a:ext>
            </a:extLst>
          </p:cNvPr>
          <p:cNvSpPr/>
          <p:nvPr/>
        </p:nvSpPr>
        <p:spPr>
          <a:xfrm>
            <a:off x="1529332" y="1405721"/>
            <a:ext cx="1107996" cy="338554"/>
          </a:xfrm>
          <a:prstGeom prst="rect">
            <a:avLst/>
          </a:prstGeom>
        </p:spPr>
        <p:txBody>
          <a:bodyPr wrap="none">
            <a:spAutoFit/>
          </a:bodyPr>
          <a:lstStyle/>
          <a:p>
            <a:r>
              <a:rPr dirty="0" lang="pt-BR" sz="1600">
                <a:solidFill>
                  <a:schemeClr val="tx1">
                    <a:lumMod val="75000"/>
                    <a:lumOff val="25000"/>
                  </a:schemeClr>
                </a:solidFill>
                <a:ea typeface="Arial Unicode MS"/>
              </a:rPr>
              <a:t>Introdução	</a:t>
            </a:r>
            <a:endParaRPr dirty="0" lang="pt-BR" sz="1600">
              <a:solidFill>
                <a:schemeClr val="tx1">
                  <a:lumMod val="75000"/>
                  <a:lumOff val="25000"/>
                </a:schemeClr>
              </a:solidFill>
            </a:endParaRPr>
          </a:p>
        </p:txBody>
      </p:sp>
      <p:sp>
        <p:nvSpPr>
          <p:cNvPr id="15" name="Retângulo 14">
            <a:extLst>
              <a:ext uri="{FF2B5EF4-FFF2-40B4-BE49-F238E27FC236}">
                <a16:creationId xmlns:a16="http://schemas.microsoft.com/office/drawing/2014/main" xmlns="" id="{33850E72-F193-4CB0-86A5-ED48FB8BE593}"/>
              </a:ext>
            </a:extLst>
          </p:cNvPr>
          <p:cNvSpPr/>
          <p:nvPr/>
        </p:nvSpPr>
        <p:spPr>
          <a:xfrm>
            <a:off x="1491673" y="1896006"/>
            <a:ext cx="3047694" cy="338554"/>
          </a:xfrm>
          <a:prstGeom prst="rect">
            <a:avLst/>
          </a:prstGeom>
        </p:spPr>
        <p:txBody>
          <a:bodyPr wrap="none">
            <a:spAutoFit/>
          </a:bodyPr>
          <a:lstStyle/>
          <a:p>
            <a:r>
              <a:rPr dirty="0" lang="pt-BR" sz="1600">
                <a:solidFill>
                  <a:schemeClr val="tx1">
                    <a:lumMod val="75000"/>
                    <a:lumOff val="25000"/>
                  </a:schemeClr>
                </a:solidFill>
                <a:ea typeface="Arial Unicode MS"/>
              </a:rPr>
              <a:t>Relação das Unidades CEAC Norte </a:t>
            </a:r>
            <a:endParaRPr dirty="0" lang="pt-BR" sz="1600">
              <a:solidFill>
                <a:schemeClr val="tx1">
                  <a:lumMod val="75000"/>
                  <a:lumOff val="25000"/>
                </a:schemeClr>
              </a:solidFill>
            </a:endParaRPr>
          </a:p>
        </p:txBody>
      </p:sp>
      <p:sp>
        <p:nvSpPr>
          <p:cNvPr id="16" name="Retângulo 15">
            <a:extLst>
              <a:ext uri="{FF2B5EF4-FFF2-40B4-BE49-F238E27FC236}">
                <a16:creationId xmlns:a16="http://schemas.microsoft.com/office/drawing/2014/main" xmlns="" id="{5A01085E-1527-49D7-BE4A-DBDCCFCAD7D8}"/>
              </a:ext>
            </a:extLst>
          </p:cNvPr>
          <p:cNvSpPr/>
          <p:nvPr/>
        </p:nvSpPr>
        <p:spPr>
          <a:xfrm>
            <a:off x="1483739" y="2455412"/>
            <a:ext cx="3198633" cy="338554"/>
          </a:xfrm>
          <a:prstGeom prst="rect">
            <a:avLst/>
          </a:prstGeom>
        </p:spPr>
        <p:txBody>
          <a:bodyPr wrap="none">
            <a:spAutoFit/>
          </a:bodyPr>
          <a:lstStyle/>
          <a:p>
            <a:r>
              <a:rPr dirty="0" lang="pt-BR" sz="1600">
                <a:solidFill>
                  <a:schemeClr val="tx1">
                    <a:lumMod val="75000"/>
                    <a:lumOff val="25000"/>
                  </a:schemeClr>
                </a:solidFill>
                <a:ea typeface="Arial Unicode MS"/>
              </a:rPr>
              <a:t>Resultados – Produção Quantitativa </a:t>
            </a:r>
            <a:endParaRPr dirty="0" lang="pt-BR" sz="1600">
              <a:solidFill>
                <a:schemeClr val="tx1">
                  <a:lumMod val="75000"/>
                  <a:lumOff val="25000"/>
                </a:schemeClr>
              </a:solidFill>
            </a:endParaRPr>
          </a:p>
        </p:txBody>
      </p:sp>
      <p:sp>
        <p:nvSpPr>
          <p:cNvPr id="17" name="Retângulo 16">
            <a:extLst>
              <a:ext uri="{FF2B5EF4-FFF2-40B4-BE49-F238E27FC236}">
                <a16:creationId xmlns:a16="http://schemas.microsoft.com/office/drawing/2014/main" xmlns="" id="{EC097FBB-76D4-4AD4-9F7A-1CF7905C30FE}"/>
              </a:ext>
            </a:extLst>
          </p:cNvPr>
          <p:cNvSpPr/>
          <p:nvPr/>
        </p:nvSpPr>
        <p:spPr>
          <a:xfrm>
            <a:off x="1512439" y="3009436"/>
            <a:ext cx="2349105" cy="338554"/>
          </a:xfrm>
          <a:prstGeom prst="rect">
            <a:avLst/>
          </a:prstGeom>
        </p:spPr>
        <p:txBody>
          <a:bodyPr wrap="none">
            <a:spAutoFit/>
          </a:bodyPr>
          <a:lstStyle/>
          <a:p>
            <a:r>
              <a:rPr dirty="0" lang="pt-BR" sz="1600">
                <a:solidFill>
                  <a:schemeClr val="tx1">
                    <a:lumMod val="75000"/>
                    <a:lumOff val="25000"/>
                  </a:schemeClr>
                </a:solidFill>
                <a:ea typeface="Arial Unicode MS"/>
              </a:rPr>
              <a:t>Indicadores de Qualidade </a:t>
            </a:r>
            <a:endParaRPr dirty="0" lang="pt-BR" sz="1600">
              <a:solidFill>
                <a:schemeClr val="tx1">
                  <a:lumMod val="75000"/>
                  <a:lumOff val="25000"/>
                </a:schemeClr>
              </a:solidFill>
            </a:endParaRPr>
          </a:p>
        </p:txBody>
      </p:sp>
      <p:sp>
        <p:nvSpPr>
          <p:cNvPr id="18" name="Retângulo 17">
            <a:extLst>
              <a:ext uri="{FF2B5EF4-FFF2-40B4-BE49-F238E27FC236}">
                <a16:creationId xmlns:a16="http://schemas.microsoft.com/office/drawing/2014/main" xmlns="" id="{B9CA24C1-BE59-4BD1-9F29-086C7BD01E88}"/>
              </a:ext>
            </a:extLst>
          </p:cNvPr>
          <p:cNvSpPr/>
          <p:nvPr/>
        </p:nvSpPr>
        <p:spPr>
          <a:xfrm>
            <a:off x="1371710" y="4043025"/>
            <a:ext cx="2817759" cy="338554"/>
          </a:xfrm>
          <a:prstGeom prst="rect">
            <a:avLst/>
          </a:prstGeom>
        </p:spPr>
        <p:txBody>
          <a:bodyPr wrap="none">
            <a:spAutoFit/>
          </a:bodyPr>
          <a:lstStyle/>
          <a:p>
            <a:r>
              <a:rPr dirty="0" lang="pt-BR" sz="1600">
                <a:solidFill>
                  <a:schemeClr val="tx1">
                    <a:lumMod val="75000"/>
                    <a:lumOff val="25000"/>
                  </a:schemeClr>
                </a:solidFill>
                <a:ea typeface="Arial Unicode MS"/>
              </a:rPr>
              <a:t>Tempo de Entrega de Resultado</a:t>
            </a:r>
            <a:endParaRPr dirty="0" lang="pt-BR" sz="1600">
              <a:solidFill>
                <a:schemeClr val="tx1">
                  <a:lumMod val="75000"/>
                  <a:lumOff val="25000"/>
                </a:schemeClr>
              </a:solidFill>
            </a:endParaRPr>
          </a:p>
        </p:txBody>
      </p:sp>
      <p:sp>
        <p:nvSpPr>
          <p:cNvPr id="19" name="Retângulo 18">
            <a:extLst>
              <a:ext uri="{FF2B5EF4-FFF2-40B4-BE49-F238E27FC236}">
                <a16:creationId xmlns:a16="http://schemas.microsoft.com/office/drawing/2014/main" xmlns="" id="{B3CF7E96-BB50-4C5C-9FE2-0311870FAE98}"/>
              </a:ext>
            </a:extLst>
          </p:cNvPr>
          <p:cNvSpPr/>
          <p:nvPr/>
        </p:nvSpPr>
        <p:spPr>
          <a:xfrm>
            <a:off x="1485579" y="4532397"/>
            <a:ext cx="2014462" cy="338554"/>
          </a:xfrm>
          <a:prstGeom prst="rect">
            <a:avLst/>
          </a:prstGeom>
        </p:spPr>
        <p:txBody>
          <a:bodyPr wrap="none">
            <a:spAutoFit/>
          </a:bodyPr>
          <a:lstStyle/>
          <a:p>
            <a:r>
              <a:rPr dirty="0" lang="pt-BR" sz="1600">
                <a:solidFill>
                  <a:schemeClr val="tx1">
                    <a:lumMod val="75000"/>
                    <a:lumOff val="25000"/>
                  </a:schemeClr>
                </a:solidFill>
                <a:ea typeface="Arial Unicode MS"/>
              </a:rPr>
              <a:t> Recursos Financeiros </a:t>
            </a:r>
            <a:endParaRPr dirty="0" lang="pt-BR" sz="1600">
              <a:solidFill>
                <a:schemeClr val="tx1">
                  <a:lumMod val="75000"/>
                  <a:lumOff val="25000"/>
                </a:schemeClr>
              </a:solidFill>
            </a:endParaRPr>
          </a:p>
        </p:txBody>
      </p:sp>
      <p:sp>
        <p:nvSpPr>
          <p:cNvPr id="20" name="Retângulo 19">
            <a:extLst>
              <a:ext uri="{FF2B5EF4-FFF2-40B4-BE49-F238E27FC236}">
                <a16:creationId xmlns:a16="http://schemas.microsoft.com/office/drawing/2014/main" xmlns="" id="{51C0B68F-7DE1-40F6-B721-0E8A6F2E6C29}"/>
              </a:ext>
            </a:extLst>
          </p:cNvPr>
          <p:cNvSpPr/>
          <p:nvPr/>
        </p:nvSpPr>
        <p:spPr>
          <a:xfrm>
            <a:off x="829687" y="4889806"/>
            <a:ext cx="2009630"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xmlns="" id="{34F97DB1-9584-48D5-8A8A-022B6D32E185}"/>
              </a:ext>
            </a:extLst>
          </p:cNvPr>
          <p:cNvSpPr/>
          <p:nvPr/>
        </p:nvSpPr>
        <p:spPr>
          <a:xfrm>
            <a:off x="829687" y="5335403"/>
            <a:ext cx="2746521"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Demonstrativo Contábil </a:t>
            </a:r>
            <a:endParaRPr dirty="0" lang="pt-BR" sz="1600">
              <a:solidFill>
                <a:schemeClr val="tx1">
                  <a:lumMod val="75000"/>
                  <a:lumOff val="25000"/>
                </a:schemeClr>
              </a:solidFill>
            </a:endParaRPr>
          </a:p>
        </p:txBody>
      </p:sp>
      <p:sp>
        <p:nvSpPr>
          <p:cNvPr id="28" name="Retângulo 27">
            <a:extLst>
              <a:ext uri="{FF2B5EF4-FFF2-40B4-BE49-F238E27FC236}">
                <a16:creationId xmlns:a16="http://schemas.microsoft.com/office/drawing/2014/main" xmlns="" id="{7D463610-F7D8-49BA-915B-289ADEAEF85A}"/>
              </a:ext>
            </a:extLst>
          </p:cNvPr>
          <p:cNvSpPr/>
          <p:nvPr/>
        </p:nvSpPr>
        <p:spPr>
          <a:xfrm>
            <a:off x="1371710" y="3553763"/>
            <a:ext cx="3203826" cy="338554"/>
          </a:xfrm>
          <a:prstGeom prst="rect">
            <a:avLst/>
          </a:prstGeom>
        </p:spPr>
        <p:txBody>
          <a:bodyPr wrap="none">
            <a:spAutoFit/>
          </a:bodyPr>
          <a:lstStyle/>
          <a:p>
            <a:r>
              <a:rPr dirty="0" lang="pt-BR" sz="1600">
                <a:solidFill>
                  <a:schemeClr val="tx1">
                    <a:lumMod val="75000"/>
                    <a:lumOff val="25000"/>
                  </a:schemeClr>
                </a:solidFill>
                <a:ea typeface="Arial Unicode MS"/>
              </a:rPr>
              <a:t>Pesquisa de Satisfação dos Usuários </a:t>
            </a:r>
            <a:endParaRPr dirty="0" lang="pt-BR" sz="1600">
              <a:solidFill>
                <a:schemeClr val="tx1">
                  <a:lumMod val="75000"/>
                  <a:lumOff val="25000"/>
                </a:schemeClr>
              </a:solidFill>
            </a:endParaRPr>
          </a:p>
        </p:txBody>
      </p:sp>
      <p:sp>
        <p:nvSpPr>
          <p:cNvPr id="31" name="Elipse 30">
            <a:extLst>
              <a:ext uri="{FF2B5EF4-FFF2-40B4-BE49-F238E27FC236}">
                <a16:creationId xmlns:a16="http://schemas.microsoft.com/office/drawing/2014/main" xmlns="" id="{7123D5BD-273A-4810-888B-ED001B14CC31}"/>
              </a:ext>
            </a:extLst>
          </p:cNvPr>
          <p:cNvSpPr/>
          <p:nvPr/>
        </p:nvSpPr>
        <p:spPr>
          <a:xfrm>
            <a:off x="1250479" y="366825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6" name="Elipse 35">
            <a:extLst>
              <a:ext uri="{FF2B5EF4-FFF2-40B4-BE49-F238E27FC236}">
                <a16:creationId xmlns:a16="http://schemas.microsoft.com/office/drawing/2014/main" xmlns="" id="{EEBED454-AF40-419C-BBBE-F08134221FAA}"/>
              </a:ext>
            </a:extLst>
          </p:cNvPr>
          <p:cNvSpPr/>
          <p:nvPr/>
        </p:nvSpPr>
        <p:spPr>
          <a:xfrm>
            <a:off x="1251876" y="554834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29" name="Elipse 28">
            <a:extLst>
              <a:ext uri="{FF2B5EF4-FFF2-40B4-BE49-F238E27FC236}">
                <a16:creationId xmlns:a16="http://schemas.microsoft.com/office/drawing/2014/main" xmlns="" id="{7123D5BD-273A-4810-888B-ED001B14CC31}"/>
              </a:ext>
            </a:extLst>
          </p:cNvPr>
          <p:cNvSpPr/>
          <p:nvPr/>
        </p:nvSpPr>
        <p:spPr>
          <a:xfrm>
            <a:off x="1250479" y="4175821"/>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010941960"/>
      </p:ext>
    </p:extLst>
  </p:cSld>
  <p:clrMapOvr>
    <a:masterClrMapping/>
  </p:clrMapOvr>
  <p:timing>
    <p:tnLst>
      <p:par>
        <p:cTn dur="indefinite" id="1" nodeType="tmRoot" restart="never"/>
      </p:par>
    </p:tnLst>
  </p:timing>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xmlns=""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 y="0"/>
            <a:ext cx="8405647" cy="6858000"/>
          </a:xfrm>
          <a:prstGeom prst="rect">
            <a:avLst/>
          </a:prstGeom>
          <a:effectLst>
            <a:softEdge rad="635000"/>
          </a:effectLst>
        </p:spPr>
      </p:pic>
      <p:sp>
        <p:nvSpPr>
          <p:cNvPr id="4" name="Retângulo 3">
            <a:extLst>
              <a:ext uri="{FF2B5EF4-FFF2-40B4-BE49-F238E27FC236}">
                <a16:creationId xmlns:a16="http://schemas.microsoft.com/office/drawing/2014/main" xmlns="" id="{D9E4883A-DF90-47F2-BB96-C4483A40E7E6}"/>
              </a:ext>
            </a:extLst>
          </p:cNvPr>
          <p:cNvSpPr/>
          <p:nvPr/>
        </p:nvSpPr>
        <p:spPr>
          <a:xfrm>
            <a:off x="7407563" y="814502"/>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cs charset="0" panose="02020603050405020304" pitchFamily="18" typeface="Times New Roman"/>
              </a:rPr>
              <a:t>O presente relatório apresenta os resultados obtidos com a execução do Contrato de Gestão n° 988088/2020 de Serviços Laboratoriais celebrado em 01/08/2020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mtClean="0"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período de </a:t>
            </a:r>
            <a:r>
              <a:rPr altLang="pt-BR" dirty="0" lang="pt-BR" smtClean="0"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Abril a Junho de 2021,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xmlns=""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xmlns="" id="{24CCD7AB-615D-4AD4-8F11-957B9691E594}"/>
              </a:ext>
            </a:extLst>
          </p:cNvPr>
          <p:cNvSpPr/>
          <p:nvPr/>
        </p:nvSpPr>
        <p:spPr>
          <a:xfrm>
            <a:off x="7407563" y="150118"/>
            <a:ext cx="4557425" cy="57888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timing>
    <p:tnLst>
      <p:par>
        <p:cTn dur="indefinite" id="1" nodeType="tmRoot" restart="never"/>
      </p:par>
    </p:tnLst>
  </p:timing>
</p:sld>
</file>

<file path=ppt/slides/slide4.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xmlns="" id="{273818CC-C465-4289-96EE-DC49778C7E60}"/>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1" y="10"/>
            <a:ext cx="12192000" cy="6857990"/>
          </a:xfrm>
          <a:prstGeom prst="rect">
            <a:avLst/>
          </a:prstGeom>
        </p:spPr>
      </p:pic>
      <p:sp>
        <p:nvSpPr>
          <p:cNvPr id="7" name="Retângulo 6">
            <a:extLst>
              <a:ext uri="{FF2B5EF4-FFF2-40B4-BE49-F238E27FC236}">
                <a16:creationId xmlns:a16="http://schemas.microsoft.com/office/drawing/2014/main" xmlns=""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6" name="Retângulo 5">
            <a:extLst>
              <a:ext uri="{FF2B5EF4-FFF2-40B4-BE49-F238E27FC236}">
                <a16:creationId xmlns:a16="http://schemas.microsoft.com/office/drawing/2014/main" xmlns="" id="{60242646-6E33-4592-B81D-0A81709589FB}"/>
              </a:ext>
            </a:extLst>
          </p:cNvPr>
          <p:cNvSpPr/>
          <p:nvPr/>
        </p:nvSpPr>
        <p:spPr>
          <a:xfrm>
            <a:off x="184729" y="1243392"/>
            <a:ext cx="5551510" cy="4957383"/>
          </a:xfrm>
          <a:prstGeom prst="rect">
            <a:avLst/>
          </a:prstGeom>
        </p:spPr>
        <p:txBody>
          <a:bodyPr wrap="square">
            <a:spAutoFit/>
          </a:bodyPr>
          <a:lstStyle/>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x-none" sz="1200">
                <a:solidFill>
                  <a:schemeClr val="tx1">
                    <a:lumMod val="75000"/>
                    <a:lumOff val="25000"/>
                  </a:schemeClr>
                </a:solidFill>
                <a:cs charset="0" panose="02020603050405020304" pitchFamily="18" typeface="Times New Roman"/>
              </a:rPr>
              <a:t>Os Centros Estaduais de Análises Clínicas foram criados pela Secretaria Estadual de Saúde com a finalidade de realizar exames laboratoriais em alta escala, com resultados mais ágeis e menor custo</a:t>
            </a:r>
            <a:r>
              <a:rPr dirty="0" lang="pt-BR" sz="1200">
                <a:solidFill>
                  <a:schemeClr val="tx1">
                    <a:lumMod val="75000"/>
                    <a:lumOff val="25000"/>
                  </a:schemeClr>
                </a:solidFill>
                <a:cs charset="0" panose="02020603050405020304" pitchFamily="18" typeface="Times New Roman"/>
              </a:rPr>
              <a:t>,</a:t>
            </a:r>
            <a:r>
              <a:rPr dirty="0" lang="x-none" sz="1200">
                <a:solidFill>
                  <a:schemeClr val="tx1">
                    <a:lumMod val="75000"/>
                    <a:lumOff val="25000"/>
                  </a:schemeClr>
                </a:solidFill>
                <a:cs charset="0" panose="02020603050405020304" pitchFamily="18" typeface="Times New Roman"/>
              </a:rPr>
              <a:t> visando à melhoria da qualidade dos serviços desta natureza prestados a pacientes de Unidades de Saúde do Sistema Único de Saúde – SUS/SP no âmbito de suas áreas de abrangência. </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t>
            </a:r>
            <a:r>
              <a:rPr dirty="0" lang="x-none" sz="1200">
                <a:solidFill>
                  <a:schemeClr val="tx1">
                    <a:lumMod val="75000"/>
                    <a:lumOff val="25000"/>
                  </a:schemeClr>
                </a:solidFill>
                <a:cs charset="0" panose="02020603050405020304" pitchFamily="18" typeface="Times New Roman"/>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dirty="0" lang="pt-BR" smtClean="0" sz="1200">
                <a:solidFill>
                  <a:schemeClr val="tx1">
                    <a:lumMod val="75000"/>
                    <a:lumOff val="25000"/>
                  </a:schemeClr>
                </a:solidFill>
                <a:cs charset="0" panose="02020603050405020304" pitchFamily="18" typeface="Times New Roman"/>
              </a:rPr>
              <a:t>31 </a:t>
            </a:r>
            <a:r>
              <a:rPr dirty="0" lang="x-none" sz="1200">
                <a:solidFill>
                  <a:schemeClr val="tx1">
                    <a:lumMod val="75000"/>
                    <a:lumOff val="25000"/>
                  </a:schemeClr>
                </a:solidFill>
                <a:cs charset="0" panose="02020603050405020304" pitchFamily="18" typeface="Times New Roman"/>
              </a:rPr>
              <a:t>unidades de saúde estaduais (hospitais e ambulatórios de especialidades médicas).</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e para todos os programas de controle de infecção hospitalar e vigilância epidemiológica. </a:t>
            </a:r>
            <a:endParaRPr altLang="pt-BR" dirty="0" lang="pt-BR" sz="1200">
              <a:solidFill>
                <a:schemeClr val="tx1">
                  <a:lumMod val="75000"/>
                  <a:lumOff val="25000"/>
                </a:schemeClr>
              </a:solidFill>
              <a:ea charset="-127" panose="02030600000101010101" pitchFamily="18" typeface="Batang"/>
            </a:endParaRPr>
          </a:p>
        </p:txBody>
      </p:sp>
      <p:sp>
        <p:nvSpPr>
          <p:cNvPr id="8" name="Retângulo 7">
            <a:extLst>
              <a:ext uri="{FF2B5EF4-FFF2-40B4-BE49-F238E27FC236}">
                <a16:creationId xmlns:a16="http://schemas.microsoft.com/office/drawing/2014/main" xmlns="" id="{B6442546-DCC8-42E1-9779-EDA8F44704F0}"/>
              </a:ext>
            </a:extLst>
          </p:cNvPr>
          <p:cNvSpPr/>
          <p:nvPr/>
        </p:nvSpPr>
        <p:spPr>
          <a:xfrm>
            <a:off x="6225536" y="3700371"/>
            <a:ext cx="5430982" cy="2816156"/>
          </a:xfrm>
          <a:prstGeom prst="rect">
            <a:avLst/>
          </a:prstGeom>
        </p:spPr>
        <p:txBody>
          <a:bodyPr wrap="square">
            <a:spAutoFit/>
          </a:bodyPr>
          <a:lstStyle/>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São encaminhados para o laboratório central do CEAC Norte exames considerados de rotina, gerados tanto em atendimentos ambulatoriais quanto das unidades de internação, com resultados previstos para tempos mínimos previamente definidos. </a:t>
            </a:r>
            <a:endParaRPr altLang="pt-BR" dirty="0" lang="pt-BR" sz="1200">
              <a:solidFill>
                <a:schemeClr val="tx1">
                  <a:lumMod val="75000"/>
                  <a:lumOff val="25000"/>
                </a:schemeClr>
              </a:solidFill>
              <a:ea charset="-127" panose="02030600000101010101" pitchFamily="18" typeface="Batang"/>
            </a:endParaRPr>
          </a:p>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Os resultados são disponibilizados por plataforma web (via Internet), com utilização de sistema informatizado de código de barras. Os processos atendem a todos os protocolos para coleta, realização do exame, devolução de resultados e normas de qualidade </a:t>
            </a:r>
            <a:r>
              <a:rPr altLang="pt-BR" dirty="0" lang="pt-BR" smtClean="0" sz="1200">
                <a:solidFill>
                  <a:schemeClr val="tx1">
                    <a:lumMod val="75000"/>
                    <a:lumOff val="25000"/>
                  </a:schemeClr>
                </a:solidFill>
                <a:ea charset="-128" panose="020B0604020202020204" pitchFamily="34" typeface="Arial Unicode MS"/>
                <a:cs charset="-128" panose="020B0604020202020204" pitchFamily="34" typeface="Arial Unicode MS"/>
              </a:rPr>
              <a:t>vigentes </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no país. Em resumo, toda a atividade laboratorial é desenvolvida nos mesmos moldes e com a mesma agilidade e qualidade de qualquer grande laboratório privado </a:t>
            </a:r>
            <a:r>
              <a:rPr altLang="pt-BR" b="1" dirty="0" lang="pt-BR" sz="1200" u="sng">
                <a:solidFill>
                  <a:schemeClr val="tx1">
                    <a:lumMod val="75000"/>
                    <a:lumOff val="25000"/>
                  </a:schemeClr>
                </a:solidFill>
                <a:ea charset="-128" panose="020B0604020202020204" pitchFamily="34" typeface="Arial Unicode MS"/>
                <a:cs charset="-128" panose="020B0604020202020204" pitchFamily="34" typeface="Arial Unicode MS"/>
              </a:rPr>
              <a:t>ao custo da Tabela SES</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 especifica para esta atividade.  </a:t>
            </a:r>
            <a:endParaRPr altLang="pt-BR" dirty="0" lang="pt-BR" sz="1200">
              <a:solidFill>
                <a:schemeClr val="tx1">
                  <a:lumMod val="75000"/>
                  <a:lumOff val="25000"/>
                </a:schemeClr>
              </a:solidFill>
              <a:ea charset="-127" panose="02030600000101010101" pitchFamily="18" typeface="Batang"/>
            </a:endParaRPr>
          </a:p>
        </p:txBody>
      </p:sp>
      <p:sp>
        <p:nvSpPr>
          <p:cNvPr id="10" name="Retângulo 9">
            <a:extLst>
              <a:ext uri="{FF2B5EF4-FFF2-40B4-BE49-F238E27FC236}">
                <a16:creationId xmlns:a16="http://schemas.microsoft.com/office/drawing/2014/main" xmlns=""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15" name="Retângulo 14">
            <a:extLst>
              <a:ext uri="{FF2B5EF4-FFF2-40B4-BE49-F238E27FC236}">
                <a16:creationId xmlns:a16="http://schemas.microsoft.com/office/drawing/2014/main" xmlns=""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Centro Estadual </a:t>
            </a:r>
          </a:p>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de Análises Clínicas da Zona Norte – AFIP/ OSS</a:t>
            </a:r>
            <a:endParaRPr altLang="pt-BR" b="1" dirty="0" lang="pt-BR" sz="2200">
              <a:solidFill>
                <a:srgbClr val="C00000"/>
              </a:solidFill>
              <a:ea charset="-127" panose="02030600000101010101" pitchFamily="18" typeface="Batang"/>
            </a:endParaRPr>
          </a:p>
        </p:txBody>
      </p:sp>
      <p:pic>
        <p:nvPicPr>
          <p:cNvPr id="16" name="Imagem 15">
            <a:extLst>
              <a:ext uri="{FF2B5EF4-FFF2-40B4-BE49-F238E27FC236}">
                <a16:creationId xmlns:a16="http://schemas.microsoft.com/office/drawing/2014/main" xmlns="" id="{24374F28-4AE8-4260-B142-C55E10AB531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timing>
    <p:tnLst>
      <p:par>
        <p:cTn dur="indefinite" id="1" nodeType="tmRoot" restart="never"/>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 xmlns:a16="http://schemas.microsoft.com/office/drawing/2014/main" id="{E7C3AF98-FC3A-4690-B02E-B76B8FAF3DD3}"/>
              </a:ext>
            </a:extLst>
          </p:cNvPr>
          <p:cNvSpPr/>
          <p:nvPr/>
        </p:nvSpPr>
        <p:spPr>
          <a:xfrm>
            <a:off x="2987749" y="1400385"/>
            <a:ext cx="8470604" cy="830997"/>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a:t>
            </a:r>
            <a:r>
              <a:rPr lang="pt-BR" altLang="pt-BR" sz="1600" dirty="0" smtClean="0">
                <a:ea typeface="Arial Unicode MS" panose="020B0604020202020204" pitchFamily="34" charset="-128"/>
                <a:cs typeface="Arial Unicode MS" panose="020B0604020202020204" pitchFamily="34" charset="-128"/>
              </a:rPr>
              <a:t>Segundo Trimestre de 2021. </a:t>
            </a:r>
            <a:endParaRPr lang="pt-BR" altLang="pt-BR" sz="1600" dirty="0">
              <a:ea typeface="Batang" panose="02030600000101010101" pitchFamily="18" charset="-127"/>
            </a:endParaRPr>
          </a:p>
        </p:txBody>
      </p:sp>
      <p:sp>
        <p:nvSpPr>
          <p:cNvPr id="8" name="Título 1">
            <a:extLst>
              <a:ext uri="{FF2B5EF4-FFF2-40B4-BE49-F238E27FC236}">
                <a16:creationId xmlns=""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14949" y="3563501"/>
            <a:ext cx="444467" cy="282396"/>
          </a:xfrm>
          <a:prstGeom prst="rect">
            <a:avLst/>
          </a:prstGeom>
        </p:spPr>
      </p:pic>
      <p:pic>
        <p:nvPicPr>
          <p:cNvPr id="17" name="Imagem 16">
            <a:extLst>
              <a:ext uri="{FF2B5EF4-FFF2-40B4-BE49-F238E27FC236}">
                <a16:creationId xmlns=""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 xmlns:a16="http://schemas.microsoft.com/office/drawing/2014/main" id="{65AE70D4-CB90-4F71-9409-D0C6248AC820}"/>
              </a:ext>
            </a:extLst>
          </p:cNvPr>
          <p:cNvSpPr/>
          <p:nvPr/>
        </p:nvSpPr>
        <p:spPr>
          <a:xfrm>
            <a:off x="5362353" y="5055542"/>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 </a:t>
            </a:r>
            <a:r>
              <a:rPr lang="pt-BR" altLang="pt-BR" sz="1600" dirty="0" smtClean="0">
                <a:ea typeface="Arial Unicode MS" panose="020B0604020202020204" pitchFamily="34" charset="-128"/>
                <a:cs typeface="Arial Unicode MS" panose="020B0604020202020204" pitchFamily="34" charset="-128"/>
              </a:rPr>
              <a:t>11 </a:t>
            </a:r>
            <a:r>
              <a:rPr lang="pt-BR" altLang="pt-BR" sz="1600" dirty="0">
                <a:ea typeface="Arial Unicode MS" panose="020B0604020202020204" pitchFamily="34" charset="-128"/>
                <a:cs typeface="Arial Unicode MS" panose="020B0604020202020204" pitchFamily="34" charset="-128"/>
              </a:rPr>
              <a:t>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 xmlns:a16="http://schemas.microsoft.com/office/drawing/2014/main" id="{1039D6EA-B492-4110-B37D-34DCE66B9BCE}"/>
              </a:ext>
            </a:extLst>
          </p:cNvPr>
          <p:cNvSpPr/>
          <p:nvPr/>
        </p:nvSpPr>
        <p:spPr>
          <a:xfrm>
            <a:off x="4526111" y="2912889"/>
            <a:ext cx="3911071" cy="50783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smtClean="0">
                <a:ea typeface="Arial Unicode MS" panose="020B0604020202020204" pitchFamily="34" charset="-128"/>
                <a:cs typeface="Arial Unicode MS" panose="020B0604020202020204" pitchFamily="34" charset="-128"/>
              </a:rPr>
              <a:t>31 </a:t>
            </a:r>
            <a:r>
              <a:rPr lang="pt-BR" altLang="pt-BR" dirty="0">
                <a:ea typeface="Arial Unicode MS" panose="020B0604020202020204" pitchFamily="34" charset="-128"/>
                <a:cs typeface="Arial Unicode MS" panose="020B0604020202020204" pitchFamily="34" charset="-128"/>
              </a:rPr>
              <a:t>unidades estaduais de saúde, sendo:</a:t>
            </a:r>
          </a:p>
        </p:txBody>
      </p:sp>
      <p:sp>
        <p:nvSpPr>
          <p:cNvPr id="24" name="Retângulo 23">
            <a:extLst>
              <a:ext uri="{FF2B5EF4-FFF2-40B4-BE49-F238E27FC236}">
                <a16:creationId xmlns=""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 xmlns:a16="http://schemas.microsoft.com/office/drawing/2014/main" id="{9DE16814-B77D-4725-BB46-54EE0B13C94D}"/>
              </a:ext>
            </a:extLst>
          </p:cNvPr>
          <p:cNvSpPr/>
          <p:nvPr/>
        </p:nvSpPr>
        <p:spPr>
          <a:xfrm>
            <a:off x="5389181" y="4147927"/>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a:t>
            </a:r>
            <a:r>
              <a:rPr lang="pt-BR" altLang="pt-BR" sz="1600" dirty="0" smtClean="0">
                <a:ea typeface="Arial Unicode MS" panose="020B0604020202020204" pitchFamily="34" charset="-128"/>
                <a:cs typeface="Arial Unicode MS" panose="020B0604020202020204" pitchFamily="34" charset="-128"/>
              </a:rPr>
              <a:t> </a:t>
            </a:r>
            <a:r>
              <a:rPr lang="pt-BR" altLang="pt-BR" sz="1600" dirty="0">
                <a:ea typeface="Arial Unicode MS" panose="020B0604020202020204" pitchFamily="34" charset="-128"/>
                <a:cs typeface="Arial Unicode MS" panose="020B0604020202020204" pitchFamily="34" charset="-128"/>
              </a:rPr>
              <a:t>Ambulatórios Médicos de Especialidades – AME com estrutura laboratorial básica para atendimento aos protocolos específicos.</a:t>
            </a:r>
          </a:p>
        </p:txBody>
      </p:sp>
      <p:pic>
        <p:nvPicPr>
          <p:cNvPr id="26" name="Imagem 25">
            <a:extLst>
              <a:ext uri="{FF2B5EF4-FFF2-40B4-BE49-F238E27FC236}">
                <a16:creationId xmlns=""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6501" y="4280220"/>
            <a:ext cx="444467" cy="282396"/>
          </a:xfrm>
          <a:prstGeom prst="rect">
            <a:avLst/>
          </a:prstGeom>
        </p:spPr>
      </p:pic>
      <p:pic>
        <p:nvPicPr>
          <p:cNvPr id="27" name="Imagem 26">
            <a:extLst>
              <a:ext uri="{FF2B5EF4-FFF2-40B4-BE49-F238E27FC236}">
                <a16:creationId xmlns=""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051478"/>
            <a:ext cx="444467" cy="282396"/>
          </a:xfrm>
          <a:prstGeom prst="rect">
            <a:avLst/>
          </a:prstGeom>
        </p:spPr>
      </p:pic>
      <p:pic>
        <p:nvPicPr>
          <p:cNvPr id="28" name="Imagem 27">
            <a:extLst>
              <a:ext uri="{FF2B5EF4-FFF2-40B4-BE49-F238E27FC236}">
                <a16:creationId xmlns=""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25641" y="5707231"/>
            <a:ext cx="444467" cy="282396"/>
          </a:xfrm>
          <a:prstGeom prst="rect">
            <a:avLst/>
          </a:prstGeom>
        </p:spPr>
      </p:pic>
      <p:sp>
        <p:nvSpPr>
          <p:cNvPr id="29" name="Retângulo 28">
            <a:extLst>
              <a:ext uri="{FF2B5EF4-FFF2-40B4-BE49-F238E27FC236}">
                <a16:creationId xmlns="" xmlns:a16="http://schemas.microsoft.com/office/drawing/2014/main" id="{65AE70D4-CB90-4F71-9409-D0C6248AC820}"/>
              </a:ext>
            </a:extLst>
          </p:cNvPr>
          <p:cNvSpPr/>
          <p:nvPr/>
        </p:nvSpPr>
        <p:spPr>
          <a:xfrm>
            <a:off x="5389181" y="5640180"/>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 </a:t>
            </a:r>
            <a:r>
              <a:rPr lang="pt-BR" altLang="pt-BR" sz="1600" dirty="0" smtClean="0">
                <a:ea typeface="Arial Unicode MS" panose="020B0604020202020204" pitchFamily="34" charset="-128"/>
                <a:cs typeface="Arial Unicode MS" panose="020B0604020202020204" pitchFamily="34" charset="-128"/>
              </a:rPr>
              <a:t>1 hospital de campanha para tratamento de COVID-19.</a:t>
            </a:r>
          </a:p>
        </p:txBody>
      </p:sp>
    </p:spTree>
    <p:extLst>
      <p:ext uri="{BB962C8B-B14F-4D97-AF65-F5344CB8AC3E}">
        <p14:creationId xmlns:p14="http://schemas.microsoft.com/office/powerpoint/2010/main" val="3549773758"/>
      </p:ext>
    </p:extLst>
  </p:cSld>
  <p:clrMapOvr>
    <a:masterClrMapping/>
  </p:clrMapOvr>
  <p:timing>
    <p:tnLst>
      <p:par>
        <p:cTn id="1" dur="indefinite" restart="never" nodeType="tmRoot"/>
      </p:par>
    </p:tnLst>
  </p:timing>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xmlns="" id="{7529DC66-C75C-40A6-A940-BB18E7BAD00C}"/>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xmlns=""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altLang="pt-BR" b="1" dirty="0" lang="pt-BR" sz="3000">
                <a:solidFill>
                  <a:srgbClr val="C00000"/>
                </a:solidFill>
                <a:ea charset="-128" panose="020B0604020202020204" pitchFamily="34" typeface="Arial Unicode MS"/>
                <a:cs charset="-128" panose="020B0604020202020204" pitchFamily="34" typeface="Arial Unicode MS"/>
              </a:rPr>
              <a:t>Relação de Unidades Atendidas no CEAC Norte</a:t>
            </a:r>
            <a:endParaRPr altLang="pt-BR" dirty="0" lang="pt-BR" sz="3000">
              <a:solidFill>
                <a:srgbClr val="C00000"/>
              </a:solidFill>
              <a:ea charset="-127" panose="02030600000101010101" pitchFamily="18" typeface="Batang"/>
            </a:endParaRPr>
          </a:p>
        </p:txBody>
      </p:sp>
      <p:sp>
        <p:nvSpPr>
          <p:cNvPr id="2" name="Retângulo 1">
            <a:extLst>
              <a:ext uri="{FF2B5EF4-FFF2-40B4-BE49-F238E27FC236}">
                <a16:creationId xmlns:a16="http://schemas.microsoft.com/office/drawing/2014/main" xmlns="" id="{939F565F-AA55-461E-81DA-AC91482D9B03}"/>
              </a:ext>
            </a:extLst>
          </p:cNvPr>
          <p:cNvSpPr/>
          <p:nvPr/>
        </p:nvSpPr>
        <p:spPr>
          <a:xfrm>
            <a:off x="384009" y="1481455"/>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solidFill>
                <a:schemeClr val="tx1">
                  <a:lumMod val="50000"/>
                  <a:lumOff val="50000"/>
                </a:schemeClr>
              </a:solidFill>
            </a:endParaRPr>
          </a:p>
        </p:txBody>
      </p:sp>
      <p:sp>
        <p:nvSpPr>
          <p:cNvPr id="4" name="Retângulo 1">
            <a:extLst>
              <a:ext uri="{FF2B5EF4-FFF2-40B4-BE49-F238E27FC236}">
                <a16:creationId xmlns:a16="http://schemas.microsoft.com/office/drawing/2014/main" xmlns="" id="{2F08F417-8F01-457F-8D70-FACE7FDFFC44}"/>
              </a:ext>
            </a:extLst>
          </p:cNvPr>
          <p:cNvSpPr>
            <a:spLocks noChangeArrowheads="1"/>
          </p:cNvSpPr>
          <p:nvPr/>
        </p:nvSpPr>
        <p:spPr bwMode="auto">
          <a:xfrm>
            <a:off x="490841" y="1582340"/>
            <a:ext cx="558006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indent="-228600" marL="228600">
              <a:lnSpc>
                <a:spcPct val="150000"/>
              </a:lnSpc>
              <a:buAutoNum type="alphaUcParenR"/>
            </a:pPr>
            <a:r>
              <a:rPr altLang="pt-BR" b="1" dirty="0" lang="pt-BR" smtClean="0"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HOSPITAIS </a:t>
            </a: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 Unidades com Laboratório de Urgência / Emergência (12</a:t>
            </a:r>
            <a:r>
              <a:rPr altLang="pt-BR" b="1" dirty="0" lang="pt-BR" smtClean="0"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a:t>
            </a:r>
          </a:p>
          <a:p>
            <a:pPr algn="just">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Mandaqui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Ipiranga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Instituto </a:t>
            </a:r>
            <a:r>
              <a:rPr dirty="0" lang="x-none" sz="1200">
                <a:solidFill>
                  <a:schemeClr val="tx1">
                    <a:lumMod val="65000"/>
                    <a:lumOff val="35000"/>
                  </a:schemeClr>
                </a:solidFill>
                <a:latin typeface="+mn-lt"/>
                <a:ea charset="-127" panose="02030600000101010101" pitchFamily="18" typeface="Batang"/>
              </a:rPr>
              <a:t>Dante Pazzanese de Cardiologia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Vila Alpina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Mario Covas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Sapopemba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Pérola Byington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Santa Marcelina de Itaim Paulista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Santa Marcelina de Itaquaquecetuba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Regional de Osasco</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Geral de Taipas</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mtClean="0" sz="1200">
                <a:solidFill>
                  <a:schemeClr val="tx1">
                    <a:lumMod val="65000"/>
                    <a:lumOff val="35000"/>
                  </a:schemeClr>
                </a:solidFill>
                <a:latin typeface="+mn-lt"/>
                <a:ea charset="-127" panose="02030600000101010101" pitchFamily="18" typeface="Batang"/>
              </a:rPr>
              <a:t>Hospital </a:t>
            </a:r>
            <a:r>
              <a:rPr dirty="0" lang="x-none" sz="1200">
                <a:solidFill>
                  <a:schemeClr val="tx1">
                    <a:lumMod val="65000"/>
                    <a:lumOff val="35000"/>
                  </a:schemeClr>
                </a:solidFill>
                <a:latin typeface="+mn-lt"/>
                <a:ea charset="-127" panose="02030600000101010101" pitchFamily="18" typeface="Batang"/>
              </a:rPr>
              <a:t>Geral de Guaianazes </a:t>
            </a:r>
            <a:endParaRPr dirty="0" lang="pt-BR" smtClean="0" sz="1200">
              <a:solidFill>
                <a:schemeClr val="tx1">
                  <a:lumMod val="65000"/>
                  <a:lumOff val="35000"/>
                </a:schemeClr>
              </a:solidFill>
              <a:latin typeface="+mn-lt"/>
              <a:ea charset="-127" panose="02030600000101010101" pitchFamily="18" typeface="Batang"/>
            </a:endParaRPr>
          </a:p>
          <a:p>
            <a:pPr>
              <a:lnSpc>
                <a:spcPct val="150000"/>
              </a:lnSpc>
            </a:pPr>
            <a:endParaRPr altLang="pt-BR" dirty="0" lang="pt-BR" smtClean="0" sz="1200">
              <a:solidFill>
                <a:schemeClr val="tx1">
                  <a:lumMod val="65000"/>
                  <a:lumOff val="35000"/>
                </a:schemeClr>
              </a:solidFill>
              <a:latin typeface="+mn-lt"/>
              <a:ea charset="-127" panose="02030600000101010101" pitchFamily="18" typeface="Batang"/>
            </a:endParaRPr>
          </a:p>
          <a:p>
            <a:pPr>
              <a:lnSpc>
                <a:spcPct val="150000"/>
              </a:lnSpc>
            </a:pPr>
            <a:r>
              <a:rPr altLang="pt-BR" b="1" dirty="0" lang="pt-BR" smtClean="0"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B) HOSPITAL – Unidade para tratamento de COVID-19  (1)</a:t>
            </a:r>
          </a:p>
          <a:p>
            <a:pPr>
              <a:lnSpc>
                <a:spcPct val="150000"/>
              </a:lnSpc>
            </a:pPr>
            <a:r>
              <a:rPr dirty="0" lang="x-none" sz="1200">
                <a:solidFill>
                  <a:schemeClr val="tx1">
                    <a:lumMod val="65000"/>
                    <a:lumOff val="35000"/>
                  </a:schemeClr>
                </a:solidFill>
                <a:latin typeface="+mn-lt"/>
                <a:ea charset="-127" panose="02030600000101010101" pitchFamily="18" typeface="Batang"/>
              </a:rPr>
              <a:t>Hospital </a:t>
            </a:r>
            <a:r>
              <a:rPr dirty="0" lang="pt-BR" smtClean="0" sz="1200">
                <a:solidFill>
                  <a:schemeClr val="tx1">
                    <a:lumMod val="65000"/>
                    <a:lumOff val="35000"/>
                  </a:schemeClr>
                </a:solidFill>
                <a:latin typeface="+mn-lt"/>
                <a:ea charset="-127" panose="02030600000101010101" pitchFamily="18" typeface="Batang"/>
              </a:rPr>
              <a:t>de Campanha Metropolitano</a:t>
            </a:r>
            <a:endParaRPr dirty="0" lang="pt-BR" sz="1200">
              <a:solidFill>
                <a:schemeClr val="tx1">
                  <a:lumMod val="65000"/>
                  <a:lumOff val="35000"/>
                </a:schemeClr>
              </a:solidFill>
              <a:latin typeface="+mn-lt"/>
              <a:ea charset="-127" panose="02030600000101010101" pitchFamily="18" typeface="Batang"/>
            </a:endParaRPr>
          </a:p>
          <a:p>
            <a:pPr>
              <a:lnSpc>
                <a:spcPct val="150000"/>
              </a:lnSpc>
            </a:pPr>
            <a:endParaRPr altLang="pt-BR" b="1" dirty="0" lang="pt-BR" sz="1200">
              <a:solidFill>
                <a:schemeClr val="tx1">
                  <a:lumMod val="65000"/>
                  <a:lumOff val="35000"/>
                </a:schemeClr>
              </a:solidFill>
              <a:ea charset="-128" panose="020B0604020202020204" pitchFamily="34" typeface="Arial Unicode MS"/>
              <a:cs charset="-128" panose="020B0604020202020204" pitchFamily="34" typeface="Arial Unicode MS"/>
            </a:endParaRPr>
          </a:p>
          <a:p>
            <a:pPr>
              <a:lnSpc>
                <a:spcPct val="150000"/>
              </a:lnSpc>
            </a:pPr>
            <a:endParaRPr dirty="0" lang="pt-BR" sz="1200">
              <a:solidFill>
                <a:schemeClr val="tx1">
                  <a:lumMod val="65000"/>
                  <a:lumOff val="35000"/>
                </a:schemeClr>
              </a:solidFill>
              <a:latin typeface="+mn-lt"/>
              <a:ea charset="-127" panose="02030600000101010101" pitchFamily="18" typeface="Batang"/>
            </a:endParaRPr>
          </a:p>
        </p:txBody>
      </p:sp>
      <p:sp>
        <p:nvSpPr>
          <p:cNvPr id="5" name="Retângulo 4">
            <a:extLst>
              <a:ext uri="{FF2B5EF4-FFF2-40B4-BE49-F238E27FC236}">
                <a16:creationId xmlns:a16="http://schemas.microsoft.com/office/drawing/2014/main" xmlns="" id="{5C885DBB-1E75-4680-9A9C-2C4C25BC36E7}"/>
              </a:ext>
            </a:extLst>
          </p:cNvPr>
          <p:cNvSpPr/>
          <p:nvPr/>
        </p:nvSpPr>
        <p:spPr>
          <a:xfrm>
            <a:off x="5588849" y="1582340"/>
            <a:ext cx="3214255" cy="4124206"/>
          </a:xfrm>
          <a:prstGeom prst="rect">
            <a:avLst/>
          </a:prstGeom>
        </p:spPr>
        <p:txBody>
          <a:bodyPr wrap="square">
            <a:spAutoFit/>
          </a:bodyPr>
          <a:lstStyle/>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C</a:t>
            </a:r>
            <a:r>
              <a:rPr altLang="pt-BR" b="1" dirty="0" lang="pt-BR" smtClean="0" sz="1200">
                <a:solidFill>
                  <a:schemeClr val="tx1">
                    <a:lumMod val="65000"/>
                    <a:lumOff val="35000"/>
                  </a:schemeClr>
                </a:solidFill>
                <a:ea charset="-128" panose="020B0604020202020204" pitchFamily="34" typeface="Arial Unicode MS"/>
                <a:cs charset="0" panose="020B0604020202020204" pitchFamily="34" typeface="Arial"/>
              </a:rPr>
              <a:t>) </a:t>
            </a: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AMBULATORIOS MÉDICOS - AME </a:t>
            </a:r>
            <a:r>
              <a:rPr altLang="pt-BR" b="1" dirty="0" lang="pt-BR" smtClean="0" sz="1200">
                <a:solidFill>
                  <a:schemeClr val="tx1">
                    <a:lumMod val="65000"/>
                    <a:lumOff val="35000"/>
                  </a:schemeClr>
                </a:solidFill>
                <a:ea charset="-128" panose="020B0604020202020204" pitchFamily="34" typeface="Arial Unicode MS"/>
                <a:cs charset="0" panose="020B0604020202020204" pitchFamily="34" typeface="Arial"/>
              </a:rPr>
              <a:t>(7)</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mtClean="0" sz="1200">
                <a:solidFill>
                  <a:schemeClr val="tx1">
                    <a:lumMod val="65000"/>
                    <a:lumOff val="35000"/>
                  </a:schemeClr>
                </a:solidFill>
                <a:ea charset="-127" panose="02030600000101010101" pitchFamily="18" typeface="Batang"/>
                <a:cs charset="0" panose="020B0604020202020204" pitchFamily="34" typeface="Arial"/>
              </a:rPr>
              <a:t>AME </a:t>
            </a:r>
            <a:r>
              <a:rPr dirty="0" lang="x-none" sz="1200">
                <a:solidFill>
                  <a:schemeClr val="tx1">
                    <a:lumMod val="65000"/>
                    <a:lumOff val="35000"/>
                  </a:schemeClr>
                </a:solidFill>
                <a:ea charset="-127" panose="02030600000101010101" pitchFamily="18" typeface="Batang"/>
                <a:cs charset="0" panose="020B0604020202020204" pitchFamily="34" typeface="Arial"/>
              </a:rPr>
              <a:t>Santos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Heliópolis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Jundiaí</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Pariquera-Açu</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Lorena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a:t>
            </a:r>
            <a:r>
              <a:rPr dirty="0" lang="x-none" smtClean="0" sz="1200">
                <a:solidFill>
                  <a:schemeClr val="tx1">
                    <a:lumMod val="65000"/>
                    <a:lumOff val="35000"/>
                  </a:schemeClr>
                </a:solidFill>
                <a:ea charset="-127" panose="02030600000101010101" pitchFamily="18" typeface="Batang"/>
                <a:cs charset="0" panose="020B0604020202020204" pitchFamily="34" typeface="Arial"/>
              </a:rPr>
              <a:t>Caraguatatuba</a:t>
            </a:r>
            <a:endParaRPr dirty="0" lang="pt-BR" smtClean="0"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CRI Zona Norte</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altLang="pt-BR" dirty="0" lang="pt-BR" sz="1200">
                <a:solidFill>
                  <a:schemeClr val="tx1">
                    <a:lumMod val="65000"/>
                    <a:lumOff val="35000"/>
                  </a:schemeClr>
                </a:solidFill>
                <a:ea charset="-127" panose="02030600000101010101" pitchFamily="18" typeface="Batang"/>
                <a:cs charset="0" panose="020B0604020202020204" pitchFamily="34" typeface="Arial"/>
              </a:rPr>
              <a:t> </a:t>
            </a:r>
          </a:p>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D</a:t>
            </a:r>
            <a:r>
              <a:rPr altLang="pt-BR" b="1" dirty="0" lang="pt-BR" smtClean="0" sz="1200">
                <a:solidFill>
                  <a:schemeClr val="tx1">
                    <a:lumMod val="65000"/>
                    <a:lumOff val="35000"/>
                  </a:schemeClr>
                </a:solidFill>
                <a:ea charset="-128" panose="020B0604020202020204" pitchFamily="34" typeface="Arial Unicode MS"/>
                <a:cs charset="0" panose="020B0604020202020204" pitchFamily="34" typeface="Arial"/>
              </a:rPr>
              <a:t>) </a:t>
            </a: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UNIDADES DE CAPTAÇÃO (</a:t>
            </a:r>
            <a:r>
              <a:rPr altLang="pt-BR" b="1" dirty="0" lang="pt-BR" smtClean="0" sz="1200">
                <a:solidFill>
                  <a:schemeClr val="tx1">
                    <a:lumMod val="65000"/>
                    <a:lumOff val="35000"/>
                  </a:schemeClr>
                </a:solidFill>
                <a:ea charset="-128" panose="020B0604020202020204" pitchFamily="34" typeface="Arial Unicode MS"/>
                <a:cs charset="0" panose="020B0604020202020204" pitchFamily="34" typeface="Arial"/>
              </a:rPr>
              <a:t>11)</a:t>
            </a:r>
            <a:endParaRPr altLang="pt-BR" dirty="0" lang="pt-BR" smtClean="0" sz="1200">
              <a:solidFill>
                <a:schemeClr val="tx1">
                  <a:lumMod val="65000"/>
                  <a:lumOff val="35000"/>
                </a:schemeClr>
              </a:solidFill>
              <a:ea charset="-127" panose="02030600000101010101" pitchFamily="18" typeface="Batang"/>
              <a:cs charset="0" panose="020B0604020202020204" pitchFamily="34" typeface="Arial"/>
            </a:endParaRPr>
          </a:p>
          <a:p>
            <a:pPr algn="just">
              <a:lnSpc>
                <a:spcPts val="1500"/>
              </a:lnSpc>
            </a:pPr>
            <a:r>
              <a:rPr dirty="0" lang="x-none" smtClean="0" sz="1200">
                <a:solidFill>
                  <a:schemeClr val="tx1">
                    <a:lumMod val="65000"/>
                    <a:lumOff val="35000"/>
                  </a:schemeClr>
                </a:solidFill>
                <a:ea charset="-127" panose="02030600000101010101" pitchFamily="18" typeface="Batang"/>
                <a:cs charset="0" panose="020B0604020202020204" pitchFamily="34" typeface="Arial"/>
              </a:rPr>
              <a:t>Hospital Heliópolis </a:t>
            </a:r>
            <a:endParaRPr dirty="0" lang="pt-BR" smtClean="0"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mtClean="0" sz="1200">
                <a:solidFill>
                  <a:schemeClr val="tx1">
                    <a:lumMod val="65000"/>
                    <a:lumOff val="35000"/>
                  </a:schemeClr>
                </a:solidFill>
                <a:ea charset="-127" panose="02030600000101010101" pitchFamily="18" typeface="Batang"/>
                <a:cs charset="0" panose="020B0604020202020204" pitchFamily="34" typeface="Arial"/>
              </a:rPr>
              <a:t>Hospital </a:t>
            </a:r>
            <a:r>
              <a:rPr dirty="0" lang="x-none" sz="1200">
                <a:solidFill>
                  <a:schemeClr val="tx1">
                    <a:lumMod val="65000"/>
                    <a:lumOff val="35000"/>
                  </a:schemeClr>
                </a:solidFill>
                <a:ea charset="-127" panose="02030600000101010101" pitchFamily="18" typeface="Batang"/>
                <a:cs charset="0" panose="020B0604020202020204" pitchFamily="34" typeface="Arial"/>
              </a:rPr>
              <a:t>Darcy Vargas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Penteado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CAIS –Santa Rita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Nova Cachoeirinha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Geral de São Mateus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Leonor Mendes de Barros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Infantil Candido Fontoura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Guilherme Álvaro</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mtClean="0" sz="1200">
                <a:solidFill>
                  <a:schemeClr val="tx1">
                    <a:lumMod val="65000"/>
                    <a:lumOff val="35000"/>
                  </a:schemeClr>
                </a:solidFill>
                <a:ea charset="-127" panose="02030600000101010101" pitchFamily="18" typeface="Batang"/>
                <a:cs charset="0" panose="020B0604020202020204" pitchFamily="34" typeface="Arial"/>
              </a:rPr>
              <a:t>CRI </a:t>
            </a:r>
            <a:r>
              <a:rPr dirty="0" lang="x-none" sz="1200">
                <a:solidFill>
                  <a:schemeClr val="tx1">
                    <a:lumMod val="65000"/>
                    <a:lumOff val="35000"/>
                  </a:schemeClr>
                </a:solidFill>
                <a:ea charset="-127" panose="02030600000101010101" pitchFamily="18" typeface="Batang"/>
                <a:cs charset="0" panose="020B0604020202020204" pitchFamily="34" typeface="Arial"/>
              </a:rPr>
              <a:t>Zona Leste / CRATOD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spcAft>
                <a:spcPts val="600"/>
              </a:spcAft>
            </a:pPr>
            <a:endParaRPr dirty="0" lang="pt-BR" sz="1200">
              <a:solidFill>
                <a:schemeClr val="tx1">
                  <a:lumMod val="65000"/>
                  <a:lumOff val="35000"/>
                </a:schemeClr>
              </a:solidFill>
              <a:cs charset="0" panose="020B0604020202020204" pitchFamily="34" typeface="Arial"/>
            </a:endParaRPr>
          </a:p>
        </p:txBody>
      </p:sp>
      <p:sp>
        <p:nvSpPr>
          <p:cNvPr id="8" name="Retângulo 7">
            <a:extLst>
              <a:ext uri="{FF2B5EF4-FFF2-40B4-BE49-F238E27FC236}">
                <a16:creationId xmlns:a16="http://schemas.microsoft.com/office/drawing/2014/main" xmlns=""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9" name="Imagem 8">
            <a:extLst>
              <a:ext uri="{FF2B5EF4-FFF2-40B4-BE49-F238E27FC236}">
                <a16:creationId xmlns:a16="http://schemas.microsoft.com/office/drawing/2014/main" xmlns="" id="{8586A955-38A4-4D25-B2FC-E912AB0AC85C}"/>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xmlns=""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342466879"/>
      </p:ext>
    </p:extLst>
  </p:cSld>
  <p:clrMapOvr>
    <a:masterClrMapping/>
  </p:clrMapOvr>
  <p:timing>
    <p:tnLst>
      <p:par>
        <p:cTn dur="indefinite" id="1" nodeType="tmRoot" restart="never"/>
      </p:par>
    </p:tnLst>
  </p:timing>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xmlns="" id="{370219E1-0D3C-4FA8-8214-1DC77DE40E5B}"/>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xmlns="" id="{47E24BAE-3529-491F-B3C6-5F02F48D677A}"/>
              </a:ext>
            </a:extLst>
          </p:cNvPr>
          <p:cNvSpPr/>
          <p:nvPr/>
        </p:nvSpPr>
        <p:spPr>
          <a:xfrm>
            <a:off x="0" y="-42207"/>
            <a:ext cx="1219198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5" name="Rectangle 8">
            <a:extLst>
              <a:ext uri="{FF2B5EF4-FFF2-40B4-BE49-F238E27FC236}">
                <a16:creationId xmlns:a16="http://schemas.microsoft.com/office/drawing/2014/main" xmlns="" id="{088C3330-AD1F-465A-8E38-0414D18251DB}"/>
              </a:ext>
            </a:extLst>
          </p:cNvPr>
          <p:cNvSpPr>
            <a:spLocks noChangeArrowheads="1"/>
          </p:cNvSpPr>
          <p:nvPr/>
        </p:nvSpPr>
        <p:spPr bwMode="auto">
          <a:xfrm>
            <a:off x="872850" y="1411234"/>
            <a:ext cx="1044630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ko-KR" dirty="0" lang="pt-BR" smtClean="0" sz="2000">
                <a:solidFill>
                  <a:schemeClr val="tx1">
                    <a:lumMod val="75000"/>
                    <a:lumOff val="25000"/>
                  </a:schemeClr>
                </a:solidFill>
                <a:latin typeface="+mn-lt"/>
              </a:rPr>
              <a:t>A </a:t>
            </a:r>
            <a:r>
              <a:rPr altLang="ko-KR" dirty="0" lang="pt-BR" sz="2000">
                <a:solidFill>
                  <a:schemeClr val="tx1">
                    <a:lumMod val="75000"/>
                    <a:lumOff val="25000"/>
                  </a:schemeClr>
                </a:solidFill>
                <a:latin typeface="+mn-lt"/>
              </a:rPr>
              <a:t>tabela 1 apresenta a produção t</a:t>
            </a:r>
            <a:r>
              <a:rPr altLang="ko-KR" dirty="0" lang="pt-BR" smtClean="0" sz="2000">
                <a:solidFill>
                  <a:schemeClr val="tx1">
                    <a:lumMod val="75000"/>
                    <a:lumOff val="25000"/>
                  </a:schemeClr>
                </a:solidFill>
                <a:latin typeface="+mn-lt"/>
              </a:rPr>
              <a:t>rimestral de </a:t>
            </a:r>
            <a:r>
              <a:rPr altLang="ko-KR" dirty="0" lang="pt-BR" sz="2000">
                <a:solidFill>
                  <a:schemeClr val="tx1">
                    <a:lumMod val="75000"/>
                    <a:lumOff val="25000"/>
                  </a:schemeClr>
                </a:solidFill>
                <a:latin typeface="+mn-lt"/>
              </a:rPr>
              <a:t>acordo com o planejado no </a:t>
            </a:r>
            <a:r>
              <a:rPr altLang="ko-KR" dirty="0" lang="pt-BR" smtClean="0" sz="2000">
                <a:solidFill>
                  <a:schemeClr val="tx1">
                    <a:lumMod val="75000"/>
                    <a:lumOff val="25000"/>
                  </a:schemeClr>
                </a:solidFill>
                <a:latin typeface="+mn-lt"/>
              </a:rPr>
              <a:t>Termo Aditivo 01/2021 e no Contrato de </a:t>
            </a:r>
            <a:r>
              <a:rPr altLang="ko-KR" dirty="0" lang="pt-BR" sz="2000">
                <a:solidFill>
                  <a:schemeClr val="tx1">
                    <a:lumMod val="75000"/>
                    <a:lumOff val="25000"/>
                  </a:schemeClr>
                </a:solidFill>
                <a:latin typeface="+mn-lt"/>
              </a:rPr>
              <a:t>Gestão </a:t>
            </a:r>
            <a:r>
              <a:rPr altLang="ko-KR" dirty="0" lang="pt-BR" smtClean="0" sz="2000">
                <a:solidFill>
                  <a:schemeClr val="tx1">
                    <a:lumMod val="75000"/>
                    <a:lumOff val="25000"/>
                  </a:schemeClr>
                </a:solidFill>
                <a:latin typeface="+mn-lt"/>
              </a:rPr>
              <a:t>n</a:t>
            </a:r>
            <a:r>
              <a:rPr altLang="ko-KR" dirty="0" lang="pt-BR" sz="2000">
                <a:solidFill>
                  <a:schemeClr val="tx1">
                    <a:lumMod val="75000"/>
                    <a:lumOff val="25000"/>
                  </a:schemeClr>
                </a:solidFill>
                <a:latin typeface="+mn-lt"/>
              </a:rPr>
              <a:t>° </a:t>
            </a:r>
            <a:r>
              <a:rPr altLang="ko-KR" dirty="0" lang="pt-BR" smtClean="0" sz="2000">
                <a:solidFill>
                  <a:schemeClr val="tx1">
                    <a:lumMod val="75000"/>
                    <a:lumOff val="25000"/>
                  </a:schemeClr>
                </a:solidFill>
                <a:latin typeface="+mn-lt"/>
              </a:rPr>
              <a:t>988088/2020, </a:t>
            </a:r>
            <a:r>
              <a:rPr dirty="0" lang="pt-BR" smtClean="0" sz="2000">
                <a:solidFill>
                  <a:schemeClr val="tx1">
                    <a:lumMod val="75000"/>
                    <a:lumOff val="25000"/>
                  </a:schemeClr>
                </a:solidFill>
                <a:latin typeface="+mn-lt"/>
              </a:rPr>
              <a:t>que estimaram um </a:t>
            </a:r>
            <a:r>
              <a:rPr dirty="0" lang="pt-BR" sz="2000">
                <a:solidFill>
                  <a:schemeClr val="tx1">
                    <a:lumMod val="75000"/>
                    <a:lumOff val="25000"/>
                  </a:schemeClr>
                </a:solidFill>
                <a:latin typeface="+mn-lt"/>
              </a:rPr>
              <a:t>volume para </a:t>
            </a:r>
            <a:r>
              <a:rPr dirty="0" lang="pt-BR" smtClean="0" sz="2000">
                <a:solidFill>
                  <a:schemeClr val="tx1">
                    <a:lumMod val="75000"/>
                    <a:lumOff val="25000"/>
                  </a:schemeClr>
                </a:solidFill>
                <a:latin typeface="+mn-lt"/>
              </a:rPr>
              <a:t>o Segundo Trimestre de </a:t>
            </a:r>
            <a:r>
              <a:rPr b="1" dirty="0" lang="pt-BR" smtClean="0" sz="2000">
                <a:solidFill>
                  <a:schemeClr val="tx1">
                    <a:lumMod val="75000"/>
                    <a:lumOff val="25000"/>
                  </a:schemeClr>
                </a:solidFill>
                <a:latin typeface="+mn-lt"/>
              </a:rPr>
              <a:t>3.091.140</a:t>
            </a:r>
            <a:r>
              <a:rPr b="1" dirty="0" lang="pt-BR" smtClean="0" sz="2000"/>
              <a:t> </a:t>
            </a:r>
            <a:r>
              <a:rPr dirty="0" lang="pt-BR" sz="2000">
                <a:solidFill>
                  <a:schemeClr val="tx1">
                    <a:lumMod val="75000"/>
                    <a:lumOff val="25000"/>
                  </a:schemeClr>
                </a:solidFill>
                <a:latin typeface="+mn-lt"/>
              </a:rPr>
              <a:t>exames</a:t>
            </a:r>
            <a:r>
              <a:rPr altLang="ko-KR" dirty="0" lang="pt-BR" smtClean="0" sz="2000">
                <a:solidFill>
                  <a:schemeClr val="tx1">
                    <a:lumMod val="75000"/>
                    <a:lumOff val="25000"/>
                  </a:schemeClr>
                </a:solidFill>
                <a:latin typeface="+mn-lt"/>
              </a:rPr>
              <a:t>. </a:t>
            </a:r>
            <a:r>
              <a:rPr dirty="0" lang="pt-BR" sz="2000">
                <a:solidFill>
                  <a:schemeClr val="tx1">
                    <a:lumMod val="75000"/>
                    <a:lumOff val="25000"/>
                  </a:schemeClr>
                </a:solidFill>
                <a:latin typeface="+mn-lt"/>
              </a:rPr>
              <a:t>A produção realizada foi de </a:t>
            </a:r>
            <a:r>
              <a:rPr b="1" dirty="0" lang="pt-BR" smtClean="0" sz="2000">
                <a:solidFill>
                  <a:schemeClr val="tx1">
                    <a:lumMod val="75000"/>
                    <a:lumOff val="25000"/>
                  </a:schemeClr>
                </a:solidFill>
                <a:latin typeface="+mn-lt"/>
              </a:rPr>
              <a:t>16,60 %</a:t>
            </a:r>
            <a:r>
              <a:rPr dirty="0" lang="pt-BR" smtClean="0" sz="2000">
                <a:solidFill>
                  <a:schemeClr val="tx1">
                    <a:lumMod val="75000"/>
                    <a:lumOff val="25000"/>
                  </a:schemeClr>
                </a:solidFill>
                <a:latin typeface="+mn-lt"/>
              </a:rPr>
              <a:t> menor que o estimado</a:t>
            </a:r>
            <a:r>
              <a:rPr altLang="ko-KR" dirty="0" lang="pt-BR" smtClean="0" sz="2000">
                <a:solidFill>
                  <a:schemeClr val="tx1">
                    <a:lumMod val="75000"/>
                    <a:lumOff val="25000"/>
                  </a:schemeClr>
                </a:solidFill>
                <a:latin typeface="+mn-lt"/>
              </a:rPr>
              <a:t>. </a:t>
            </a:r>
            <a:endParaRPr altLang="ko-KR" dirty="0" lang="pt-BR" sz="2000">
              <a:solidFill>
                <a:schemeClr val="tx1">
                  <a:lumMod val="75000"/>
                  <a:lumOff val="25000"/>
                </a:schemeClr>
              </a:solidFill>
              <a:latin typeface="+mn-lt"/>
            </a:endParaRPr>
          </a:p>
        </p:txBody>
      </p:sp>
      <p:sp>
        <p:nvSpPr>
          <p:cNvPr id="7" name="Rectangle 9">
            <a:extLst>
              <a:ext uri="{FF2B5EF4-FFF2-40B4-BE49-F238E27FC236}">
                <a16:creationId xmlns:a16="http://schemas.microsoft.com/office/drawing/2014/main" xmlns="" id="{1933EAC2-1607-4F78-A8F3-2E79F672F459}"/>
              </a:ext>
            </a:extLst>
          </p:cNvPr>
          <p:cNvSpPr>
            <a:spLocks noChangeArrowheads="1"/>
          </p:cNvSpPr>
          <p:nvPr/>
        </p:nvSpPr>
        <p:spPr bwMode="auto">
          <a:xfrm>
            <a:off x="3864952" y="5465022"/>
            <a:ext cx="446209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a:r>
              <a:rPr altLang="ko-KR" dirty="0" lang="pt-BR" sz="1050">
                <a:latin typeface="+mn-lt"/>
                <a:ea charset="-128" panose="020B0604020202020204" pitchFamily="34" typeface="Arial Unicode MS"/>
                <a:cs charset="-128" panose="020B0604020202020204" pitchFamily="34" typeface="Arial Unicode MS"/>
              </a:rPr>
              <a:t>Fonte: Secretaria de Estado da Saúde de São Paulo – </a:t>
            </a:r>
            <a:r>
              <a:rPr altLang="ko-KR" dirty="0" lang="pt-BR" sz="1100">
                <a:latin typeface="+mn-lt"/>
                <a:ea charset="-128" panose="020B0604020202020204" pitchFamily="34" typeface="Arial Unicode MS"/>
                <a:cs charset="-128" panose="020B0604020202020204" pitchFamily="34" typeface="Arial Unicode MS"/>
              </a:rPr>
              <a:t>Sistema</a:t>
            </a:r>
            <a:r>
              <a:rPr altLang="ko-KR" dirty="0" lang="pt-BR" sz="1050">
                <a:latin typeface="+mn-lt"/>
                <a:ea charset="-128" panose="020B0604020202020204" pitchFamily="34" typeface="Arial Unicode MS"/>
                <a:cs charset="-128" panose="020B0604020202020204" pitchFamily="34" typeface="Arial Unicode MS"/>
              </a:rPr>
              <a:t> Reglab ® </a:t>
            </a:r>
            <a:r>
              <a:rPr altLang="ko-KR" dirty="0" lang="pt-BR" smtClean="0" sz="1050">
                <a:latin typeface="+mn-lt"/>
                <a:ea charset="-128" panose="020B0604020202020204" pitchFamily="34" typeface="Arial Unicode MS"/>
                <a:cs charset="-128" panose="020B0604020202020204" pitchFamily="34" typeface="Arial Unicode MS"/>
              </a:rPr>
              <a:t>2021</a:t>
            </a:r>
            <a:endParaRPr altLang="ko-KR" dirty="0" lang="pt-BR" sz="1050">
              <a:latin typeface="+mn-lt"/>
            </a:endParaRPr>
          </a:p>
        </p:txBody>
      </p:sp>
      <p:sp>
        <p:nvSpPr>
          <p:cNvPr id="4" name="Retângulo 3">
            <a:extLst>
              <a:ext uri="{FF2B5EF4-FFF2-40B4-BE49-F238E27FC236}">
                <a16:creationId xmlns:a16="http://schemas.microsoft.com/office/drawing/2014/main" xmlns="" id="{0AE71F80-A4E4-4826-8649-DE0D69F17FDF}"/>
              </a:ext>
            </a:extLst>
          </p:cNvPr>
          <p:cNvSpPr/>
          <p:nvPr/>
        </p:nvSpPr>
        <p:spPr>
          <a:xfrm>
            <a:off x="3619720" y="2862371"/>
            <a:ext cx="4952561" cy="261610"/>
          </a:xfrm>
          <a:prstGeom prst="rect">
            <a:avLst/>
          </a:prstGeom>
        </p:spPr>
        <p:txBody>
          <a:bodyPr wrap="square">
            <a:spAutoFit/>
          </a:bodyPr>
          <a:lstStyle/>
          <a:p>
            <a:pPr lvl="0"/>
            <a:r>
              <a:rPr altLang="ko-KR" dirty="0" lang="pt-BR" sz="1100">
                <a:solidFill>
                  <a:prstClr val="black">
                    <a:lumMod val="75000"/>
                    <a:lumOff val="25000"/>
                  </a:prstClr>
                </a:solidFill>
              </a:rPr>
              <a:t>Tabela 1 – Produção Estimada e Realizada no </a:t>
            </a:r>
            <a:r>
              <a:rPr altLang="ko-KR" dirty="0" lang="pt-BR" smtClean="0" sz="1100">
                <a:solidFill>
                  <a:prstClr val="black">
                    <a:lumMod val="75000"/>
                    <a:lumOff val="25000"/>
                  </a:prstClr>
                </a:solidFill>
              </a:rPr>
              <a:t>CEAC Norte, Abril a Junho de 2021.</a:t>
            </a:r>
            <a:endParaRPr altLang="ko-KR" dirty="0" lang="pt-BR" sz="1100">
              <a:solidFill>
                <a:prstClr val="black">
                  <a:lumMod val="75000"/>
                  <a:lumOff val="25000"/>
                </a:prstClr>
              </a:solidFill>
            </a:endParaRPr>
          </a:p>
        </p:txBody>
      </p:sp>
      <p:sp>
        <p:nvSpPr>
          <p:cNvPr id="13" name="Título 1">
            <a:extLst>
              <a:ext uri="{FF2B5EF4-FFF2-40B4-BE49-F238E27FC236}">
                <a16:creationId xmlns:a16="http://schemas.microsoft.com/office/drawing/2014/main" xmlns="" id="{8692297A-5E0E-4836-B69D-841E4D949974}"/>
              </a:ext>
            </a:extLst>
          </p:cNvPr>
          <p:cNvSpPr txBox="1">
            <a:spLocks/>
          </p:cNvSpPr>
          <p:nvPr/>
        </p:nvSpPr>
        <p:spPr>
          <a:xfrm>
            <a:off x="483599" y="291716"/>
            <a:ext cx="7907080" cy="773113"/>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200">
                <a:solidFill>
                  <a:srgbClr val="C00000"/>
                </a:solidFill>
                <a:latin typeface="+mn-lt"/>
              </a:rPr>
              <a:t>Resultados</a:t>
            </a:r>
          </a:p>
          <a:p>
            <a:r>
              <a:rPr b="1" dirty="0" lang="pt-BR" sz="2600">
                <a:solidFill>
                  <a:srgbClr val="C00000"/>
                </a:solidFill>
                <a:latin typeface="+mn-lt"/>
              </a:rPr>
              <a:t>Produção Quantitativa</a:t>
            </a:r>
          </a:p>
        </p:txBody>
      </p:sp>
      <p:pic>
        <p:nvPicPr>
          <p:cNvPr id="14" name="Imagem 13">
            <a:extLst>
              <a:ext uri="{FF2B5EF4-FFF2-40B4-BE49-F238E27FC236}">
                <a16:creationId xmlns:a16="http://schemas.microsoft.com/office/drawing/2014/main" xmlns="" id="{635E1879-700C-41A9-BF1B-54DC4FA4DFFD}"/>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xmlns=""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2" name="Imagem 1"/>
          <p:cNvPicPr>
            <a:picLocks noChangeAspect="1"/>
          </p:cNvPicPr>
          <p:nvPr/>
        </p:nvPicPr>
        <p:blipFill>
          <a:blip r:embed="rId5"/>
          <a:stretch>
            <a:fillRect/>
          </a:stretch>
        </p:blipFill>
        <p:spPr>
          <a:xfrm>
            <a:off x="3229699" y="3161805"/>
            <a:ext cx="5732603" cy="2001917"/>
          </a:xfrm>
          <a:prstGeom prst="rect">
            <a:avLst/>
          </a:prstGeom>
        </p:spPr>
      </p:pic>
    </p:spTree>
    <p:extLst>
      <p:ext uri="{BB962C8B-B14F-4D97-AF65-F5344CB8AC3E}">
        <p14:creationId xmlns:p14="http://schemas.microsoft.com/office/powerpoint/2010/main" val="1429359152"/>
      </p:ext>
    </p:extLst>
  </p:cSld>
  <p:clrMapOvr>
    <a:masterClrMapping/>
  </p:clrMapOvr>
  <p:timing>
    <p:tnLst>
      <p:par>
        <p:cTn dur="indefinite" id="1" nodeType="tmRoot" restart="never"/>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 xmlns:a16="http://schemas.microsoft.com/office/drawing/2014/main" id="{97D9D910-D313-4FD8-B86D-27DC7C2FECD1}"/>
              </a:ext>
            </a:extLst>
          </p:cNvPr>
          <p:cNvSpPr>
            <a:spLocks noChangeArrowheads="1"/>
          </p:cNvSpPr>
          <p:nvPr/>
        </p:nvSpPr>
        <p:spPr bwMode="auto">
          <a:xfrm>
            <a:off x="6267077" y="1313670"/>
            <a:ext cx="6096000" cy="237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700" dirty="0">
                <a:latin typeface="+mn-lt"/>
                <a:ea typeface="Arial Unicode MS" panose="020B0604020202020204" pitchFamily="34" charset="-128"/>
                <a:cs typeface="Arial Unicode MS" panose="020B0604020202020204" pitchFamily="34" charset="-128"/>
              </a:rPr>
              <a:t>Quadro </a:t>
            </a:r>
            <a:r>
              <a:rPr lang="pt-BR" altLang="pt-BR" sz="700" dirty="0" smtClean="0">
                <a:latin typeface="+mn-lt"/>
                <a:ea typeface="Arial Unicode MS" panose="020B0604020202020204" pitchFamily="34" charset="-128"/>
                <a:cs typeface="Arial Unicode MS" panose="020B0604020202020204" pitchFamily="34" charset="-128"/>
              </a:rPr>
              <a:t>1 </a:t>
            </a:r>
            <a:r>
              <a:rPr lang="pt-BR" altLang="pt-BR" sz="700" dirty="0">
                <a:latin typeface="+mn-lt"/>
                <a:ea typeface="Arial Unicode MS" panose="020B0604020202020204" pitchFamily="34" charset="-128"/>
                <a:cs typeface="Arial Unicode MS" panose="020B0604020202020204" pitchFamily="34" charset="-128"/>
              </a:rPr>
              <a:t>– Produção Estimada (Meta) e realizada no CEAC </a:t>
            </a:r>
            <a:r>
              <a:rPr lang="pt-BR" altLang="pt-BR" sz="700" dirty="0" smtClean="0">
                <a:latin typeface="+mn-lt"/>
                <a:ea typeface="Arial Unicode MS" panose="020B0604020202020204" pitchFamily="34" charset="-128"/>
                <a:cs typeface="Arial Unicode MS" panose="020B0604020202020204" pitchFamily="34" charset="-128"/>
              </a:rPr>
              <a:t>Norte, </a:t>
            </a:r>
            <a:r>
              <a:rPr lang="pt-BR" altLang="pt-BR" sz="700" dirty="0">
                <a:latin typeface="+mn-lt"/>
                <a:ea typeface="Arial Unicode MS" panose="020B0604020202020204" pitchFamily="34" charset="-128"/>
                <a:cs typeface="Arial Unicode MS" panose="020B0604020202020204" pitchFamily="34" charset="-128"/>
              </a:rPr>
              <a:t>discriminada por unidade assistencial no período de </a:t>
            </a:r>
            <a:r>
              <a:rPr lang="pt-BR" altLang="pt-BR" sz="700" dirty="0" smtClean="0">
                <a:latin typeface="+mn-lt"/>
                <a:ea typeface="Arial Unicode MS" panose="020B0604020202020204" pitchFamily="34" charset="-128"/>
                <a:cs typeface="Arial Unicode MS" panose="020B0604020202020204" pitchFamily="34" charset="-128"/>
              </a:rPr>
              <a:t>Abril a Junho de 2021.</a:t>
            </a:r>
            <a:endParaRPr lang="pt-BR" altLang="pt-BR" sz="700" dirty="0">
              <a:latin typeface="+mn-lt"/>
              <a:ea typeface="Batang" panose="02030600000101010101" pitchFamily="18" charset="-127"/>
            </a:endParaRPr>
          </a:p>
        </p:txBody>
      </p:sp>
      <p:sp>
        <p:nvSpPr>
          <p:cNvPr id="7" name="Retângulo 5">
            <a:extLst>
              <a:ext uri="{FF2B5EF4-FFF2-40B4-BE49-F238E27FC236}">
                <a16:creationId xmlns="" xmlns:a16="http://schemas.microsoft.com/office/drawing/2014/main" id="{67BFC103-A349-4995-ADEB-34CED48B58A5}"/>
              </a:ext>
            </a:extLst>
          </p:cNvPr>
          <p:cNvSpPr>
            <a:spLocks noChangeArrowheads="1"/>
          </p:cNvSpPr>
          <p:nvPr/>
        </p:nvSpPr>
        <p:spPr bwMode="auto">
          <a:xfrm>
            <a:off x="7381830" y="5830996"/>
            <a:ext cx="3699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a:t>
            </a:r>
            <a:r>
              <a:rPr lang="pt-BR" altLang="pt-BR" sz="800" dirty="0" smtClean="0">
                <a:latin typeface="+mn-lt"/>
                <a:ea typeface="Arial Unicode MS" panose="020B0604020202020204" pitchFamily="34" charset="-128"/>
                <a:cs typeface="Arial Unicode MS" panose="020B0604020202020204" pitchFamily="34" charset="-128"/>
              </a:rPr>
              <a:t>2021</a:t>
            </a:r>
            <a:endParaRPr lang="pt-BR" altLang="pt-BR" sz="800" dirty="0">
              <a:latin typeface="+mn-lt"/>
              <a:ea typeface="Batang" panose="02030600000101010101" pitchFamily="18" charset="-127"/>
            </a:endParaRPr>
          </a:p>
        </p:txBody>
      </p:sp>
      <p:sp>
        <p:nvSpPr>
          <p:cNvPr id="8" name="Retângulo 1">
            <a:extLst>
              <a:ext uri="{FF2B5EF4-FFF2-40B4-BE49-F238E27FC236}">
                <a16:creationId xmlns=""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a:t>
            </a:r>
            <a:r>
              <a:rPr lang="pt-BR" altLang="pt-BR" sz="1200" dirty="0" smtClean="0">
                <a:solidFill>
                  <a:schemeClr val="tx1">
                    <a:lumMod val="85000"/>
                    <a:lumOff val="15000"/>
                  </a:schemeClr>
                </a:solidFill>
                <a:latin typeface="+mn-lt"/>
                <a:ea typeface="Arial Unicode MS" panose="020B0604020202020204" pitchFamily="34" charset="-128"/>
                <a:cs typeface="Arial Unicode MS" panose="020B0604020202020204" pitchFamily="34" charset="-128"/>
              </a:rPr>
              <a:t>Abril a Junho de 2021 </a:t>
            </a: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a:t>
            </a:r>
            <a:r>
              <a:rPr lang="pt-BR" altLang="pt-BR" sz="1200" dirty="0" smtClean="0">
                <a:solidFill>
                  <a:schemeClr val="tx1">
                    <a:lumMod val="85000"/>
                    <a:lumOff val="15000"/>
                  </a:schemeClr>
                </a:solidFill>
                <a:latin typeface="+mn-lt"/>
                <a:ea typeface="Arial Unicode MS" panose="020B0604020202020204" pitchFamily="34" charset="-128"/>
                <a:cs typeface="Arial Unicode MS" panose="020B0604020202020204" pitchFamily="34" charset="-128"/>
              </a:rPr>
              <a:t>uadro </a:t>
            </a: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1 discrimina a produção do CEAC </a:t>
            </a:r>
            <a:r>
              <a:rPr lang="pt-BR" altLang="pt-BR" sz="1200" dirty="0" smtClean="0">
                <a:solidFill>
                  <a:schemeClr val="tx1">
                    <a:lumMod val="85000"/>
                    <a:lumOff val="15000"/>
                  </a:schemeClr>
                </a:solidFill>
                <a:latin typeface="+mn-lt"/>
                <a:ea typeface="Arial Unicode MS" panose="020B0604020202020204" pitchFamily="34" charset="-128"/>
                <a:cs typeface="Arial Unicode MS" panose="020B0604020202020204" pitchFamily="34" charset="-128"/>
              </a:rPr>
              <a:t>Norte </a:t>
            </a: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a:t>
            </a:r>
            <a:r>
              <a:rPr lang="pt-BR" altLang="pt-BR" sz="1200" dirty="0" smtClean="0">
                <a:solidFill>
                  <a:schemeClr val="tx1">
                    <a:lumMod val="85000"/>
                    <a:lumOff val="15000"/>
                  </a:schemeClr>
                </a:solidFill>
                <a:latin typeface="+mn-lt"/>
                <a:ea typeface="Arial Unicode MS" panose="020B0604020202020204" pitchFamily="34" charset="-128"/>
                <a:cs typeface="Arial Unicode MS" panose="020B0604020202020204" pitchFamily="34" charset="-128"/>
              </a:rPr>
              <a:t>NORTE </a:t>
            </a: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 xmlns:a16="http://schemas.microsoft.com/office/drawing/2014/main" id="{0980C0D5-772C-4FE7-A751-EAB199B4D4A2}"/>
              </a:ext>
            </a:extLst>
          </p:cNvPr>
          <p:cNvCxnSpPr>
            <a:cxnSpLocks/>
          </p:cNvCxnSpPr>
          <p:nvPr/>
        </p:nvCxnSpPr>
        <p:spPr>
          <a:xfrm>
            <a:off x="5837382" y="1596421"/>
            <a:ext cx="0" cy="37214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2" name="Imagem 1"/>
          <p:cNvPicPr>
            <a:picLocks noChangeAspect="1"/>
          </p:cNvPicPr>
          <p:nvPr/>
        </p:nvPicPr>
        <p:blipFill>
          <a:blip r:embed="rId3"/>
          <a:stretch>
            <a:fillRect/>
          </a:stretch>
        </p:blipFill>
        <p:spPr>
          <a:xfrm>
            <a:off x="6267077" y="1653152"/>
            <a:ext cx="5535902" cy="4191053"/>
          </a:xfrm>
          <a:prstGeom prst="rect">
            <a:avLst/>
          </a:prstGeom>
        </p:spPr>
      </p:pic>
    </p:spTree>
    <p:extLst>
      <p:ext uri="{BB962C8B-B14F-4D97-AF65-F5344CB8AC3E}">
        <p14:creationId xmlns:p14="http://schemas.microsoft.com/office/powerpoint/2010/main" val="2086314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9" name="Retângulo 1">
            <a:extLst>
              <a:ext uri="{FF2B5EF4-FFF2-40B4-BE49-F238E27FC236}">
                <a16:creationId xmlns="" xmlns:a16="http://schemas.microsoft.com/office/drawing/2014/main" id="{503BC11F-E348-44A9-93F7-76FAE3085CB3}"/>
              </a:ext>
            </a:extLst>
          </p:cNvPr>
          <p:cNvSpPr>
            <a:spLocks noChangeArrowheads="1"/>
          </p:cNvSpPr>
          <p:nvPr/>
        </p:nvSpPr>
        <p:spPr bwMode="auto">
          <a:xfrm>
            <a:off x="5545020" y="960372"/>
            <a:ext cx="6131042"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pPr algn="just"/>
            <a:r>
              <a:rPr lang="pt-BR" sz="1400" dirty="0">
                <a:latin typeface="+mn-lt"/>
              </a:rPr>
              <a:t>Importante salientar que a adesão à pesquisa de satisfação é voluntária e depende da aprovação da diretoria de cada serviço, hospital ou ambulatório. </a:t>
            </a:r>
          </a:p>
          <a:p>
            <a:pPr algn="just"/>
            <a:r>
              <a:rPr lang="pt-BR" sz="1400" dirty="0">
                <a:latin typeface="+mn-lt"/>
              </a:rPr>
              <a:t> </a:t>
            </a:r>
          </a:p>
          <a:p>
            <a:pPr algn="just"/>
            <a:r>
              <a:rPr lang="pt-BR" sz="1400" dirty="0" smtClean="0">
                <a:latin typeface="+mn-lt"/>
              </a:rPr>
              <a:t>No segundo trimestre de 2021, doze </a:t>
            </a:r>
            <a:r>
              <a:rPr lang="pt-BR" sz="1400" dirty="0">
                <a:latin typeface="+mn-lt"/>
              </a:rPr>
              <a:t>(</a:t>
            </a:r>
            <a:r>
              <a:rPr lang="pt-BR" sz="1400" dirty="0" smtClean="0">
                <a:latin typeface="+mn-lt"/>
              </a:rPr>
              <a:t>12) </a:t>
            </a:r>
            <a:r>
              <a:rPr lang="pt-BR" sz="1400" dirty="0">
                <a:latin typeface="+mn-lt"/>
              </a:rPr>
              <a:t>unidades de saúde estaduais aderiram à pesquisa de satisfação para usuários do CEAC Norte. Os serviços que aderiram à pesquisa SAU incluíram os seguintes Ambulatórios: Mandaqui, Pérola Byington</a:t>
            </a:r>
            <a:r>
              <a:rPr lang="pt-BR" sz="1400" dirty="0" smtClean="0">
                <a:latin typeface="+mn-lt"/>
              </a:rPr>
              <a:t>, Ames Caraguatatuba, </a:t>
            </a:r>
            <a:r>
              <a:rPr lang="pt-BR" sz="1400" dirty="0">
                <a:latin typeface="+mn-lt"/>
              </a:rPr>
              <a:t>Santos e Pariquera-Açu e os Hospitais; Guilherme Álvaro, Heliópolis, Ipiranga</a:t>
            </a:r>
            <a:r>
              <a:rPr lang="pt-BR" sz="1400" dirty="0" smtClean="0">
                <a:latin typeface="+mn-lt"/>
              </a:rPr>
              <a:t>, </a:t>
            </a:r>
            <a:r>
              <a:rPr lang="pt-BR" sz="1400" dirty="0">
                <a:latin typeface="+mn-lt"/>
              </a:rPr>
              <a:t>Itaquaquecetuba</a:t>
            </a:r>
            <a:r>
              <a:rPr lang="pt-BR" sz="1400" dirty="0" smtClean="0">
                <a:latin typeface="+mn-lt"/>
              </a:rPr>
              <a:t>, Itaim, </a:t>
            </a:r>
            <a:r>
              <a:rPr lang="pt-BR" sz="1400" dirty="0" err="1" smtClean="0">
                <a:latin typeface="+mn-lt"/>
              </a:rPr>
              <a:t>Mandaqui</a:t>
            </a:r>
            <a:r>
              <a:rPr lang="pt-BR" sz="1400" dirty="0">
                <a:latin typeface="+mn-lt"/>
              </a:rPr>
              <a:t> </a:t>
            </a:r>
            <a:r>
              <a:rPr lang="pt-BR" sz="1400" dirty="0" smtClean="0">
                <a:latin typeface="+mn-lt"/>
              </a:rPr>
              <a:t>e Mario Covas. </a:t>
            </a:r>
            <a:endParaRPr lang="pt-BR" sz="1400" dirty="0">
              <a:solidFill>
                <a:srgbClr val="FF0000"/>
              </a:solidFill>
              <a:latin typeface="+mn-lt"/>
            </a:endParaRPr>
          </a:p>
          <a:p>
            <a:pPr algn="just"/>
            <a:r>
              <a:rPr lang="pt-BR" sz="1400" dirty="0">
                <a:latin typeface="+mn-lt"/>
              </a:rPr>
              <a:t> </a:t>
            </a:r>
          </a:p>
          <a:p>
            <a:pPr algn="just"/>
            <a:r>
              <a:rPr lang="pt-BR" sz="1400" dirty="0">
                <a:latin typeface="+mn-lt"/>
              </a:rPr>
              <a:t>No </a:t>
            </a:r>
            <a:r>
              <a:rPr lang="pt-BR" sz="1400" dirty="0" smtClean="0">
                <a:latin typeface="+mn-lt"/>
              </a:rPr>
              <a:t>segundo trimestre 2021 </a:t>
            </a:r>
            <a:r>
              <a:rPr lang="pt-BR" sz="1400" dirty="0">
                <a:latin typeface="+mn-lt"/>
              </a:rPr>
              <a:t>foram respondidas pesquisas de satisfação (média mensal de </a:t>
            </a:r>
            <a:r>
              <a:rPr lang="pt-BR" sz="1400" dirty="0" smtClean="0">
                <a:latin typeface="+mn-lt"/>
              </a:rPr>
              <a:t>506 pesquisas</a:t>
            </a:r>
            <a:r>
              <a:rPr lang="pt-BR" sz="1400" dirty="0">
                <a:latin typeface="+mn-lt"/>
              </a:rPr>
              <a:t>) em um universo de </a:t>
            </a:r>
            <a:r>
              <a:rPr lang="pt-BR" sz="1400" dirty="0" smtClean="0">
                <a:latin typeface="+mn-lt"/>
              </a:rPr>
              <a:t>18.201 atendimentos </a:t>
            </a:r>
            <a:r>
              <a:rPr lang="pt-BR" sz="1400" dirty="0">
                <a:latin typeface="+mn-lt"/>
              </a:rPr>
              <a:t>avaliados. Verificamos alto grau de satisfação dos usuários com os serviços prestados pelo CEAC Norte/AFIP em todas as dimensões avaliadas (Recepção, Coleta, Preparo, Higiene, Limpeza e Entrega de Resultados) com avaliações “Ótimo” ou “Bom” em </a:t>
            </a:r>
            <a:r>
              <a:rPr lang="pt-BR" sz="1400" dirty="0" smtClean="0">
                <a:latin typeface="+mn-lt"/>
              </a:rPr>
              <a:t>97,9% </a:t>
            </a:r>
            <a:r>
              <a:rPr lang="pt-BR" sz="1400" dirty="0">
                <a:latin typeface="+mn-lt"/>
              </a:rPr>
              <a:t>das respostas, conforme Q</a:t>
            </a:r>
            <a:r>
              <a:rPr lang="pt-BR" sz="1400" dirty="0" smtClean="0">
                <a:latin typeface="+mn-lt"/>
              </a:rPr>
              <a:t>uadro </a:t>
            </a:r>
            <a:r>
              <a:rPr lang="pt-BR" sz="1400" dirty="0">
                <a:latin typeface="+mn-lt"/>
              </a:rPr>
              <a:t>2 e Tabela 2</a:t>
            </a:r>
            <a:r>
              <a:rPr lang="pt-BR" sz="1400" dirty="0" smtClean="0">
                <a:latin typeface="+mn-lt"/>
              </a:rPr>
              <a:t>.</a:t>
            </a:r>
            <a:endParaRPr lang="pt-BR" sz="1400" dirty="0">
              <a:latin typeface="+mn-lt"/>
            </a:endParaRPr>
          </a:p>
          <a:p>
            <a:pPr algn="just"/>
            <a:endParaRPr lang="pt-BR" altLang="pt-BR" sz="1400" dirty="0">
              <a:latin typeface="+mn-lt"/>
            </a:endParaRPr>
          </a:p>
        </p:txBody>
      </p:sp>
      <p:pic>
        <p:nvPicPr>
          <p:cNvPr id="12" name="Imagem 11">
            <a:extLst>
              <a:ext uri="{FF2B5EF4-FFF2-40B4-BE49-F238E27FC236}">
                <a16:creationId xmlns=""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402286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2513</TotalTime>
  <Words>1242</Words>
  <Application>Microsoft Office PowerPoint</Application>
  <PresentationFormat>Widescreen</PresentationFormat>
  <Paragraphs>143</Paragraphs>
  <Slides>15</Slides>
  <Notes>5</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15</vt:i4>
      </vt:variant>
    </vt:vector>
  </HeadingPairs>
  <TitlesOfParts>
    <vt:vector size="26" baseType="lpstr">
      <vt:lpstr>Arial Unicode MS</vt:lpstr>
      <vt:lpstr>맑은 고딕</vt:lpstr>
      <vt:lpstr>ＭＳ Ｐゴシック</vt:lpstr>
      <vt:lpstr>Arial</vt:lpstr>
      <vt:lpstr>Batang</vt:lpstr>
      <vt:lpstr>Calibri</vt:lpstr>
      <vt:lpstr>Calibri (Títulos)</vt:lpstr>
      <vt:lpstr>Calibri Light</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Renato Demetrio de Campos</cp:lastModifiedBy>
  <cp:revision>299</cp:revision>
  <cp:lastPrinted>2021-05-04T10:30:49Z</cp:lastPrinted>
  <dcterms:created xsi:type="dcterms:W3CDTF">2019-10-31T14:23:28Z</dcterms:created>
  <dcterms:modified xsi:type="dcterms:W3CDTF">2021-08-27T14:48:16Z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871916</vt:lpwstr>
  </property>
  <property fmtid="{D5CDD505-2E9C-101B-9397-08002B2CF9AE}" name="NXPowerLiteSettings" pid="3">
    <vt:lpwstr>F7000400038000</vt:lpwstr>
  </property>
  <property fmtid="{D5CDD505-2E9C-101B-9397-08002B2CF9AE}" name="NXPowerLiteVersion" pid="4">
    <vt:lpwstr>S9.1.0</vt:lpwstr>
  </property>
</Properties>
</file>