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70" r:id="rId2"/>
    <p:sldId id="512" r:id="rId3"/>
    <p:sldId id="490" r:id="rId4"/>
    <p:sldId id="508" r:id="rId5"/>
    <p:sldId id="509" r:id="rId6"/>
    <p:sldId id="492" r:id="rId7"/>
    <p:sldId id="493" r:id="rId8"/>
    <p:sldId id="495" r:id="rId9"/>
    <p:sldId id="496" r:id="rId10"/>
    <p:sldId id="499" r:id="rId11"/>
    <p:sldId id="507" r:id="rId12"/>
    <p:sldId id="506" r:id="rId13"/>
    <p:sldId id="505" r:id="rId14"/>
    <p:sldId id="513"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06" userDrawn="1">
          <p15:clr>
            <a:srgbClr val="A4A3A4"/>
          </p15:clr>
        </p15:guide>
        <p15:guide id="2" pos="3228" userDrawn="1">
          <p15:clr>
            <a:srgbClr val="A4A3A4"/>
          </p15:clr>
        </p15:guide>
        <p15:guide id="3" pos="7537" userDrawn="1">
          <p15:clr>
            <a:srgbClr val="A4A3A4"/>
          </p15:clr>
        </p15:guide>
        <p15:guide id="4" pos="6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n Chiarelli"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00"/>
    <a:srgbClr val="404040"/>
    <a:srgbClr val="C00000"/>
    <a:srgbClr val="01AE80"/>
    <a:srgbClr val="E1DFE0"/>
    <a:srgbClr val="F2F2F2"/>
    <a:srgbClr val="A50000"/>
    <a:srgbClr val="A5A5A5"/>
    <a:srgbClr val="C217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085" autoAdjust="0"/>
  </p:normalViewPr>
  <p:slideViewPr>
    <p:cSldViewPr snapToGrid="0">
      <p:cViewPr varScale="1">
        <p:scale>
          <a:sx n="62" d="100"/>
          <a:sy n="62" d="100"/>
        </p:scale>
        <p:origin x="1056" y="66"/>
      </p:cViewPr>
      <p:guideLst>
        <p:guide orient="horz" pos="3906"/>
        <p:guide pos="3228"/>
        <p:guide pos="7537"/>
        <p:guide pos="688"/>
      </p:guideLst>
    </p:cSldViewPr>
  </p:slideViewPr>
  <p:notesTextViewPr>
    <p:cViewPr>
      <p:scale>
        <a:sx n="1" d="1"/>
        <a:sy n="1" d="1"/>
      </p:scale>
      <p:origin x="0" y="0"/>
    </p:cViewPr>
  </p:notesTextViewPr>
  <p:sorterViewPr>
    <p:cViewPr>
      <p:scale>
        <a:sx n="100" d="100"/>
        <a:sy n="100" d="100"/>
      </p:scale>
      <p:origin x="0" y="-38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5660" cy="498056"/>
          </a:xfrm>
          <a:prstGeom prst="rect">
            <a:avLst/>
          </a:prstGeom>
        </p:spPr>
        <p:txBody>
          <a:bodyPr vert="horz" lIns="92108" tIns="46054" rIns="92108" bIns="46054" rtlCol="0"/>
          <a:lstStyle>
            <a:lvl1pPr algn="l">
              <a:defRPr sz="1200"/>
            </a:lvl1pPr>
          </a:lstStyle>
          <a:p>
            <a:endParaRPr lang="pt-BR"/>
          </a:p>
        </p:txBody>
      </p:sp>
      <p:sp>
        <p:nvSpPr>
          <p:cNvPr id="3" name="Espaço Reservado para Data 2"/>
          <p:cNvSpPr>
            <a:spLocks noGrp="1"/>
          </p:cNvSpPr>
          <p:nvPr>
            <p:ph type="dt" idx="1"/>
          </p:nvPr>
        </p:nvSpPr>
        <p:spPr>
          <a:xfrm>
            <a:off x="3850442" y="0"/>
            <a:ext cx="2945660" cy="498056"/>
          </a:xfrm>
          <a:prstGeom prst="rect">
            <a:avLst/>
          </a:prstGeom>
        </p:spPr>
        <p:txBody>
          <a:bodyPr vert="horz" lIns="92108" tIns="46054" rIns="92108" bIns="46054" rtlCol="0"/>
          <a:lstStyle>
            <a:lvl1pPr algn="r">
              <a:defRPr sz="1200"/>
            </a:lvl1pPr>
          </a:lstStyle>
          <a:p>
            <a:fld id="{5426514E-D3CE-4F7F-92FF-8D87D753F936}" type="datetimeFigureOut">
              <a:rPr lang="pt-BR" smtClean="0"/>
              <a:t>02/08/2021</a:t>
            </a:fld>
            <a:endParaRPr lang="pt-BR"/>
          </a:p>
        </p:txBody>
      </p:sp>
      <p:sp>
        <p:nvSpPr>
          <p:cNvPr id="4" name="Espaço Reservado para Imagem de Slide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2108" tIns="46054" rIns="92108" bIns="46054" rtlCol="0" anchor="ctr"/>
          <a:lstStyle/>
          <a:p>
            <a:endParaRPr lang="pt-BR"/>
          </a:p>
        </p:txBody>
      </p:sp>
      <p:sp>
        <p:nvSpPr>
          <p:cNvPr id="5" name="Espaço Reservado para Anotações 4"/>
          <p:cNvSpPr>
            <a:spLocks noGrp="1"/>
          </p:cNvSpPr>
          <p:nvPr>
            <p:ph type="body" sz="quarter" idx="3"/>
          </p:nvPr>
        </p:nvSpPr>
        <p:spPr>
          <a:xfrm>
            <a:off x="679768" y="4777195"/>
            <a:ext cx="5438140" cy="3908614"/>
          </a:xfrm>
          <a:prstGeom prst="rect">
            <a:avLst/>
          </a:prstGeom>
        </p:spPr>
        <p:txBody>
          <a:bodyPr vert="horz" lIns="92108" tIns="46054" rIns="92108" bIns="46054"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428584"/>
            <a:ext cx="2945660" cy="498055"/>
          </a:xfrm>
          <a:prstGeom prst="rect">
            <a:avLst/>
          </a:prstGeom>
        </p:spPr>
        <p:txBody>
          <a:bodyPr vert="horz" lIns="92108" tIns="46054" rIns="92108" bIns="46054"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2" y="9428584"/>
            <a:ext cx="2945660" cy="498055"/>
          </a:xfrm>
          <a:prstGeom prst="rect">
            <a:avLst/>
          </a:prstGeom>
        </p:spPr>
        <p:txBody>
          <a:bodyPr vert="horz" lIns="92108" tIns="46054" rIns="92108" bIns="46054" rtlCol="0" anchor="b"/>
          <a:lstStyle>
            <a:lvl1pPr algn="r">
              <a:defRPr sz="1200"/>
            </a:lvl1pPr>
          </a:lstStyle>
          <a:p>
            <a:fld id="{F8F38578-74F1-446B-B54B-1DEC46AE92B6}" type="slidenum">
              <a:rPr lang="pt-BR" smtClean="0"/>
              <a:t>‹nº›</a:t>
            </a:fld>
            <a:endParaRPr lang="pt-BR"/>
          </a:p>
        </p:txBody>
      </p:sp>
    </p:spTree>
    <p:extLst>
      <p:ext uri="{BB962C8B-B14F-4D97-AF65-F5344CB8AC3E}">
        <p14:creationId xmlns:p14="http://schemas.microsoft.com/office/powerpoint/2010/main" val="35368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a:t>
            </a:fld>
            <a:endParaRPr lang="pt-BR" dirty="0"/>
          </a:p>
        </p:txBody>
      </p:sp>
    </p:spTree>
    <p:extLst>
      <p:ext uri="{BB962C8B-B14F-4D97-AF65-F5344CB8AC3E}">
        <p14:creationId xmlns:p14="http://schemas.microsoft.com/office/powerpoint/2010/main" val="9557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2</a:t>
            </a:fld>
            <a:endParaRPr lang="pt-BR" dirty="0"/>
          </a:p>
        </p:txBody>
      </p:sp>
    </p:spTree>
    <p:extLst>
      <p:ext uri="{BB962C8B-B14F-4D97-AF65-F5344CB8AC3E}">
        <p14:creationId xmlns:p14="http://schemas.microsoft.com/office/powerpoint/2010/main" val="2188053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7</a:t>
            </a:fld>
            <a:endParaRPr lang="pt-BR"/>
          </a:p>
        </p:txBody>
      </p:sp>
    </p:spTree>
    <p:extLst>
      <p:ext uri="{BB962C8B-B14F-4D97-AF65-F5344CB8AC3E}">
        <p14:creationId xmlns:p14="http://schemas.microsoft.com/office/powerpoint/2010/main" val="290113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8</a:t>
            </a:fld>
            <a:endParaRPr lang="pt-BR"/>
          </a:p>
        </p:txBody>
      </p:sp>
    </p:spTree>
    <p:extLst>
      <p:ext uri="{BB962C8B-B14F-4D97-AF65-F5344CB8AC3E}">
        <p14:creationId xmlns:p14="http://schemas.microsoft.com/office/powerpoint/2010/main" val="2534303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9</a:t>
            </a:fld>
            <a:endParaRPr lang="pt-BR"/>
          </a:p>
        </p:txBody>
      </p:sp>
    </p:spTree>
    <p:extLst>
      <p:ext uri="{BB962C8B-B14F-4D97-AF65-F5344CB8AC3E}">
        <p14:creationId xmlns:p14="http://schemas.microsoft.com/office/powerpoint/2010/main" val="2883658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8F38578-74F1-446B-B54B-1DEC46AE92B6}" type="slidenum">
              <a:rPr lang="pt-BR" smtClean="0"/>
              <a:t>12</a:t>
            </a:fld>
            <a:endParaRPr lang="pt-BR"/>
          </a:p>
        </p:txBody>
      </p:sp>
    </p:spTree>
    <p:extLst>
      <p:ext uri="{BB962C8B-B14F-4D97-AF65-F5344CB8AC3E}">
        <p14:creationId xmlns:p14="http://schemas.microsoft.com/office/powerpoint/2010/main" val="127106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F8F38578-74F1-446B-B54B-1DEC46AE92B6}" type="slidenum">
              <a:rPr lang="pt-BR" smtClean="0"/>
              <a:t>13</a:t>
            </a:fld>
            <a:endParaRPr lang="pt-BR"/>
          </a:p>
        </p:txBody>
      </p:sp>
    </p:spTree>
    <p:extLst>
      <p:ext uri="{BB962C8B-B14F-4D97-AF65-F5344CB8AC3E}">
        <p14:creationId xmlns:p14="http://schemas.microsoft.com/office/powerpoint/2010/main" val="146677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B63D3-F843-46C0-8B4E-180160A7E32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DF7E2D60-0571-4121-AD71-C41537752F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C888F06-229A-4119-8A13-466211BDA30B}"/>
              </a:ext>
            </a:extLst>
          </p:cNvPr>
          <p:cNvSpPr>
            <a:spLocks noGrp="1"/>
          </p:cNvSpPr>
          <p:nvPr>
            <p:ph type="dt" sz="half" idx="10"/>
          </p:nvPr>
        </p:nvSpPr>
        <p:spPr/>
        <p:txBody>
          <a:bodyPr/>
          <a:lstStyle/>
          <a:p>
            <a:fld id="{874D8CD9-C51F-4ABB-B287-AC3576761347}" type="datetimeFigureOut">
              <a:rPr lang="pt-BR" smtClean="0"/>
              <a:t>02/08/2021</a:t>
            </a:fld>
            <a:endParaRPr lang="pt-BR"/>
          </a:p>
        </p:txBody>
      </p:sp>
      <p:sp>
        <p:nvSpPr>
          <p:cNvPr id="5" name="Espaço Reservado para Rodapé 4">
            <a:extLst>
              <a:ext uri="{FF2B5EF4-FFF2-40B4-BE49-F238E27FC236}">
                <a16:creationId xmlns:a16="http://schemas.microsoft.com/office/drawing/2014/main" id="{A20EA748-E4F5-44BC-A19A-ED1EC403A8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0ED7674-4520-4DD9-B491-C2A65C2B9F97}"/>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108637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6D5F77-F7F0-4152-8173-477F4CD544A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667A01A-AF06-4632-909D-D206980B604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97CD557-7A99-4A49-997B-D57CC3BD60F1}"/>
              </a:ext>
            </a:extLst>
          </p:cNvPr>
          <p:cNvSpPr>
            <a:spLocks noGrp="1"/>
          </p:cNvSpPr>
          <p:nvPr>
            <p:ph type="dt" sz="half" idx="10"/>
          </p:nvPr>
        </p:nvSpPr>
        <p:spPr/>
        <p:txBody>
          <a:bodyPr/>
          <a:lstStyle/>
          <a:p>
            <a:fld id="{874D8CD9-C51F-4ABB-B287-AC3576761347}" type="datetimeFigureOut">
              <a:rPr lang="pt-BR" smtClean="0"/>
              <a:t>02/08/2021</a:t>
            </a:fld>
            <a:endParaRPr lang="pt-BR"/>
          </a:p>
        </p:txBody>
      </p:sp>
      <p:sp>
        <p:nvSpPr>
          <p:cNvPr id="5" name="Espaço Reservado para Rodapé 4">
            <a:extLst>
              <a:ext uri="{FF2B5EF4-FFF2-40B4-BE49-F238E27FC236}">
                <a16:creationId xmlns:a16="http://schemas.microsoft.com/office/drawing/2014/main" id="{836E6592-6064-4DFD-B76D-5C58BCAF596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A5AF3C-EC5A-4473-A025-70CBBD3AE003}"/>
              </a:ext>
            </a:extLst>
          </p:cNvPr>
          <p:cNvSpPr>
            <a:spLocks noGrp="1"/>
          </p:cNvSpPr>
          <p:nvPr>
            <p:ph type="sldNum" sz="quarter" idx="12"/>
          </p:nvPr>
        </p:nvSpPr>
        <p:spPr/>
        <p:txBody>
          <a:bodyPr/>
          <a:lstStyle/>
          <a:p>
            <a:fld id="{9BB85ED8-2C41-4BA2-A53B-9891B0C1C9D9}" type="slidenum">
              <a:rPr lang="pt-BR" smtClean="0"/>
              <a:t>‹nº›</a:t>
            </a:fld>
            <a:endParaRPr lang="pt-BR"/>
          </a:p>
        </p:txBody>
      </p:sp>
    </p:spTree>
    <p:extLst>
      <p:ext uri="{BB962C8B-B14F-4D97-AF65-F5344CB8AC3E}">
        <p14:creationId xmlns:p14="http://schemas.microsoft.com/office/powerpoint/2010/main" val="21199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2579104"/>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2F7C5B05-32A0-4C6F-8FA9-72506306A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77A5CF7-DA2F-48D7-B25F-0FBA2F5C1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C2E58526-88D4-4E6C-BA34-C4F733D68D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D8CD9-C51F-4ABB-B287-AC3576761347}" type="datetimeFigureOut">
              <a:rPr lang="pt-BR" smtClean="0"/>
              <a:t>02/08/2021</a:t>
            </a:fld>
            <a:endParaRPr lang="pt-BR"/>
          </a:p>
        </p:txBody>
      </p:sp>
      <p:sp>
        <p:nvSpPr>
          <p:cNvPr id="5" name="Espaço Reservado para Rodapé 4">
            <a:extLst>
              <a:ext uri="{FF2B5EF4-FFF2-40B4-BE49-F238E27FC236}">
                <a16:creationId xmlns:a16="http://schemas.microsoft.com/office/drawing/2014/main" id="{58198FA4-882C-4709-9D6B-23BA88D3E5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80E725C9-AD8C-4893-8CCA-F5736B5F48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85ED8-2C41-4BA2-A53B-9891B0C1C9D9}" type="slidenum">
              <a:rPr lang="pt-BR" smtClean="0"/>
              <a:t>‹nº›</a:t>
            </a:fld>
            <a:endParaRPr lang="pt-BR"/>
          </a:p>
        </p:txBody>
      </p:sp>
      <p:pic>
        <p:nvPicPr>
          <p:cNvPr id="8" name="Imagem 7">
            <a:extLst>
              <a:ext uri="{FF2B5EF4-FFF2-40B4-BE49-F238E27FC236}">
                <a16:creationId xmlns:a16="http://schemas.microsoft.com/office/drawing/2014/main" id="{CC71F068-CBE1-41CE-8449-76006A54A06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9" name="Imagem 2">
            <a:extLst>
              <a:ext uri="{FF2B5EF4-FFF2-40B4-BE49-F238E27FC236}">
                <a16:creationId xmlns:a16="http://schemas.microsoft.com/office/drawing/2014/main" id="{A97285D5-8D3B-404B-97C0-3B1A9DF9079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033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Lst>
  <p:txStyles>
    <p:title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1.em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2.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919359" y="2433788"/>
            <a:ext cx="4078677" cy="1990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3000" dirty="0">
                <a:solidFill>
                  <a:schemeClr val="bg1"/>
                </a:solidFill>
                <a:latin typeface="+mj-lt"/>
                <a:cs typeface="Arial" panose="020B0604020202020204" pitchFamily="34" charset="0"/>
              </a:rPr>
              <a:t>RELATÓRIO DE EXECUÇÃO DO CONTRATO DE GESTÃO PRIMEIRO TRIMESTRE 2021</a:t>
            </a:r>
          </a:p>
          <a:p>
            <a:pPr algn="ctr"/>
            <a:br>
              <a:rPr lang="pt-BR" altLang="pt-BR" sz="3000" dirty="0">
                <a:solidFill>
                  <a:schemeClr val="bg1"/>
                </a:solidFill>
                <a:latin typeface="+mj-lt"/>
                <a:cs typeface="Arial" panose="020B0604020202020204" pitchFamily="34" charset="0"/>
              </a:rPr>
            </a:b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tângulo 4">
            <a:extLst>
              <a:ext uri="{FF2B5EF4-FFF2-40B4-BE49-F238E27FC236}">
                <a16:creationId xmlns:a16="http://schemas.microsoft.com/office/drawing/2014/main" id="{9A5A5385-18A5-42EB-AD0F-DAC418D1AEE7}"/>
              </a:ext>
            </a:extLst>
          </p:cNvPr>
          <p:cNvSpPr>
            <a:spLocks noChangeArrowheads="1"/>
          </p:cNvSpPr>
          <p:nvPr/>
        </p:nvSpPr>
        <p:spPr bwMode="auto">
          <a:xfrm>
            <a:off x="7651605" y="4424213"/>
            <a:ext cx="458311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pt-BR" altLang="pt-BR" sz="600" b="1" i="1" dirty="0">
                <a:solidFill>
                  <a:schemeClr val="bg1"/>
                </a:solidFill>
                <a:ea typeface="Arial Unicode MS" panose="020B0604020202020204" pitchFamily="34" charset="-128"/>
                <a:cs typeface="Arial Unicode MS" panose="020B0604020202020204" pitchFamily="34" charset="-128"/>
              </a:rPr>
              <a:t> RELATÓRIO DE EXECUÇÃO DO CONTRATO DE GESTÃO </a:t>
            </a:r>
            <a:r>
              <a:rPr lang="pt-BR" altLang="pt-BR" sz="600" b="1" i="1" dirty="0">
                <a:solidFill>
                  <a:schemeClr val="bg1"/>
                </a:solidFill>
                <a:ea typeface="Batang" panose="02030600000101010101" pitchFamily="18" charset="-127"/>
              </a:rPr>
              <a:t>n° 001.0500.000.034/2017 </a:t>
            </a:r>
            <a:r>
              <a:rPr lang="pt-BR" altLang="pt-BR" sz="600" b="1" i="1" dirty="0">
                <a:solidFill>
                  <a:schemeClr val="bg1"/>
                </a:solidFill>
                <a:ea typeface="Arial Unicode MS" panose="020B0604020202020204" pitchFamily="34" charset="-128"/>
                <a:cs typeface="Arial Unicode MS" panose="020B0604020202020204" pitchFamily="34" charset="-128"/>
              </a:rPr>
              <a:t>CEAC Sul – 1º Trimestre de 2021</a:t>
            </a:r>
            <a:endParaRPr lang="pt-BR" altLang="pt-BR" sz="600" b="1" dirty="0">
              <a:solidFill>
                <a:schemeClr val="bg1"/>
              </a:solidFill>
            </a:endParaRPr>
          </a:p>
        </p:txBody>
      </p:sp>
    </p:spTree>
    <p:extLst>
      <p:ext uri="{BB962C8B-B14F-4D97-AF65-F5344CB8AC3E}">
        <p14:creationId xmlns:p14="http://schemas.microsoft.com/office/powerpoint/2010/main" val="1838030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1">
            <a:extLst>
              <a:ext uri="{FF2B5EF4-FFF2-40B4-BE49-F238E27FC236}">
                <a16:creationId xmlns:a16="http://schemas.microsoft.com/office/drawing/2014/main" id="{993DBBEC-3B9E-4E74-9666-C8759EE6E35F}"/>
              </a:ext>
            </a:extLst>
          </p:cNvPr>
          <p:cNvSpPr>
            <a:spLocks noChangeArrowheads="1"/>
          </p:cNvSpPr>
          <p:nvPr/>
        </p:nvSpPr>
        <p:spPr bwMode="auto">
          <a:xfrm>
            <a:off x="1558833" y="1354138"/>
            <a:ext cx="10294363" cy="172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latin typeface="+mn-lt"/>
                <a:ea typeface="Arial Unicode MS" panose="020B0604020202020204" pitchFamily="34" charset="-128"/>
                <a:cs typeface="Arial Unicode MS" panose="020B0604020202020204" pitchFamily="34" charset="-128"/>
              </a:rPr>
              <a:t>Tempo de Atendimento Total (TAT) por unidade</a:t>
            </a:r>
            <a:endParaRPr lang="pt-BR" altLang="pt-BR" sz="1200" dirty="0">
              <a:latin typeface="+mn-lt"/>
              <a:ea typeface="Batang" panose="02030600000101010101" pitchFamily="18" charset="-127"/>
            </a:endParaRP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a:p>
            <a:pPr algn="just">
              <a:lnSpc>
                <a:spcPct val="150000"/>
              </a:lnSpc>
            </a:pPr>
            <a:r>
              <a:rPr lang="pt-BR" altLang="pt-BR" dirty="0">
                <a:latin typeface="+mn-lt"/>
                <a:ea typeface="Batang" panose="02030600000101010101" pitchFamily="18" charset="-127"/>
                <a:cs typeface="Arial Unicode MS" panose="020B0604020202020204" pitchFamily="34" charset="-128"/>
              </a:rPr>
              <a:t>A tabela 3</a:t>
            </a:r>
            <a:r>
              <a:rPr lang="pt-BR" altLang="pt-BR" dirty="0">
                <a:latin typeface="+mn-lt"/>
                <a:ea typeface="Arial Unicode MS" panose="020B0604020202020204" pitchFamily="34" charset="-128"/>
                <a:cs typeface="Arial Unicode MS" panose="020B0604020202020204" pitchFamily="34" charset="-128"/>
              </a:rPr>
              <a:t> representa o indicador de exames liberados conforme intervalo de tempo definido em Contrato de Gestão e suas porcentagens, divididas de acordo com o perfil de </a:t>
            </a:r>
            <a:r>
              <a:rPr lang="pt-BR" altLang="pt-BR" dirty="0">
                <a:latin typeface="+mn-lt"/>
                <a:ea typeface="Arial Unicode MS" panose="020B0604020202020204" pitchFamily="34" charset="-128"/>
              </a:rPr>
              <a:t>exames – 1º Trimestre 2021.</a:t>
            </a:r>
          </a:p>
          <a:p>
            <a:pPr algn="just">
              <a:lnSpc>
                <a:spcPct val="150000"/>
              </a:lnSpc>
            </a:pPr>
            <a:r>
              <a:rPr lang="pt-BR" altLang="pt-BR" sz="1200" dirty="0">
                <a:latin typeface="+mn-lt"/>
                <a:ea typeface="Arial Unicode MS" panose="020B0604020202020204" pitchFamily="34" charset="-128"/>
                <a:cs typeface="Arial Unicode MS" panose="020B0604020202020204" pitchFamily="34" charset="-128"/>
              </a:rPr>
              <a:t> </a:t>
            </a:r>
            <a:endParaRPr lang="pt-BR" altLang="pt-BR" sz="1200" dirty="0">
              <a:latin typeface="+mn-lt"/>
              <a:ea typeface="Batang" panose="02030600000101010101" pitchFamily="18" charset="-127"/>
            </a:endParaRPr>
          </a:p>
        </p:txBody>
      </p:sp>
      <p:sp>
        <p:nvSpPr>
          <p:cNvPr id="7" name="Título 1">
            <a:extLst>
              <a:ext uri="{FF2B5EF4-FFF2-40B4-BE49-F238E27FC236}">
                <a16:creationId xmlns:a16="http://schemas.microsoft.com/office/drawing/2014/main" id="{6CDF4C9A-BD2E-4957-9A70-92363BFBC8BC}"/>
              </a:ext>
            </a:extLst>
          </p:cNvPr>
          <p:cNvSpPr txBox="1">
            <a:spLocks/>
          </p:cNvSpPr>
          <p:nvPr/>
        </p:nvSpPr>
        <p:spPr>
          <a:xfrm>
            <a:off x="430877" y="428366"/>
            <a:ext cx="5775959"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Tempo de Atendimento Total (TAT) por unidade</a:t>
            </a:r>
          </a:p>
        </p:txBody>
      </p:sp>
      <p:sp>
        <p:nvSpPr>
          <p:cNvPr id="10" name="Retângulo 9">
            <a:extLst>
              <a:ext uri="{FF2B5EF4-FFF2-40B4-BE49-F238E27FC236}">
                <a16:creationId xmlns:a16="http://schemas.microsoft.com/office/drawing/2014/main" id="{1FAB9C5D-0060-4228-B4C1-3A6BC827EDD2}"/>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a:extLst>
              <a:ext uri="{FF2B5EF4-FFF2-40B4-BE49-F238E27FC236}">
                <a16:creationId xmlns:a16="http://schemas.microsoft.com/office/drawing/2014/main" id="{AEFBB95E-03B8-485E-854C-BA5AC294AD69}"/>
              </a:ext>
            </a:extLst>
          </p:cNvPr>
          <p:cNvSpPr/>
          <p:nvPr/>
        </p:nvSpPr>
        <p:spPr>
          <a:xfrm>
            <a:off x="3444950" y="6061936"/>
            <a:ext cx="4844614" cy="275012"/>
          </a:xfrm>
          <a:prstGeom prst="rect">
            <a:avLst/>
          </a:prstGeom>
        </p:spPr>
        <p:txBody>
          <a:bodyPr wrap="square">
            <a:spAutoFit/>
          </a:bodyPr>
          <a:lstStyle/>
          <a:p>
            <a:pPr algn="just">
              <a:lnSpc>
                <a:spcPct val="150000"/>
              </a:lnSpc>
              <a:spcAft>
                <a:spcPts val="0"/>
              </a:spcAft>
            </a:pPr>
            <a:r>
              <a:rPr lang="pt-BR" sz="900" i="1" dirty="0">
                <a:latin typeface="Arial" panose="020B0604020202020204" pitchFamily="34" charset="0"/>
                <a:ea typeface="Arial Unicode MS" panose="020B0604020202020204"/>
              </a:rPr>
              <a:t>Fonte: Associação Fundo de Incentivo à Pesquisa – AFIP Sistema AR ® 2021</a:t>
            </a:r>
            <a:endParaRPr lang="pt-BR" sz="900" dirty="0">
              <a:effectLst/>
              <a:latin typeface="Times New Roman" panose="02020603050405020304" pitchFamily="18" charset="0"/>
              <a:ea typeface="Batang" panose="02030600000101010101" pitchFamily="18" charset="-127"/>
            </a:endParaRPr>
          </a:p>
        </p:txBody>
      </p:sp>
      <p:sp>
        <p:nvSpPr>
          <p:cNvPr id="13" name="CaixaDeTexto 12">
            <a:extLst>
              <a:ext uri="{FF2B5EF4-FFF2-40B4-BE49-F238E27FC236}">
                <a16:creationId xmlns:a16="http://schemas.microsoft.com/office/drawing/2014/main" id="{12E30E8C-C381-4460-91CA-2A33E3571246}"/>
              </a:ext>
            </a:extLst>
          </p:cNvPr>
          <p:cNvSpPr txBox="1"/>
          <p:nvPr/>
        </p:nvSpPr>
        <p:spPr>
          <a:xfrm>
            <a:off x="3965944" y="3211200"/>
            <a:ext cx="3988051" cy="230832"/>
          </a:xfrm>
          <a:prstGeom prst="rect">
            <a:avLst/>
          </a:prstGeom>
          <a:noFill/>
        </p:spPr>
        <p:txBody>
          <a:bodyPr wrap="square" rtlCol="0">
            <a:spAutoFit/>
          </a:bodyPr>
          <a:lstStyle/>
          <a:p>
            <a:pPr algn="just"/>
            <a:r>
              <a:rPr lang="pt-BR" sz="900" i="1" dirty="0">
                <a:latin typeface="Arial" panose="020B0604020202020204" pitchFamily="34" charset="0"/>
                <a:ea typeface="Arial Unicode MS" panose="020B0604020202020204"/>
              </a:rPr>
              <a:t>Tabela 3 - Indicador de Atendimento ao Prazo de Execução - 2021</a:t>
            </a:r>
          </a:p>
        </p:txBody>
      </p:sp>
      <p:pic>
        <p:nvPicPr>
          <p:cNvPr id="4" name="Imagem 3">
            <a:extLst>
              <a:ext uri="{FF2B5EF4-FFF2-40B4-BE49-F238E27FC236}">
                <a16:creationId xmlns:a16="http://schemas.microsoft.com/office/drawing/2014/main" id="{184FE486-D584-4C6E-80FC-EE19EE69D30A}"/>
              </a:ext>
            </a:extLst>
          </p:cNvPr>
          <p:cNvPicPr>
            <a:picLocks noChangeAspect="1"/>
          </p:cNvPicPr>
          <p:nvPr/>
        </p:nvPicPr>
        <p:blipFill>
          <a:blip r:embed="rId2"/>
          <a:stretch>
            <a:fillRect/>
          </a:stretch>
        </p:blipFill>
        <p:spPr>
          <a:xfrm>
            <a:off x="2097581" y="3573364"/>
            <a:ext cx="7898825" cy="2488571"/>
          </a:xfrm>
          <a:prstGeom prst="rect">
            <a:avLst/>
          </a:prstGeom>
        </p:spPr>
      </p:pic>
    </p:spTree>
    <p:extLst>
      <p:ext uri="{BB962C8B-B14F-4D97-AF65-F5344CB8AC3E}">
        <p14:creationId xmlns:p14="http://schemas.microsoft.com/office/powerpoint/2010/main" val="4224601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ítulo 1">
            <a:extLst>
              <a:ext uri="{FF2B5EF4-FFF2-40B4-BE49-F238E27FC236}">
                <a16:creationId xmlns:a16="http://schemas.microsoft.com/office/drawing/2014/main" id="{A3E17F1A-0015-4C39-9775-D727868EF7AC}"/>
              </a:ext>
            </a:extLst>
          </p:cNvPr>
          <p:cNvSpPr txBox="1">
            <a:spLocks/>
          </p:cNvSpPr>
          <p:nvPr/>
        </p:nvSpPr>
        <p:spPr>
          <a:xfrm>
            <a:off x="694510" y="2272363"/>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2800" b="1" kern="1200" dirty="0" err="1">
                <a:solidFill>
                  <a:srgbClr val="FFFFFF"/>
                </a:solidFill>
                <a:latin typeface="+mn-lt"/>
                <a:ea typeface="+mj-ea"/>
                <a:cs typeface="+mj-cs"/>
              </a:rPr>
              <a:t>Recursos</a:t>
            </a:r>
            <a:r>
              <a:rPr lang="en-US" sz="2800" b="1" kern="1200" dirty="0">
                <a:solidFill>
                  <a:srgbClr val="FFFFFF"/>
                </a:solidFill>
                <a:latin typeface="+mn-lt"/>
                <a:ea typeface="+mj-ea"/>
                <a:cs typeface="+mj-cs"/>
              </a:rPr>
              <a:t> </a:t>
            </a:r>
            <a:r>
              <a:rPr lang="en-US" sz="2800" b="1" kern="1200" dirty="0" err="1">
                <a:solidFill>
                  <a:srgbClr val="FFFFFF"/>
                </a:solidFill>
                <a:latin typeface="+mn-lt"/>
                <a:ea typeface="+mj-ea"/>
                <a:cs typeface="+mj-cs"/>
              </a:rPr>
              <a:t>Financeiros</a:t>
            </a:r>
            <a:endParaRPr lang="en-US" sz="2800" b="1" kern="1200" dirty="0">
              <a:solidFill>
                <a:srgbClr val="FFFFFF"/>
              </a:solidFill>
              <a:latin typeface="+mn-lt"/>
              <a:ea typeface="+mj-ea"/>
              <a:cs typeface="+mj-cs"/>
            </a:endParaRPr>
          </a:p>
        </p:txBody>
      </p:sp>
      <p:sp>
        <p:nvSpPr>
          <p:cNvPr id="8" name="Retângulo 1">
            <a:extLst>
              <a:ext uri="{FF2B5EF4-FFF2-40B4-BE49-F238E27FC236}">
                <a16:creationId xmlns:a16="http://schemas.microsoft.com/office/drawing/2014/main" id="{4E64FE92-0BBC-4843-91E4-7ACEB75F1019}"/>
              </a:ext>
            </a:extLst>
          </p:cNvPr>
          <p:cNvSpPr>
            <a:spLocks noChangeArrowheads="1"/>
          </p:cNvSpPr>
          <p:nvPr/>
        </p:nvSpPr>
        <p:spPr bwMode="auto">
          <a:xfrm>
            <a:off x="4038599" y="1282535"/>
            <a:ext cx="699926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endParaRPr lang="pt-BR" altLang="pt-BR" sz="14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p:txBody>
      </p:sp>
      <p:sp>
        <p:nvSpPr>
          <p:cNvPr id="9" name="Retângulo 2">
            <a:extLst>
              <a:ext uri="{FF2B5EF4-FFF2-40B4-BE49-F238E27FC236}">
                <a16:creationId xmlns:a16="http://schemas.microsoft.com/office/drawing/2014/main" id="{D15ADD7C-AB7B-4331-8134-3A3C10F6AF50}"/>
              </a:ext>
            </a:extLst>
          </p:cNvPr>
          <p:cNvSpPr>
            <a:spLocks noChangeArrowheads="1"/>
          </p:cNvSpPr>
          <p:nvPr/>
        </p:nvSpPr>
        <p:spPr bwMode="auto">
          <a:xfrm>
            <a:off x="5826641" y="5348177"/>
            <a:ext cx="454010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2021</a:t>
            </a:r>
            <a:endParaRPr lang="pt-BR" altLang="pt-BR" sz="800" dirty="0">
              <a:latin typeface="+mn-lt"/>
              <a:ea typeface="Batang" panose="02030600000101010101" pitchFamily="18" charset="-127"/>
            </a:endParaRPr>
          </a:p>
        </p:txBody>
      </p:sp>
      <p:pic>
        <p:nvPicPr>
          <p:cNvPr id="10" name="Imagem 9">
            <a:extLst>
              <a:ext uri="{FF2B5EF4-FFF2-40B4-BE49-F238E27FC236}">
                <a16:creationId xmlns:a16="http://schemas.microsoft.com/office/drawing/2014/main" id="{E26FAF6F-37A7-4C8B-AAA8-E8DB4553BE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3" name="Retângulo 2"/>
          <p:cNvSpPr/>
          <p:nvPr/>
        </p:nvSpPr>
        <p:spPr>
          <a:xfrm>
            <a:off x="3437710" y="574158"/>
            <a:ext cx="8163989" cy="2523768"/>
          </a:xfrm>
          <a:prstGeom prst="rect">
            <a:avLst/>
          </a:prstGeom>
        </p:spPr>
        <p:txBody>
          <a:bodyPr wrap="square">
            <a:spAutoFit/>
          </a:bodyPr>
          <a:lstStyle/>
          <a:p>
            <a:pPr algn="just"/>
            <a:r>
              <a:rPr lang="pt-BR" sz="1400" dirty="0"/>
              <a:t> </a:t>
            </a:r>
          </a:p>
          <a:p>
            <a:pPr algn="just"/>
            <a:r>
              <a:rPr lang="pt-BR" dirty="0"/>
              <a:t>A estimativa financeira prevista no Contrato de Gestão n° 001.0500.000.034/2017,</a:t>
            </a:r>
            <a:r>
              <a:rPr lang="pt-BR" altLang="ko-KR" dirty="0"/>
              <a:t> Termo de Aditamento 01/2021,</a:t>
            </a:r>
            <a:r>
              <a:rPr lang="pt-BR" dirty="0"/>
              <a:t> para o Primeiro Trimestre de 2021 foi de </a:t>
            </a:r>
            <a:r>
              <a:rPr lang="pt-BR" b="1" dirty="0"/>
              <a:t>R$ 11.585.250,00 .</a:t>
            </a:r>
            <a:endParaRPr lang="pt-BR" b="1" dirty="0">
              <a:highlight>
                <a:srgbClr val="FFFFFF"/>
              </a:highlight>
            </a:endParaRPr>
          </a:p>
          <a:p>
            <a:pPr algn="just"/>
            <a:endParaRPr lang="pt-BR" dirty="0"/>
          </a:p>
          <a:p>
            <a:pPr algn="just"/>
            <a:r>
              <a:rPr lang="pt-BR" dirty="0"/>
              <a:t>A Tabela 4 apresenta a relação de repasses mensais efetuados pela SES/SP para a AFIP-OSS durante os meses de Janeiro a Março de 2021. O valor repassado foi de R$</a:t>
            </a:r>
            <a:r>
              <a:rPr lang="pt-BR" b="1" dirty="0"/>
              <a:t> </a:t>
            </a:r>
            <a:r>
              <a:rPr lang="pt-BR" b="1" dirty="0">
                <a:highlight>
                  <a:srgbClr val="FFFFFF"/>
                </a:highlight>
              </a:rPr>
              <a:t>11.447.448,22</a:t>
            </a:r>
            <a:r>
              <a:rPr lang="pt-BR" dirty="0">
                <a:highlight>
                  <a:srgbClr val="FFFFFF"/>
                </a:highlight>
              </a:rPr>
              <a:t>, </a:t>
            </a:r>
            <a:r>
              <a:rPr lang="pt-BR" dirty="0"/>
              <a:t>o repasse para o contrato de gestão para o 1</a:t>
            </a:r>
            <a:r>
              <a:rPr lang="en-US" dirty="0"/>
              <a:t>° </a:t>
            </a:r>
            <a:r>
              <a:rPr lang="pt-BR" dirty="0"/>
              <a:t>Trimestre </a:t>
            </a:r>
            <a:r>
              <a:rPr lang="pt-BR" dirty="0">
                <a:highlight>
                  <a:srgbClr val="FFFFFF"/>
                </a:highlight>
              </a:rPr>
              <a:t>ficou </a:t>
            </a:r>
            <a:r>
              <a:rPr lang="pt-BR" b="1" dirty="0">
                <a:highlight>
                  <a:srgbClr val="FFFFFF"/>
                </a:highlight>
              </a:rPr>
              <a:t>1,19% </a:t>
            </a:r>
            <a:r>
              <a:rPr lang="pt-BR" dirty="0">
                <a:highlight>
                  <a:srgbClr val="FFFFFF"/>
                </a:highlight>
              </a:rPr>
              <a:t>abaixo do estimado.</a:t>
            </a:r>
          </a:p>
        </p:txBody>
      </p:sp>
      <p:pic>
        <p:nvPicPr>
          <p:cNvPr id="7" name="Imagem 6">
            <a:extLst>
              <a:ext uri="{FF2B5EF4-FFF2-40B4-BE49-F238E27FC236}">
                <a16:creationId xmlns:a16="http://schemas.microsoft.com/office/drawing/2014/main" id="{ADAEE0CC-01A8-4DCD-870D-1B1C13AA29F8}"/>
              </a:ext>
            </a:extLst>
          </p:cNvPr>
          <p:cNvPicPr>
            <a:picLocks noChangeAspect="1"/>
          </p:cNvPicPr>
          <p:nvPr/>
        </p:nvPicPr>
        <p:blipFill>
          <a:blip r:embed="rId3"/>
          <a:stretch>
            <a:fillRect/>
          </a:stretch>
        </p:blipFill>
        <p:spPr>
          <a:xfrm>
            <a:off x="5936510" y="3073588"/>
            <a:ext cx="3023191" cy="282918"/>
          </a:xfrm>
          <a:prstGeom prst="rect">
            <a:avLst/>
          </a:prstGeom>
        </p:spPr>
      </p:pic>
      <p:pic>
        <p:nvPicPr>
          <p:cNvPr id="4" name="Imagem 3">
            <a:extLst>
              <a:ext uri="{FF2B5EF4-FFF2-40B4-BE49-F238E27FC236}">
                <a16:creationId xmlns:a16="http://schemas.microsoft.com/office/drawing/2014/main" id="{24C888A5-781D-4F00-BCCF-0FE184B57419}"/>
              </a:ext>
            </a:extLst>
          </p:cNvPr>
          <p:cNvPicPr>
            <a:picLocks noChangeAspect="1"/>
          </p:cNvPicPr>
          <p:nvPr/>
        </p:nvPicPr>
        <p:blipFill>
          <a:blip r:embed="rId4"/>
          <a:stretch>
            <a:fillRect/>
          </a:stretch>
        </p:blipFill>
        <p:spPr>
          <a:xfrm>
            <a:off x="4599505" y="3432875"/>
            <a:ext cx="5877447" cy="1514068"/>
          </a:xfrm>
          <a:prstGeom prst="rect">
            <a:avLst/>
          </a:prstGeom>
        </p:spPr>
      </p:pic>
    </p:spTree>
    <p:extLst>
      <p:ext uri="{BB962C8B-B14F-4D97-AF65-F5344CB8AC3E}">
        <p14:creationId xmlns:p14="http://schemas.microsoft.com/office/powerpoint/2010/main" val="851468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3BA5651-9790-4974-935C-B83CF355A50C}"/>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1C7A2C62-E98C-4612-A451-34CB590DBA74}"/>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err="1">
                <a:solidFill>
                  <a:schemeClr val="bg1"/>
                </a:solidFill>
                <a:latin typeface="+mj-lt"/>
              </a:rPr>
              <a:t>Fluxo</a:t>
            </a:r>
            <a:r>
              <a:rPr lang="en-US" sz="2600" b="1" dirty="0">
                <a:solidFill>
                  <a:schemeClr val="bg1"/>
                </a:solidFill>
                <a:latin typeface="+mj-lt"/>
              </a:rPr>
              <a:t> de Caixa</a:t>
            </a:r>
          </a:p>
        </p:txBody>
      </p:sp>
      <p:sp>
        <p:nvSpPr>
          <p:cNvPr id="6" name="Retângulo 5">
            <a:extLst>
              <a:ext uri="{FF2B5EF4-FFF2-40B4-BE49-F238E27FC236}">
                <a16:creationId xmlns:a16="http://schemas.microsoft.com/office/drawing/2014/main" id="{82A0DD9D-0D61-48FB-9235-8B98B18102F5}"/>
              </a:ext>
            </a:extLst>
          </p:cNvPr>
          <p:cNvSpPr/>
          <p:nvPr/>
        </p:nvSpPr>
        <p:spPr>
          <a:xfrm>
            <a:off x="515938" y="2937136"/>
            <a:ext cx="2984644" cy="1448600"/>
          </a:xfrm>
          <a:prstGeom prst="rect">
            <a:avLst/>
          </a:prstGeom>
        </p:spPr>
        <p:txBody>
          <a:bodyPr vert="horz" lIns="91440" tIns="45720" rIns="91440" bIns="45720" rtlCol="0">
            <a:noAutofit/>
          </a:bodyPr>
          <a:lstStyle/>
          <a:p>
            <a:pPr algn="just">
              <a:lnSpc>
                <a:spcPct val="150000"/>
              </a:lnSpc>
              <a:spcBef>
                <a:spcPts val="600"/>
              </a:spcBef>
              <a:spcAft>
                <a:spcPts val="600"/>
              </a:spcAft>
              <a:defRPr/>
            </a:pPr>
            <a:endParaRPr lang="pt-BR" sz="1700" dirty="0">
              <a:solidFill>
                <a:schemeClr val="bg1"/>
              </a:solidFill>
              <a:ea typeface="Batang" panose="02030600000101010101" pitchFamily="18" charset="-127"/>
            </a:endParaRPr>
          </a:p>
        </p:txBody>
      </p:sp>
      <p:sp>
        <p:nvSpPr>
          <p:cNvPr id="8" name="Retângulo 7">
            <a:extLst>
              <a:ext uri="{FF2B5EF4-FFF2-40B4-BE49-F238E27FC236}">
                <a16:creationId xmlns:a16="http://schemas.microsoft.com/office/drawing/2014/main" id="{22DAB3DC-65BA-4D58-82AA-FC19F61C181D}"/>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8D77A55E-01B1-4DAD-8A6D-BD2F463AB10E}"/>
              </a:ext>
            </a:extLst>
          </p:cNvPr>
          <p:cNvSpPr/>
          <p:nvPr/>
        </p:nvSpPr>
        <p:spPr>
          <a:xfrm>
            <a:off x="240147" y="2937136"/>
            <a:ext cx="3481248" cy="1661993"/>
          </a:xfrm>
          <a:prstGeom prst="rect">
            <a:avLst/>
          </a:prstGeom>
        </p:spPr>
        <p:txBody>
          <a:bodyPr wrap="square">
            <a:spAutoFit/>
          </a:bodyPr>
          <a:lstStyle/>
          <a:p>
            <a:pPr algn="just">
              <a:defRPr/>
            </a:pPr>
            <a:r>
              <a:rPr lang="pt-BR" sz="1700" dirty="0">
                <a:solidFill>
                  <a:schemeClr val="bg1"/>
                </a:solidFill>
              </a:rPr>
              <a:t>A prestação de contas Financeira foi realizada através do Sistema de Gestão da Secretaria Estadual de Saúde. A Demonstração de Fluxo de Caixa de Janeiro a Março de 2021 está representada no quadro 2.</a:t>
            </a:r>
          </a:p>
        </p:txBody>
      </p:sp>
      <p:sp>
        <p:nvSpPr>
          <p:cNvPr id="12" name="Retângulo 11">
            <a:extLst>
              <a:ext uri="{FF2B5EF4-FFF2-40B4-BE49-F238E27FC236}">
                <a16:creationId xmlns:a16="http://schemas.microsoft.com/office/drawing/2014/main" id="{249A347E-426C-4A63-8968-F2E32A2EEDD4}"/>
              </a:ext>
            </a:extLst>
          </p:cNvPr>
          <p:cNvSpPr/>
          <p:nvPr/>
        </p:nvSpPr>
        <p:spPr>
          <a:xfrm>
            <a:off x="5337544" y="255181"/>
            <a:ext cx="6560290" cy="299313"/>
          </a:xfrm>
          <a:prstGeom prst="rect">
            <a:avLst/>
          </a:prstGeom>
        </p:spPr>
        <p:txBody>
          <a:bodyPr wrap="square">
            <a:spAutoFit/>
          </a:bodyPr>
          <a:lstStyle/>
          <a:p>
            <a:pPr algn="ctr">
              <a:lnSpc>
                <a:spcPct val="150000"/>
              </a:lnSpc>
              <a:spcAft>
                <a:spcPts val="0"/>
              </a:spcAft>
              <a:defRPr/>
            </a:pPr>
            <a:r>
              <a:rPr lang="pt-BR" sz="1000" dirty="0">
                <a:ea typeface="Arial Unicode MS"/>
              </a:rPr>
              <a:t> Quadro 2 – Demonstrativo de Fluxo de Caixa CEAC Sul – 1º Trimestre 2021</a:t>
            </a:r>
            <a:endParaRPr lang="pt-BR" sz="1000" dirty="0">
              <a:ea typeface="Batang" panose="02030600000101010101" pitchFamily="18" charset="-127"/>
            </a:endParaRPr>
          </a:p>
        </p:txBody>
      </p:sp>
      <p:pic>
        <p:nvPicPr>
          <p:cNvPr id="13" name="Imagem 12">
            <a:extLst>
              <a:ext uri="{FF2B5EF4-FFF2-40B4-BE49-F238E27FC236}">
                <a16:creationId xmlns:a16="http://schemas.microsoft.com/office/drawing/2014/main" id="{BCA8ACF4-DFB5-4318-BF4A-E4B8A5CE4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7" name="Retângulo 16">
            <a:extLst>
              <a:ext uri="{FF2B5EF4-FFF2-40B4-BE49-F238E27FC236}">
                <a16:creationId xmlns:a16="http://schemas.microsoft.com/office/drawing/2014/main" id="{6ED7310E-EF43-4205-A927-69724354EAE2}"/>
              </a:ext>
            </a:extLst>
          </p:cNvPr>
          <p:cNvSpPr>
            <a:spLocks noChangeArrowheads="1"/>
          </p:cNvSpPr>
          <p:nvPr/>
        </p:nvSpPr>
        <p:spPr bwMode="auto">
          <a:xfrm>
            <a:off x="5748545" y="6059718"/>
            <a:ext cx="4740442"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4"/>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22/04/20201 15h47min</a:t>
            </a:r>
            <a:endParaRPr lang="pt-BR" altLang="pt-BR" sz="800" dirty="0">
              <a:latin typeface="+mn-lt"/>
              <a:ea typeface="Batang" panose="02030600000101010101" pitchFamily="18" charset="-127"/>
            </a:endParaRPr>
          </a:p>
        </p:txBody>
      </p:sp>
      <p:pic>
        <p:nvPicPr>
          <p:cNvPr id="3" name="Imagem 2">
            <a:extLst>
              <a:ext uri="{FF2B5EF4-FFF2-40B4-BE49-F238E27FC236}">
                <a16:creationId xmlns:a16="http://schemas.microsoft.com/office/drawing/2014/main" id="{1BDC2D4D-4303-4E05-AF84-BCA5D736FC23}"/>
              </a:ext>
            </a:extLst>
          </p:cNvPr>
          <p:cNvPicPr>
            <a:picLocks noChangeAspect="1"/>
          </p:cNvPicPr>
          <p:nvPr/>
        </p:nvPicPr>
        <p:blipFill>
          <a:blip r:embed="rId5"/>
          <a:stretch>
            <a:fillRect/>
          </a:stretch>
        </p:blipFill>
        <p:spPr>
          <a:xfrm>
            <a:off x="5950959" y="672334"/>
            <a:ext cx="5333459" cy="5269543"/>
          </a:xfrm>
          <a:prstGeom prst="rect">
            <a:avLst/>
          </a:prstGeom>
        </p:spPr>
      </p:pic>
    </p:spTree>
    <p:extLst>
      <p:ext uri="{BB962C8B-B14F-4D97-AF65-F5344CB8AC3E}">
        <p14:creationId xmlns:p14="http://schemas.microsoft.com/office/powerpoint/2010/main" val="72827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49DBA98-5BE5-492E-82D9-D3611C860C26}"/>
              </a:ext>
            </a:extLst>
          </p:cNvPr>
          <p:cNvSpPr/>
          <p:nvPr/>
        </p:nvSpPr>
        <p:spPr>
          <a:xfrm>
            <a:off x="0" y="0"/>
            <a:ext cx="407323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ECB1C4B2-4DB2-4217-9216-F4470C78FAD8}"/>
              </a:ext>
            </a:extLst>
          </p:cNvPr>
          <p:cNvSpPr/>
          <p:nvPr/>
        </p:nvSpPr>
        <p:spPr>
          <a:xfrm>
            <a:off x="526473" y="1167256"/>
            <a:ext cx="2974109" cy="1557472"/>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F3833638-4A55-4380-97C4-5095093F8F70}"/>
              </a:ext>
            </a:extLst>
          </p:cNvPr>
          <p:cNvSpPr/>
          <p:nvPr/>
        </p:nvSpPr>
        <p:spPr>
          <a:xfrm>
            <a:off x="596889" y="1502770"/>
            <a:ext cx="2833276" cy="969496"/>
          </a:xfrm>
          <a:prstGeom prst="rect">
            <a:avLst/>
          </a:prstGeom>
        </p:spPr>
        <p:txBody>
          <a:bodyPr wrap="none">
            <a:spAutoFit/>
          </a:bodyPr>
          <a:lstStyle/>
          <a:p>
            <a:pPr algn="ctr">
              <a:spcAft>
                <a:spcPts val="600"/>
              </a:spcAft>
            </a:pPr>
            <a:r>
              <a:rPr lang="en-US" sz="2600" b="1" dirty="0">
                <a:solidFill>
                  <a:schemeClr val="bg1"/>
                </a:solidFill>
                <a:latin typeface="+mj-lt"/>
              </a:rPr>
              <a:t>Prestação de Contas</a:t>
            </a:r>
          </a:p>
          <a:p>
            <a:pPr algn="ctr">
              <a:spcAft>
                <a:spcPts val="600"/>
              </a:spcAft>
            </a:pPr>
            <a:r>
              <a:rPr lang="en-US" sz="2600" b="1" dirty="0">
                <a:solidFill>
                  <a:schemeClr val="bg1"/>
                </a:solidFill>
                <a:latin typeface="+mj-lt"/>
              </a:rPr>
              <a:t>Contábil</a:t>
            </a:r>
          </a:p>
        </p:txBody>
      </p:sp>
      <p:sp>
        <p:nvSpPr>
          <p:cNvPr id="7" name="Retângulo 6">
            <a:extLst>
              <a:ext uri="{FF2B5EF4-FFF2-40B4-BE49-F238E27FC236}">
                <a16:creationId xmlns:a16="http://schemas.microsoft.com/office/drawing/2014/main" id="{C8E3C6BB-D2C3-4347-BACB-6823038D5ADD}"/>
              </a:ext>
            </a:extLst>
          </p:cNvPr>
          <p:cNvSpPr/>
          <p:nvPr/>
        </p:nvSpPr>
        <p:spPr>
          <a:xfrm>
            <a:off x="240146" y="2934586"/>
            <a:ext cx="3619472" cy="2283297"/>
          </a:xfrm>
          <a:prstGeom prst="rect">
            <a:avLst/>
          </a:prstGeom>
        </p:spPr>
        <p:txBody>
          <a:bodyPr vert="horz" lIns="91440" tIns="45720" rIns="91440" bIns="45720" rtlCol="0">
            <a:normAutofit/>
          </a:bodyPr>
          <a:lstStyle/>
          <a:p>
            <a:pPr marL="228600" algn="just">
              <a:lnSpc>
                <a:spcPct val="90000"/>
              </a:lnSpc>
              <a:spcBef>
                <a:spcPts val="600"/>
              </a:spcBef>
              <a:spcAft>
                <a:spcPts val="600"/>
              </a:spcAft>
              <a:defRPr/>
            </a:pPr>
            <a:r>
              <a:rPr lang="en-US" sz="1700" kern="1200" dirty="0">
                <a:solidFill>
                  <a:schemeClr val="bg1"/>
                </a:solidFill>
                <a:latin typeface="+mn-lt"/>
                <a:ea typeface="+mn-ea"/>
                <a:cs typeface="+mn-cs"/>
              </a:rPr>
              <a:t>A prestação de Contas foi realizada por meio do Sistema de Gestão da Secretaria Estadual de Saúde e Demonstrativo Contábil </a:t>
            </a:r>
            <a:r>
              <a:rPr lang="en-US" sz="1700" kern="1200" dirty="0" err="1">
                <a:solidFill>
                  <a:schemeClr val="bg1"/>
                </a:solidFill>
                <a:latin typeface="+mn-lt"/>
                <a:ea typeface="+mn-ea"/>
                <a:cs typeface="+mn-cs"/>
              </a:rPr>
              <a:t>Operacional</a:t>
            </a:r>
            <a:r>
              <a:rPr lang="en-US" sz="1700" kern="1200" dirty="0">
                <a:solidFill>
                  <a:schemeClr val="bg1"/>
                </a:solidFill>
                <a:latin typeface="+mn-lt"/>
                <a:ea typeface="+mn-ea"/>
                <a:cs typeface="+mn-cs"/>
              </a:rPr>
              <a:t> de Janeiro a </a:t>
            </a:r>
            <a:r>
              <a:rPr lang="en-US" sz="1700" kern="1200" dirty="0" err="1">
                <a:solidFill>
                  <a:schemeClr val="bg1"/>
                </a:solidFill>
                <a:latin typeface="+mn-lt"/>
                <a:ea typeface="+mn-ea"/>
                <a:cs typeface="+mn-cs"/>
              </a:rPr>
              <a:t>Março</a:t>
            </a:r>
            <a:r>
              <a:rPr lang="en-US" sz="1700" kern="1200" dirty="0">
                <a:solidFill>
                  <a:schemeClr val="bg1"/>
                </a:solidFill>
                <a:latin typeface="+mn-lt"/>
                <a:ea typeface="+mn-ea"/>
                <a:cs typeface="+mn-cs"/>
              </a:rPr>
              <a:t> de 2021 está representado no quadro 3. </a:t>
            </a:r>
          </a:p>
        </p:txBody>
      </p:sp>
      <p:sp>
        <p:nvSpPr>
          <p:cNvPr id="9" name="Retângulo 8">
            <a:extLst>
              <a:ext uri="{FF2B5EF4-FFF2-40B4-BE49-F238E27FC236}">
                <a16:creationId xmlns:a16="http://schemas.microsoft.com/office/drawing/2014/main" id="{6ED7310E-EF43-4205-A927-69724354EAE2}"/>
              </a:ext>
            </a:extLst>
          </p:cNvPr>
          <p:cNvSpPr>
            <a:spLocks noChangeArrowheads="1"/>
          </p:cNvSpPr>
          <p:nvPr/>
        </p:nvSpPr>
        <p:spPr bwMode="auto">
          <a:xfrm>
            <a:off x="6095999" y="6123185"/>
            <a:ext cx="4272367" cy="51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spcAft>
                <a:spcPts val="600"/>
              </a:spcAft>
            </a:pPr>
            <a:r>
              <a:rPr lang="pt-BR" altLang="pt-BR" sz="800" dirty="0">
                <a:latin typeface="+mn-lt"/>
                <a:ea typeface="Arial Unicode MS" panose="020B0604020202020204" pitchFamily="34" charset="-128"/>
                <a:cs typeface="Arial Unicode MS" panose="020B0604020202020204" pitchFamily="34" charset="-128"/>
              </a:rPr>
              <a:t> </a:t>
            </a:r>
            <a:r>
              <a:rPr lang="pt-BR" altLang="pt-BR" sz="800" u="sng" dirty="0">
                <a:solidFill>
                  <a:srgbClr val="0000FF"/>
                </a:solidFill>
                <a:latin typeface="+mn-lt"/>
                <a:ea typeface="Arial Unicode MS" panose="020B0604020202020204" pitchFamily="34" charset="-128"/>
                <a:cs typeface="Arial Unicode MS" panose="020B0604020202020204" pitchFamily="34" charset="-128"/>
                <a:hlinkClick r:id="rId3"/>
              </a:rPr>
              <a:t>www.gestao.saude.sp.gov.br</a:t>
            </a:r>
            <a:r>
              <a:rPr lang="pt-BR" altLang="pt-BR" sz="800" dirty="0">
                <a:latin typeface="+mn-lt"/>
                <a:ea typeface="Arial Unicode MS" panose="020B0604020202020204" pitchFamily="34" charset="-128"/>
                <a:cs typeface="Arial Unicode MS" panose="020B0604020202020204" pitchFamily="34" charset="-128"/>
              </a:rPr>
              <a:t>.</a:t>
            </a:r>
            <a:r>
              <a:rPr lang="pt-BR" altLang="pt-BR" sz="800" dirty="0">
                <a:solidFill>
                  <a:srgbClr val="000000"/>
                </a:solidFill>
                <a:latin typeface="+mn-lt"/>
                <a:cs typeface="Times New Roman" panose="02020603050405020304" pitchFamily="18" charset="0"/>
              </a:rPr>
              <a:t> Acesso em 22/04/2021 – 15h50min</a:t>
            </a:r>
          </a:p>
          <a:p>
            <a:pPr>
              <a:lnSpc>
                <a:spcPct val="150000"/>
              </a:lnSpc>
              <a:spcAft>
                <a:spcPts val="600"/>
              </a:spcAft>
            </a:pPr>
            <a:endParaRPr lang="pt-BR" altLang="pt-BR" sz="800" dirty="0">
              <a:latin typeface="+mn-lt"/>
              <a:ea typeface="Batang" panose="02030600000101010101" pitchFamily="18" charset="-127"/>
            </a:endParaRPr>
          </a:p>
        </p:txBody>
      </p:sp>
      <p:pic>
        <p:nvPicPr>
          <p:cNvPr id="12" name="Imagem 11">
            <a:extLst>
              <a:ext uri="{FF2B5EF4-FFF2-40B4-BE49-F238E27FC236}">
                <a16:creationId xmlns:a16="http://schemas.microsoft.com/office/drawing/2014/main" id="{1FD57EA6-C1D0-4AF0-893D-6C3998D12F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46" y="6317674"/>
            <a:ext cx="1163664" cy="328990"/>
          </a:xfrm>
          <a:prstGeom prst="rect">
            <a:avLst/>
          </a:prstGeom>
        </p:spPr>
      </p:pic>
      <p:sp>
        <p:nvSpPr>
          <p:cNvPr id="10" name="Retângulo 9">
            <a:extLst>
              <a:ext uri="{FF2B5EF4-FFF2-40B4-BE49-F238E27FC236}">
                <a16:creationId xmlns:a16="http://schemas.microsoft.com/office/drawing/2014/main" id="{365FDC6B-1499-413F-9FFA-91D802BE4706}"/>
              </a:ext>
            </a:extLst>
          </p:cNvPr>
          <p:cNvSpPr/>
          <p:nvPr/>
        </p:nvSpPr>
        <p:spPr>
          <a:xfrm>
            <a:off x="6095999" y="329664"/>
            <a:ext cx="4855536" cy="299313"/>
          </a:xfrm>
          <a:prstGeom prst="rect">
            <a:avLst/>
          </a:prstGeom>
        </p:spPr>
        <p:txBody>
          <a:bodyPr wrap="square">
            <a:spAutoFit/>
          </a:bodyPr>
          <a:lstStyle/>
          <a:p>
            <a:pPr algn="just">
              <a:lnSpc>
                <a:spcPct val="150000"/>
              </a:lnSpc>
              <a:spcAft>
                <a:spcPts val="0"/>
              </a:spcAft>
              <a:defRPr/>
            </a:pPr>
            <a:r>
              <a:rPr lang="pt-BR" sz="1000" dirty="0">
                <a:ea typeface="Arial Unicode MS"/>
              </a:rPr>
              <a:t> Quadro 3 – Demonstrativo Contábil  CEAC Sul –  1º Trimestre 2021</a:t>
            </a:r>
          </a:p>
        </p:txBody>
      </p:sp>
      <p:pic>
        <p:nvPicPr>
          <p:cNvPr id="2" name="Imagem 1">
            <a:extLst>
              <a:ext uri="{FF2B5EF4-FFF2-40B4-BE49-F238E27FC236}">
                <a16:creationId xmlns:a16="http://schemas.microsoft.com/office/drawing/2014/main" id="{59409092-C0C7-4751-AB1C-9731E003F7CA}"/>
              </a:ext>
            </a:extLst>
          </p:cNvPr>
          <p:cNvPicPr>
            <a:picLocks noChangeAspect="1"/>
          </p:cNvPicPr>
          <p:nvPr/>
        </p:nvPicPr>
        <p:blipFill>
          <a:blip r:embed="rId5"/>
          <a:stretch>
            <a:fillRect/>
          </a:stretch>
        </p:blipFill>
        <p:spPr>
          <a:xfrm>
            <a:off x="5727278" y="911847"/>
            <a:ext cx="5009808" cy="5034305"/>
          </a:xfrm>
          <a:prstGeom prst="rect">
            <a:avLst/>
          </a:prstGeom>
        </p:spPr>
      </p:pic>
    </p:spTree>
    <p:extLst>
      <p:ext uri="{BB962C8B-B14F-4D97-AF65-F5344CB8AC3E}">
        <p14:creationId xmlns:p14="http://schemas.microsoft.com/office/powerpoint/2010/main" val="1430174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02D7B19E-59F4-401B-8236-5ABB51FCA5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204" r="4772" b="15253"/>
          <a:stretch/>
        </p:blipFill>
        <p:spPr>
          <a:xfrm>
            <a:off x="832758" y="1505528"/>
            <a:ext cx="7187972" cy="3796146"/>
          </a:xfrm>
          <a:prstGeom prst="rect">
            <a:avLst/>
          </a:prstGeom>
        </p:spPr>
      </p:pic>
      <p:sp>
        <p:nvSpPr>
          <p:cNvPr id="5" name="Retângulo 4">
            <a:extLst>
              <a:ext uri="{FF2B5EF4-FFF2-40B4-BE49-F238E27FC236}">
                <a16:creationId xmlns:a16="http://schemas.microsoft.com/office/drawing/2014/main" id="{44F9ABEF-34B4-4C63-849D-E0D2144659C0}"/>
              </a:ext>
            </a:extLst>
          </p:cNvPr>
          <p:cNvSpPr/>
          <p:nvPr/>
        </p:nvSpPr>
        <p:spPr>
          <a:xfrm flipV="1">
            <a:off x="7608888" y="2142836"/>
            <a:ext cx="4583112" cy="2530763"/>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Título 1">
            <a:extLst>
              <a:ext uri="{FF2B5EF4-FFF2-40B4-BE49-F238E27FC236}">
                <a16:creationId xmlns:a16="http://schemas.microsoft.com/office/drawing/2014/main" id="{9B30DA4A-785C-4F4F-BDF9-355B486929C0}"/>
              </a:ext>
            </a:extLst>
          </p:cNvPr>
          <p:cNvSpPr txBox="1">
            <a:spLocks/>
          </p:cNvSpPr>
          <p:nvPr/>
        </p:nvSpPr>
        <p:spPr>
          <a:xfrm>
            <a:off x="7888287" y="2564606"/>
            <a:ext cx="4109749" cy="17272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C21725"/>
                </a:solidFill>
                <a:latin typeface="Calibri (Títulos)"/>
                <a:ea typeface="+mj-ea"/>
                <a:cs typeface="+mj-cs"/>
              </a:defRPr>
            </a:lvl1pPr>
          </a:lstStyle>
          <a:p>
            <a:pPr algn="ctr"/>
            <a:r>
              <a:rPr lang="pt-BR" altLang="pt-BR" sz="6000" dirty="0">
                <a:solidFill>
                  <a:schemeClr val="bg1"/>
                </a:solidFill>
                <a:latin typeface="+mj-lt"/>
                <a:cs typeface="Arial" panose="020B0604020202020204" pitchFamily="34" charset="0"/>
              </a:rPr>
              <a:t>Obrigado!</a:t>
            </a:r>
          </a:p>
          <a:p>
            <a:pPr algn="ctr"/>
            <a:endParaRPr lang="pt-BR" altLang="pt-BR" sz="3000" dirty="0">
              <a:solidFill>
                <a:schemeClr val="bg1"/>
              </a:solidFill>
              <a:latin typeface="+mj-lt"/>
              <a:cs typeface="Arial" panose="020B0604020202020204" pitchFamily="34" charset="0"/>
            </a:endParaRPr>
          </a:p>
        </p:txBody>
      </p:sp>
      <p:sp>
        <p:nvSpPr>
          <p:cNvPr id="7" name="Retângulo 6">
            <a:extLst>
              <a:ext uri="{FF2B5EF4-FFF2-40B4-BE49-F238E27FC236}">
                <a16:creationId xmlns:a16="http://schemas.microsoft.com/office/drawing/2014/main" id="{950DBEE6-65E7-40A0-969C-3E5B7F3F3C56}"/>
              </a:ext>
            </a:extLst>
          </p:cNvPr>
          <p:cNvSpPr/>
          <p:nvPr/>
        </p:nvSpPr>
        <p:spPr>
          <a:xfrm>
            <a:off x="279399" y="1732756"/>
            <a:ext cx="7086601" cy="33909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a:extLst>
              <a:ext uri="{FF2B5EF4-FFF2-40B4-BE49-F238E27FC236}">
                <a16:creationId xmlns:a16="http://schemas.microsoft.com/office/drawing/2014/main" id="{F3852B3C-28D1-45DD-A963-87B7EF75D418}"/>
              </a:ext>
            </a:extLst>
          </p:cNvPr>
          <p:cNvSpPr/>
          <p:nvPr/>
        </p:nvSpPr>
        <p:spPr>
          <a:xfrm flipV="1">
            <a:off x="0" y="2565400"/>
            <a:ext cx="1246909" cy="172720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2">
            <a:extLst>
              <a:ext uri="{FF2B5EF4-FFF2-40B4-BE49-F238E27FC236}">
                <a16:creationId xmlns:a16="http://schemas.microsoft.com/office/drawing/2014/main" id="{8E3AEDB1-4500-4BD7-B772-049B10A4644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05951"/>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to 3">
            <a:extLst>
              <a:ext uri="{FF2B5EF4-FFF2-40B4-BE49-F238E27FC236}">
                <a16:creationId xmlns:a16="http://schemas.microsoft.com/office/drawing/2014/main" id="{4525BDCF-1F2D-437A-9539-BD4E487E3F16}"/>
              </a:ext>
            </a:extLst>
          </p:cNvPr>
          <p:cNvCxnSpPr>
            <a:cxnSpLocks/>
            <a:stCxn id="9" idx="2"/>
          </p:cNvCxnSpPr>
          <p:nvPr/>
        </p:nvCxnSpPr>
        <p:spPr>
          <a:xfrm>
            <a:off x="1312286" y="1801009"/>
            <a:ext cx="0" cy="391797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E95597D1-1D08-480B-8347-712776C57977}"/>
              </a:ext>
            </a:extLst>
          </p:cNvPr>
          <p:cNvSpPr/>
          <p:nvPr/>
        </p:nvSpPr>
        <p:spPr>
          <a:xfrm>
            <a:off x="1115436" y="140572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6" name="Elipse 5">
            <a:extLst>
              <a:ext uri="{FF2B5EF4-FFF2-40B4-BE49-F238E27FC236}">
                <a16:creationId xmlns:a16="http://schemas.microsoft.com/office/drawing/2014/main" id="{D9850342-BC69-41E2-9CED-37B02338D152}"/>
              </a:ext>
            </a:extLst>
          </p:cNvPr>
          <p:cNvSpPr/>
          <p:nvPr/>
        </p:nvSpPr>
        <p:spPr>
          <a:xfrm>
            <a:off x="1121786" y="2153434"/>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7" name="Elipse 6">
            <a:extLst>
              <a:ext uri="{FF2B5EF4-FFF2-40B4-BE49-F238E27FC236}">
                <a16:creationId xmlns:a16="http://schemas.microsoft.com/office/drawing/2014/main" id="{573B62B2-17E7-4127-A637-6DD871654E8C}"/>
              </a:ext>
            </a:extLst>
          </p:cNvPr>
          <p:cNvSpPr/>
          <p:nvPr/>
        </p:nvSpPr>
        <p:spPr>
          <a:xfrm>
            <a:off x="1128136" y="2931309"/>
            <a:ext cx="376237" cy="376237"/>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8" name="Elipse 7">
            <a:extLst>
              <a:ext uri="{FF2B5EF4-FFF2-40B4-BE49-F238E27FC236}">
                <a16:creationId xmlns:a16="http://schemas.microsoft.com/office/drawing/2014/main" id="{36A42CC7-CA01-4A0E-963D-5071968EF14A}"/>
              </a:ext>
            </a:extLst>
          </p:cNvPr>
          <p:cNvSpPr/>
          <p:nvPr/>
        </p:nvSpPr>
        <p:spPr>
          <a:xfrm>
            <a:off x="1125250" y="3538341"/>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9" name="Espaço Reservado para Conteúdo 2">
            <a:extLst>
              <a:ext uri="{FF2B5EF4-FFF2-40B4-BE49-F238E27FC236}">
                <a16:creationId xmlns:a16="http://schemas.microsoft.com/office/drawing/2014/main" id="{1B1E7958-0803-4158-99F8-4B87D8B9A3E2}"/>
              </a:ext>
            </a:extLst>
          </p:cNvPr>
          <p:cNvSpPr txBox="1">
            <a:spLocks/>
          </p:cNvSpPr>
          <p:nvPr/>
        </p:nvSpPr>
        <p:spPr bwMode="auto">
          <a:xfrm>
            <a:off x="1144011" y="1139021"/>
            <a:ext cx="3365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1</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0" name="Espaço Reservado para Conteúdo 2">
            <a:extLst>
              <a:ext uri="{FF2B5EF4-FFF2-40B4-BE49-F238E27FC236}">
                <a16:creationId xmlns:a16="http://schemas.microsoft.com/office/drawing/2014/main" id="{F0E12A34-9BEA-415A-9820-5F7402AC75D1}"/>
              </a:ext>
            </a:extLst>
          </p:cNvPr>
          <p:cNvSpPr txBox="1">
            <a:spLocks/>
          </p:cNvSpPr>
          <p:nvPr/>
        </p:nvSpPr>
        <p:spPr bwMode="auto">
          <a:xfrm>
            <a:off x="1147186" y="1899434"/>
            <a:ext cx="3381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2</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1" name="Espaço Reservado para Conteúdo 2">
            <a:extLst>
              <a:ext uri="{FF2B5EF4-FFF2-40B4-BE49-F238E27FC236}">
                <a16:creationId xmlns:a16="http://schemas.microsoft.com/office/drawing/2014/main" id="{508DE6D4-3A55-4C4C-B708-1ADE0663EF8A}"/>
              </a:ext>
            </a:extLst>
          </p:cNvPr>
          <p:cNvSpPr txBox="1">
            <a:spLocks/>
          </p:cNvSpPr>
          <p:nvPr/>
        </p:nvSpPr>
        <p:spPr bwMode="auto">
          <a:xfrm>
            <a:off x="1159886" y="2677309"/>
            <a:ext cx="3365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3</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12" name="Espaço Reservado para Conteúdo 2">
            <a:extLst>
              <a:ext uri="{FF2B5EF4-FFF2-40B4-BE49-F238E27FC236}">
                <a16:creationId xmlns:a16="http://schemas.microsoft.com/office/drawing/2014/main" id="{F07E957D-EB8F-4F98-95CE-B42E52D59546}"/>
              </a:ext>
            </a:extLst>
          </p:cNvPr>
          <p:cNvSpPr txBox="1">
            <a:spLocks/>
          </p:cNvSpPr>
          <p:nvPr/>
        </p:nvSpPr>
        <p:spPr bwMode="auto">
          <a:xfrm>
            <a:off x="1147475" y="3307715"/>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4</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1" name="Título 1">
            <a:extLst>
              <a:ext uri="{FF2B5EF4-FFF2-40B4-BE49-F238E27FC236}">
                <a16:creationId xmlns:a16="http://schemas.microsoft.com/office/drawing/2014/main" id="{91E93F73-8E79-4223-AA68-C5115072C477}"/>
              </a:ext>
            </a:extLst>
          </p:cNvPr>
          <p:cNvSpPr txBox="1">
            <a:spLocks/>
          </p:cNvSpPr>
          <p:nvPr/>
        </p:nvSpPr>
        <p:spPr>
          <a:xfrm>
            <a:off x="1011393" y="365908"/>
            <a:ext cx="4992688" cy="773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600" b="1" dirty="0">
                <a:solidFill>
                  <a:srgbClr val="C00000"/>
                </a:solidFill>
                <a:latin typeface="+mn-lt"/>
              </a:rPr>
              <a:t>Sumário</a:t>
            </a:r>
          </a:p>
        </p:txBody>
      </p:sp>
      <p:sp>
        <p:nvSpPr>
          <p:cNvPr id="22" name="Elipse 21">
            <a:extLst>
              <a:ext uri="{FF2B5EF4-FFF2-40B4-BE49-F238E27FC236}">
                <a16:creationId xmlns:a16="http://schemas.microsoft.com/office/drawing/2014/main" id="{E3F84184-D252-4B53-A3C6-73968B30339E}"/>
              </a:ext>
            </a:extLst>
          </p:cNvPr>
          <p:cNvSpPr/>
          <p:nvPr/>
        </p:nvSpPr>
        <p:spPr>
          <a:xfrm>
            <a:off x="1111532" y="4726772"/>
            <a:ext cx="376237" cy="376238"/>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
        <p:nvSpPr>
          <p:cNvPr id="23" name="Espaço Reservado para Conteúdo 2">
            <a:extLst>
              <a:ext uri="{FF2B5EF4-FFF2-40B4-BE49-F238E27FC236}">
                <a16:creationId xmlns:a16="http://schemas.microsoft.com/office/drawing/2014/main" id="{2F2BBF7A-728E-42DB-9503-E93BAB68E618}"/>
              </a:ext>
            </a:extLst>
          </p:cNvPr>
          <p:cNvSpPr txBox="1">
            <a:spLocks/>
          </p:cNvSpPr>
          <p:nvPr/>
        </p:nvSpPr>
        <p:spPr bwMode="auto">
          <a:xfrm>
            <a:off x="1142993" y="4477246"/>
            <a:ext cx="3365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858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200000"/>
              </a:lnSpc>
              <a:spcBef>
                <a:spcPts val="1000"/>
              </a:spcBef>
              <a:buFont typeface="Arial" panose="020B0604020202020204" pitchFamily="34" charset="0"/>
              <a:buNone/>
            </a:pPr>
            <a:r>
              <a:rPr lang="pt-BR" altLang="pt-BR" sz="2100" b="1" dirty="0">
                <a:solidFill>
                  <a:srgbClr val="990000"/>
                </a:solidFill>
                <a:latin typeface="Calibri" panose="020F0502020204030204" pitchFamily="34" charset="0"/>
                <a:ea typeface="ＭＳ Ｐゴシック" panose="020B0600070205080204" pitchFamily="34" charset="-128"/>
              </a:rPr>
              <a:t>5</a:t>
            </a:r>
            <a:endParaRPr lang="pt-BR" altLang="pt-BR" sz="2400" b="1" dirty="0">
              <a:solidFill>
                <a:srgbClr val="990000"/>
              </a:solidFill>
              <a:latin typeface="Calibri" panose="020F0502020204030204" pitchFamily="34" charset="0"/>
              <a:ea typeface="ＭＳ Ｐゴシック" panose="020B0600070205080204" pitchFamily="34" charset="-128"/>
            </a:endParaRPr>
          </a:p>
        </p:txBody>
      </p:sp>
      <p:sp>
        <p:nvSpPr>
          <p:cNvPr id="29" name="Elipse 28">
            <a:extLst>
              <a:ext uri="{FF2B5EF4-FFF2-40B4-BE49-F238E27FC236}">
                <a16:creationId xmlns:a16="http://schemas.microsoft.com/office/drawing/2014/main" id="{884BD317-A5A2-4C68-9920-262370F43639}"/>
              </a:ext>
            </a:extLst>
          </p:cNvPr>
          <p:cNvSpPr/>
          <p:nvPr/>
        </p:nvSpPr>
        <p:spPr>
          <a:xfrm>
            <a:off x="1249288" y="4440152"/>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Elipse 31">
            <a:extLst>
              <a:ext uri="{FF2B5EF4-FFF2-40B4-BE49-F238E27FC236}">
                <a16:creationId xmlns:a16="http://schemas.microsoft.com/office/drawing/2014/main" id="{0D672968-DD94-4BE5-A6EA-84ADE7A9961F}"/>
              </a:ext>
            </a:extLst>
          </p:cNvPr>
          <p:cNvSpPr/>
          <p:nvPr/>
        </p:nvSpPr>
        <p:spPr>
          <a:xfrm>
            <a:off x="1255638" y="5286721"/>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3" name="Elipse 32">
            <a:extLst>
              <a:ext uri="{FF2B5EF4-FFF2-40B4-BE49-F238E27FC236}">
                <a16:creationId xmlns:a16="http://schemas.microsoft.com/office/drawing/2014/main" id="{C37EB6DB-2E46-4476-B585-44E116D5836B}"/>
              </a:ext>
            </a:extLst>
          </p:cNvPr>
          <p:cNvSpPr/>
          <p:nvPr/>
        </p:nvSpPr>
        <p:spPr>
          <a:xfrm>
            <a:off x="1255637" y="5671043"/>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5" name="Retângulo 34">
            <a:extLst>
              <a:ext uri="{FF2B5EF4-FFF2-40B4-BE49-F238E27FC236}">
                <a16:creationId xmlns:a16="http://schemas.microsoft.com/office/drawing/2014/main" id="{DD685E77-8EDE-4FE0-AED8-65C03EC15263}"/>
              </a:ext>
            </a:extLst>
          </p:cNvPr>
          <p:cNvSpPr/>
          <p:nvPr/>
        </p:nvSpPr>
        <p:spPr>
          <a:xfrm>
            <a:off x="148238" y="150118"/>
            <a:ext cx="11895980"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7" name="Imagem 36">
            <a:extLst>
              <a:ext uri="{FF2B5EF4-FFF2-40B4-BE49-F238E27FC236}">
                <a16:creationId xmlns:a16="http://schemas.microsoft.com/office/drawing/2014/main" id="{E34C7893-E2F8-406E-A31A-92966C4639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74"/>
          <a:stretch/>
        </p:blipFill>
        <p:spPr>
          <a:xfrm flipH="1">
            <a:off x="3643120" y="-59836"/>
            <a:ext cx="8818330" cy="6960189"/>
          </a:xfrm>
          <a:prstGeom prst="rect">
            <a:avLst/>
          </a:prstGeom>
          <a:effectLst>
            <a:softEdge rad="635000"/>
          </a:effectLst>
        </p:spPr>
      </p:pic>
      <p:sp>
        <p:nvSpPr>
          <p:cNvPr id="14" name="Retângulo 13">
            <a:extLst>
              <a:ext uri="{FF2B5EF4-FFF2-40B4-BE49-F238E27FC236}">
                <a16:creationId xmlns:a16="http://schemas.microsoft.com/office/drawing/2014/main" id="{9A797C08-2E05-4D74-87A7-AD2AC2503B03}"/>
              </a:ext>
            </a:extLst>
          </p:cNvPr>
          <p:cNvSpPr/>
          <p:nvPr/>
        </p:nvSpPr>
        <p:spPr>
          <a:xfrm>
            <a:off x="1515264" y="1405721"/>
            <a:ext cx="1107996" cy="338554"/>
          </a:xfrm>
          <a:prstGeom prst="rect">
            <a:avLst/>
          </a:prstGeom>
        </p:spPr>
        <p:txBody>
          <a:bodyPr wrap="none">
            <a:spAutoFit/>
          </a:bodyPr>
          <a:lstStyle/>
          <a:p>
            <a:r>
              <a:rPr lang="pt-BR" sz="1600" dirty="0">
                <a:solidFill>
                  <a:schemeClr val="tx1">
                    <a:lumMod val="75000"/>
                    <a:lumOff val="25000"/>
                  </a:schemeClr>
                </a:solidFill>
                <a:ea typeface="Arial Unicode MS"/>
              </a:rPr>
              <a:t>Introdução	</a:t>
            </a:r>
            <a:endParaRPr lang="pt-BR" sz="1600" dirty="0">
              <a:solidFill>
                <a:schemeClr val="tx1">
                  <a:lumMod val="75000"/>
                  <a:lumOff val="25000"/>
                </a:schemeClr>
              </a:solidFill>
            </a:endParaRPr>
          </a:p>
        </p:txBody>
      </p:sp>
      <p:sp>
        <p:nvSpPr>
          <p:cNvPr id="15" name="Retângulo 14">
            <a:extLst>
              <a:ext uri="{FF2B5EF4-FFF2-40B4-BE49-F238E27FC236}">
                <a16:creationId xmlns:a16="http://schemas.microsoft.com/office/drawing/2014/main" id="{33850E72-F193-4CB0-86A5-ED48FB8BE593}"/>
              </a:ext>
            </a:extLst>
          </p:cNvPr>
          <p:cNvSpPr/>
          <p:nvPr/>
        </p:nvSpPr>
        <p:spPr>
          <a:xfrm>
            <a:off x="1527827" y="2162160"/>
            <a:ext cx="2812629" cy="338554"/>
          </a:xfrm>
          <a:prstGeom prst="rect">
            <a:avLst/>
          </a:prstGeom>
        </p:spPr>
        <p:txBody>
          <a:bodyPr wrap="none">
            <a:spAutoFit/>
          </a:bodyPr>
          <a:lstStyle/>
          <a:p>
            <a:r>
              <a:rPr lang="pt-BR" sz="1600" dirty="0">
                <a:solidFill>
                  <a:schemeClr val="tx1">
                    <a:lumMod val="75000"/>
                    <a:lumOff val="25000"/>
                  </a:schemeClr>
                </a:solidFill>
                <a:ea typeface="Arial Unicode MS"/>
              </a:rPr>
              <a:t>Relação das Unidades CEAC Sul </a:t>
            </a:r>
            <a:endParaRPr lang="pt-BR" sz="1600" dirty="0">
              <a:solidFill>
                <a:schemeClr val="tx1">
                  <a:lumMod val="75000"/>
                  <a:lumOff val="25000"/>
                </a:schemeClr>
              </a:solidFill>
            </a:endParaRPr>
          </a:p>
        </p:txBody>
      </p:sp>
      <p:sp>
        <p:nvSpPr>
          <p:cNvPr id="16" name="Retângulo 15">
            <a:extLst>
              <a:ext uri="{FF2B5EF4-FFF2-40B4-BE49-F238E27FC236}">
                <a16:creationId xmlns:a16="http://schemas.microsoft.com/office/drawing/2014/main" id="{5A01085E-1527-49D7-BE4A-DBDCCFCAD7D8}"/>
              </a:ext>
            </a:extLst>
          </p:cNvPr>
          <p:cNvSpPr/>
          <p:nvPr/>
        </p:nvSpPr>
        <p:spPr>
          <a:xfrm>
            <a:off x="1532081" y="2913849"/>
            <a:ext cx="3198633" cy="338554"/>
          </a:xfrm>
          <a:prstGeom prst="rect">
            <a:avLst/>
          </a:prstGeom>
        </p:spPr>
        <p:txBody>
          <a:bodyPr wrap="none">
            <a:spAutoFit/>
          </a:bodyPr>
          <a:lstStyle/>
          <a:p>
            <a:r>
              <a:rPr lang="pt-BR" sz="1600" dirty="0">
                <a:solidFill>
                  <a:schemeClr val="tx1">
                    <a:lumMod val="75000"/>
                    <a:lumOff val="25000"/>
                  </a:schemeClr>
                </a:solidFill>
                <a:ea typeface="Arial Unicode MS"/>
              </a:rPr>
              <a:t>Resultados – Produção Quantitativa </a:t>
            </a:r>
            <a:endParaRPr lang="pt-BR" sz="1600" dirty="0">
              <a:solidFill>
                <a:schemeClr val="tx1">
                  <a:lumMod val="75000"/>
                  <a:lumOff val="25000"/>
                </a:schemeClr>
              </a:solidFill>
            </a:endParaRPr>
          </a:p>
        </p:txBody>
      </p:sp>
      <p:sp>
        <p:nvSpPr>
          <p:cNvPr id="17" name="Retângulo 16">
            <a:extLst>
              <a:ext uri="{FF2B5EF4-FFF2-40B4-BE49-F238E27FC236}">
                <a16:creationId xmlns:a16="http://schemas.microsoft.com/office/drawing/2014/main" id="{EC097FBB-76D4-4AD4-9F7A-1CF7905C30FE}"/>
              </a:ext>
            </a:extLst>
          </p:cNvPr>
          <p:cNvSpPr/>
          <p:nvPr/>
        </p:nvSpPr>
        <p:spPr>
          <a:xfrm>
            <a:off x="1551342" y="3552994"/>
            <a:ext cx="2349105" cy="338554"/>
          </a:xfrm>
          <a:prstGeom prst="rect">
            <a:avLst/>
          </a:prstGeom>
        </p:spPr>
        <p:txBody>
          <a:bodyPr wrap="none">
            <a:spAutoFit/>
          </a:bodyPr>
          <a:lstStyle/>
          <a:p>
            <a:r>
              <a:rPr lang="pt-BR" sz="1600" dirty="0">
                <a:solidFill>
                  <a:schemeClr val="tx1">
                    <a:lumMod val="75000"/>
                    <a:lumOff val="25000"/>
                  </a:schemeClr>
                </a:solidFill>
                <a:ea typeface="Arial Unicode MS"/>
              </a:rPr>
              <a:t>Indicadores de Qualidade </a:t>
            </a:r>
            <a:endParaRPr lang="pt-BR" sz="1600" dirty="0">
              <a:solidFill>
                <a:schemeClr val="tx1">
                  <a:lumMod val="75000"/>
                  <a:lumOff val="25000"/>
                </a:schemeClr>
              </a:solidFill>
            </a:endParaRPr>
          </a:p>
        </p:txBody>
      </p:sp>
      <p:sp>
        <p:nvSpPr>
          <p:cNvPr id="18" name="Retângulo 17">
            <a:extLst>
              <a:ext uri="{FF2B5EF4-FFF2-40B4-BE49-F238E27FC236}">
                <a16:creationId xmlns:a16="http://schemas.microsoft.com/office/drawing/2014/main" id="{B9CA24C1-BE59-4BD1-9F29-086C7BD01E88}"/>
              </a:ext>
            </a:extLst>
          </p:cNvPr>
          <p:cNvSpPr/>
          <p:nvPr/>
        </p:nvSpPr>
        <p:spPr>
          <a:xfrm>
            <a:off x="1528137" y="4328573"/>
            <a:ext cx="2817759" cy="338554"/>
          </a:xfrm>
          <a:prstGeom prst="rect">
            <a:avLst/>
          </a:prstGeom>
        </p:spPr>
        <p:txBody>
          <a:bodyPr wrap="none">
            <a:spAutoFit/>
          </a:bodyPr>
          <a:lstStyle/>
          <a:p>
            <a:r>
              <a:rPr lang="pt-BR" sz="1600" dirty="0">
                <a:solidFill>
                  <a:schemeClr val="tx1">
                    <a:lumMod val="75000"/>
                    <a:lumOff val="25000"/>
                  </a:schemeClr>
                </a:solidFill>
                <a:ea typeface="Arial Unicode MS"/>
              </a:rPr>
              <a:t>Tempo de Entrega de Resultado</a:t>
            </a:r>
            <a:endParaRPr lang="pt-BR" sz="1600" dirty="0">
              <a:solidFill>
                <a:schemeClr val="tx1">
                  <a:lumMod val="75000"/>
                  <a:lumOff val="25000"/>
                </a:schemeClr>
              </a:solidFill>
            </a:endParaRPr>
          </a:p>
        </p:txBody>
      </p:sp>
      <p:sp>
        <p:nvSpPr>
          <p:cNvPr id="19" name="Retângulo 18">
            <a:extLst>
              <a:ext uri="{FF2B5EF4-FFF2-40B4-BE49-F238E27FC236}">
                <a16:creationId xmlns:a16="http://schemas.microsoft.com/office/drawing/2014/main" id="{B3CF7E96-BB50-4C5C-9FE2-0311870FAE98}"/>
              </a:ext>
            </a:extLst>
          </p:cNvPr>
          <p:cNvSpPr/>
          <p:nvPr/>
        </p:nvSpPr>
        <p:spPr>
          <a:xfrm>
            <a:off x="1504373" y="4740835"/>
            <a:ext cx="2014462" cy="338554"/>
          </a:xfrm>
          <a:prstGeom prst="rect">
            <a:avLst/>
          </a:prstGeom>
        </p:spPr>
        <p:txBody>
          <a:bodyPr wrap="none">
            <a:spAutoFit/>
          </a:bodyPr>
          <a:lstStyle/>
          <a:p>
            <a:r>
              <a:rPr lang="pt-BR" sz="1600" dirty="0">
                <a:solidFill>
                  <a:schemeClr val="tx1">
                    <a:lumMod val="75000"/>
                    <a:lumOff val="25000"/>
                  </a:schemeClr>
                </a:solidFill>
                <a:ea typeface="Arial Unicode MS"/>
              </a:rPr>
              <a:t> Recursos Financeiros </a:t>
            </a:r>
            <a:endParaRPr lang="pt-BR" sz="1600" dirty="0">
              <a:solidFill>
                <a:schemeClr val="tx1">
                  <a:lumMod val="75000"/>
                  <a:lumOff val="25000"/>
                </a:schemeClr>
              </a:solidFill>
            </a:endParaRPr>
          </a:p>
        </p:txBody>
      </p:sp>
      <p:sp>
        <p:nvSpPr>
          <p:cNvPr id="20" name="Retângulo 19">
            <a:extLst>
              <a:ext uri="{FF2B5EF4-FFF2-40B4-BE49-F238E27FC236}">
                <a16:creationId xmlns:a16="http://schemas.microsoft.com/office/drawing/2014/main" id="{51C0B68F-7DE1-40F6-B721-0E8A6F2E6C29}"/>
              </a:ext>
            </a:extLst>
          </p:cNvPr>
          <p:cNvSpPr/>
          <p:nvPr/>
        </p:nvSpPr>
        <p:spPr>
          <a:xfrm>
            <a:off x="1026146" y="5080265"/>
            <a:ext cx="2009630"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Fluxo de Caixa                                                               </a:t>
            </a:r>
          </a:p>
        </p:txBody>
      </p:sp>
      <p:sp>
        <p:nvSpPr>
          <p:cNvPr id="26" name="Retângulo 25">
            <a:extLst>
              <a:ext uri="{FF2B5EF4-FFF2-40B4-BE49-F238E27FC236}">
                <a16:creationId xmlns:a16="http://schemas.microsoft.com/office/drawing/2014/main" id="{34F97DB1-9584-48D5-8A8A-022B6D32E185}"/>
              </a:ext>
            </a:extLst>
          </p:cNvPr>
          <p:cNvSpPr/>
          <p:nvPr/>
        </p:nvSpPr>
        <p:spPr>
          <a:xfrm>
            <a:off x="1030978" y="5432882"/>
            <a:ext cx="2746521" cy="423449"/>
          </a:xfrm>
          <a:prstGeom prst="rect">
            <a:avLst/>
          </a:prstGeom>
        </p:spPr>
        <p:txBody>
          <a:bodyPr wrap="square">
            <a:spAutoFit/>
          </a:bodyPr>
          <a:lstStyle/>
          <a:p>
            <a:pPr marL="540385">
              <a:lnSpc>
                <a:spcPct val="150000"/>
              </a:lnSpc>
              <a:spcBef>
                <a:spcPts val="600"/>
              </a:spcBef>
              <a:spcAft>
                <a:spcPts val="600"/>
              </a:spcAft>
              <a:defRPr/>
            </a:pPr>
            <a:r>
              <a:rPr lang="pt-BR" sz="1600" dirty="0">
                <a:solidFill>
                  <a:schemeClr val="tx1">
                    <a:lumMod val="75000"/>
                    <a:lumOff val="25000"/>
                  </a:schemeClr>
                </a:solidFill>
                <a:ea typeface="Arial Unicode MS"/>
              </a:rPr>
              <a:t>Demonstrativo Contábil </a:t>
            </a:r>
            <a:endParaRPr lang="pt-BR" sz="1600" dirty="0">
              <a:solidFill>
                <a:schemeClr val="tx1">
                  <a:lumMod val="75000"/>
                  <a:lumOff val="25000"/>
                </a:schemeClr>
              </a:solidFill>
            </a:endParaRPr>
          </a:p>
        </p:txBody>
      </p:sp>
      <p:sp>
        <p:nvSpPr>
          <p:cNvPr id="27" name="Elipse 26">
            <a:extLst>
              <a:ext uri="{FF2B5EF4-FFF2-40B4-BE49-F238E27FC236}">
                <a16:creationId xmlns:a16="http://schemas.microsoft.com/office/drawing/2014/main" id="{00F1D4AA-7652-4209-B727-3D08A8C62737}"/>
              </a:ext>
            </a:extLst>
          </p:cNvPr>
          <p:cNvSpPr/>
          <p:nvPr/>
        </p:nvSpPr>
        <p:spPr>
          <a:xfrm>
            <a:off x="1255637" y="4118339"/>
            <a:ext cx="121231" cy="121231"/>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8" name="Retângulo 27">
            <a:extLst>
              <a:ext uri="{FF2B5EF4-FFF2-40B4-BE49-F238E27FC236}">
                <a16:creationId xmlns:a16="http://schemas.microsoft.com/office/drawing/2014/main" id="{7D463610-F7D8-49BA-915B-289ADEAEF85A}"/>
              </a:ext>
            </a:extLst>
          </p:cNvPr>
          <p:cNvSpPr/>
          <p:nvPr/>
        </p:nvSpPr>
        <p:spPr>
          <a:xfrm>
            <a:off x="1525789" y="4002673"/>
            <a:ext cx="3311356" cy="338554"/>
          </a:xfrm>
          <a:prstGeom prst="rect">
            <a:avLst/>
          </a:prstGeom>
        </p:spPr>
        <p:txBody>
          <a:bodyPr wrap="none">
            <a:spAutoFit/>
          </a:bodyPr>
          <a:lstStyle/>
          <a:p>
            <a:r>
              <a:rPr lang="pt-BR" sz="1600" dirty="0">
                <a:solidFill>
                  <a:schemeClr val="tx1">
                    <a:lumMod val="75000"/>
                    <a:lumOff val="25000"/>
                  </a:schemeClr>
                </a:solidFill>
                <a:ea typeface="Arial Unicode MS"/>
              </a:rPr>
              <a:t>Serviço de Atenção ao Usuário - SAU</a:t>
            </a:r>
            <a:endParaRPr lang="pt-BR" sz="1600" dirty="0">
              <a:solidFill>
                <a:schemeClr val="tx1">
                  <a:lumMod val="75000"/>
                  <a:lumOff val="25000"/>
                </a:schemeClr>
              </a:solidFill>
            </a:endParaRPr>
          </a:p>
        </p:txBody>
      </p:sp>
    </p:spTree>
    <p:extLst>
      <p:ext uri="{BB962C8B-B14F-4D97-AF65-F5344CB8AC3E}">
        <p14:creationId xmlns:p14="http://schemas.microsoft.com/office/powerpoint/2010/main" val="174926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1C5E639-E9A3-4A8B-B936-EE0ABB566B07}"/>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r="7842"/>
          <a:stretch/>
        </p:blipFill>
        <p:spPr>
          <a:xfrm flipH="1">
            <a:off x="-1074657" y="0"/>
            <a:ext cx="9480304" cy="6858000"/>
          </a:xfrm>
          <a:prstGeom prst="rect">
            <a:avLst/>
          </a:prstGeom>
          <a:effectLst>
            <a:softEdge rad="635000"/>
          </a:effectLst>
        </p:spPr>
      </p:pic>
      <p:sp>
        <p:nvSpPr>
          <p:cNvPr id="4" name="Retângulo 3">
            <a:extLst>
              <a:ext uri="{FF2B5EF4-FFF2-40B4-BE49-F238E27FC236}">
                <a16:creationId xmlns:a16="http://schemas.microsoft.com/office/drawing/2014/main" id="{D9E4883A-DF90-47F2-BB96-C4483A40E7E6}"/>
              </a:ext>
            </a:extLst>
          </p:cNvPr>
          <p:cNvSpPr/>
          <p:nvPr/>
        </p:nvSpPr>
        <p:spPr>
          <a:xfrm>
            <a:off x="7490691" y="983755"/>
            <a:ext cx="4363954" cy="4792594"/>
          </a:xfrm>
          <a:prstGeom prst="rect">
            <a:avLst/>
          </a:prstGeom>
        </p:spPr>
        <p:txBody>
          <a:bodyPr wrap="square">
            <a:spAutoFit/>
          </a:bodyPr>
          <a:lstStyle>
            <a:lvl1pPr marL="539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1300" b="1" i="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 </a:t>
            </a:r>
            <a:endParaRPr lang="pt-BR" altLang="pt-BR" sz="1300" dirty="0">
              <a:solidFill>
                <a:schemeClr val="tx1">
                  <a:lumMod val="75000"/>
                  <a:lumOff val="25000"/>
                </a:schemeClr>
              </a:solidFill>
              <a:latin typeface="+mn-lt"/>
              <a:ea typeface="Batang" panose="02030600000101010101" pitchFamily="18" charset="-127"/>
            </a:endParaRPr>
          </a:p>
          <a:p>
            <a:pPr>
              <a:lnSpc>
                <a:spcPct val="150000"/>
              </a:lnSpc>
              <a:spcBef>
                <a:spcPts val="600"/>
              </a:spcBef>
              <a:spcAft>
                <a:spcPts val="600"/>
              </a:spcAft>
            </a:pPr>
            <a:r>
              <a:rPr lang="pt-BR" altLang="pt-BR" sz="1300" b="1"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INTRODUÇÃO</a:t>
            </a:r>
            <a:endParaRPr lang="pt-BR" altLang="pt-BR" sz="1300" dirty="0">
              <a:solidFill>
                <a:schemeClr val="tx1">
                  <a:lumMod val="75000"/>
                  <a:lumOff val="25000"/>
                </a:schemeClr>
              </a:solidFill>
              <a:latin typeface="+mn-lt"/>
            </a:endParaRPr>
          </a:p>
          <a:p>
            <a:pPr algn="just">
              <a:lnSpc>
                <a:spcPct val="150000"/>
              </a:lnSpc>
              <a:spcBef>
                <a:spcPts val="600"/>
              </a:spcBef>
              <a:spcAft>
                <a:spcPts val="1200"/>
              </a:spcAft>
            </a:pPr>
            <a:r>
              <a:rPr lang="pt-BR" altLang="pt-BR" sz="1300" dirty="0">
                <a:solidFill>
                  <a:schemeClr val="tx1">
                    <a:lumMod val="75000"/>
                    <a:lumOff val="25000"/>
                  </a:schemeClr>
                </a:solidFill>
                <a:latin typeface="+mn-lt"/>
                <a:ea typeface="Arial Unicode MS" panose="020B0604020202020204" pitchFamily="34" charset="-128"/>
                <a:cs typeface="Times New Roman" panose="02020603050405020304" pitchFamily="18" charset="0"/>
              </a:rPr>
              <a:t>O presente relatório apresenta os resultados obtidos com a execução do Contrato de Gestão</a:t>
            </a:r>
            <a:r>
              <a:rPr lang="pt-BR" altLang="pt-BR" sz="1300" dirty="0">
                <a:solidFill>
                  <a:schemeClr val="tx1">
                    <a:lumMod val="75000"/>
                    <a:lumOff val="25000"/>
                  </a:schemeClr>
                </a:solidFill>
                <a:latin typeface="+mn-lt"/>
                <a:cs typeface="Times New Roman" panose="02020603050405020304" pitchFamily="18" charset="0"/>
              </a:rPr>
              <a:t> n° 001.0500.000.034/2017 de Serviços Laboratoriais celebrado em 29/12/2017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a:t>
            </a:r>
            <a:r>
              <a:rPr lang="pt-BR" altLang="pt-BR" sz="1300" dirty="0">
                <a:solidFill>
                  <a:schemeClr val="tx1">
                    <a:lumMod val="75000"/>
                    <a:lumOff val="25000"/>
                  </a:schemeClr>
                </a:solidFill>
                <a:latin typeface="+mn-lt"/>
                <a:ea typeface="Arial Unicode MS" panose="020B0604020202020204" pitchFamily="34" charset="-128"/>
                <a:cs typeface="Arial Unicode MS" panose="020B0604020202020204" pitchFamily="34" charset="-128"/>
              </a:rPr>
              <a:t>no período de Janeiro a Março de 2021, em conformidade com a Lei Complementar n°846, de 04 de Junho de 1998. </a:t>
            </a:r>
            <a:endParaRPr lang="pt-BR" altLang="pt-BR" sz="1300" dirty="0">
              <a:solidFill>
                <a:schemeClr val="tx1">
                  <a:lumMod val="75000"/>
                  <a:lumOff val="25000"/>
                </a:schemeClr>
              </a:solidFill>
              <a:latin typeface="+mn-lt"/>
              <a:ea typeface="Batang" panose="02030600000101010101" pitchFamily="18" charset="-127"/>
            </a:endParaRPr>
          </a:p>
        </p:txBody>
      </p:sp>
      <p:sp>
        <p:nvSpPr>
          <p:cNvPr id="6" name="Retângulo 5">
            <a:extLst>
              <a:ext uri="{FF2B5EF4-FFF2-40B4-BE49-F238E27FC236}">
                <a16:creationId xmlns:a16="http://schemas.microsoft.com/office/drawing/2014/main" id="{7DC21201-F9C2-4FC9-839C-13A6A72A3842}"/>
              </a:ext>
            </a:extLst>
          </p:cNvPr>
          <p:cNvSpPr/>
          <p:nvPr/>
        </p:nvSpPr>
        <p:spPr>
          <a:xfrm>
            <a:off x="7555346" y="310270"/>
            <a:ext cx="4480709" cy="880369"/>
          </a:xfrm>
          <a:prstGeom prst="rect">
            <a:avLst/>
          </a:prstGeom>
        </p:spPr>
        <p:txBody>
          <a:bodyPr wrap="square">
            <a:spAutoFit/>
          </a:bodyPr>
          <a:lstStyle/>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b="1" dirty="0">
              <a:solidFill>
                <a:srgbClr val="C00000"/>
              </a:solidFill>
              <a:ea typeface="Batang" panose="02030600000101010101" pitchFamily="18" charset="-127"/>
            </a:endParaRPr>
          </a:p>
        </p:txBody>
      </p:sp>
      <p:sp>
        <p:nvSpPr>
          <p:cNvPr id="5" name="Retângulo 4">
            <a:extLst>
              <a:ext uri="{FF2B5EF4-FFF2-40B4-BE49-F238E27FC236}">
                <a16:creationId xmlns:a16="http://schemas.microsoft.com/office/drawing/2014/main" id="{24CCD7AB-615D-4AD4-8F11-957B9691E594}"/>
              </a:ext>
            </a:extLst>
          </p:cNvPr>
          <p:cNvSpPr/>
          <p:nvPr/>
        </p:nvSpPr>
        <p:spPr>
          <a:xfrm>
            <a:off x="7407563" y="150118"/>
            <a:ext cx="4557425" cy="57888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Tree>
    <p:extLst>
      <p:ext uri="{BB962C8B-B14F-4D97-AF65-F5344CB8AC3E}">
        <p14:creationId xmlns:p14="http://schemas.microsoft.com/office/powerpoint/2010/main" val="3241705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73818CC-C465-4289-96EE-DC49778C7E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668" b="8062"/>
          <a:stretch/>
        </p:blipFill>
        <p:spPr>
          <a:xfrm>
            <a:off x="-1" y="10"/>
            <a:ext cx="12192000" cy="6857990"/>
          </a:xfrm>
          <a:prstGeom prst="rect">
            <a:avLst/>
          </a:prstGeom>
        </p:spPr>
      </p:pic>
      <p:sp>
        <p:nvSpPr>
          <p:cNvPr id="7" name="Retângulo 6">
            <a:extLst>
              <a:ext uri="{FF2B5EF4-FFF2-40B4-BE49-F238E27FC236}">
                <a16:creationId xmlns:a16="http://schemas.microsoft.com/office/drawing/2014/main" id="{6B9762B7-8048-4554-ABEA-63A7A575E175}"/>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60242646-6E33-4592-B81D-0A81709589FB}"/>
              </a:ext>
            </a:extLst>
          </p:cNvPr>
          <p:cNvSpPr/>
          <p:nvPr/>
        </p:nvSpPr>
        <p:spPr>
          <a:xfrm>
            <a:off x="184729" y="1243392"/>
            <a:ext cx="5551510" cy="4957383"/>
          </a:xfrm>
          <a:prstGeom prst="rect">
            <a:avLst/>
          </a:prstGeom>
        </p:spPr>
        <p:txBody>
          <a:bodyPr wrap="square">
            <a:spAutoFit/>
          </a:bodyPr>
          <a:lstStyle/>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x-none" sz="1200" dirty="0">
                <a:solidFill>
                  <a:schemeClr val="tx1">
                    <a:lumMod val="75000"/>
                    <a:lumOff val="25000"/>
                  </a:schemeClr>
                </a:solidFill>
                <a:cs typeface="Times New Roman" panose="02020603050405020304" pitchFamily="18" charset="0"/>
              </a:rPr>
              <a:t>Os Centros Estaduais de Análises Clínicas foram criados pela Secretaria Estadual de Saúde com a finalidade de realizar exames laboratoriais em alta escala, com resultados mais ágeis e menor custo</a:t>
            </a:r>
            <a:r>
              <a:rPr lang="pt-BR" sz="1200" dirty="0">
                <a:solidFill>
                  <a:schemeClr val="tx1">
                    <a:lumMod val="75000"/>
                    <a:lumOff val="25000"/>
                  </a:schemeClr>
                </a:solidFill>
                <a:cs typeface="Times New Roman" panose="02020603050405020304" pitchFamily="18" charset="0"/>
              </a:rPr>
              <a:t>,</a:t>
            </a:r>
            <a:r>
              <a:rPr lang="x-none" sz="1200" dirty="0">
                <a:solidFill>
                  <a:schemeClr val="tx1">
                    <a:lumMod val="75000"/>
                    <a:lumOff val="25000"/>
                  </a:schemeClr>
                </a:solidFill>
                <a:cs typeface="Times New Roman" panose="02020603050405020304" pitchFamily="18" charset="0"/>
              </a:rPr>
              <a:t> visando à melhoria da qualidade dos serviços desta natureza prestados a pacientes de Unidades de Saúde do Sistema Único de Saúde – SUS/SP no âmbito de suas áreas de abrangência. </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t>
            </a:r>
            <a:r>
              <a:rPr lang="x-none" sz="1200" dirty="0">
                <a:solidFill>
                  <a:schemeClr val="tx1">
                    <a:lumMod val="75000"/>
                    <a:lumOff val="25000"/>
                  </a:schemeClr>
                </a:solidFill>
                <a:cs typeface="Times New Roman" panose="02020603050405020304" pitchFamily="18" charset="0"/>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dirty="0">
                <a:solidFill>
                  <a:schemeClr val="tx1">
                    <a:lumMod val="75000"/>
                    <a:lumOff val="25000"/>
                  </a:schemeClr>
                </a:solidFill>
                <a:cs typeface="Times New Roman" panose="02020603050405020304" pitchFamily="18" charset="0"/>
              </a:rPr>
              <a:t>20 </a:t>
            </a:r>
            <a:r>
              <a:rPr lang="x-none" sz="1200" dirty="0">
                <a:solidFill>
                  <a:schemeClr val="tx1">
                    <a:lumMod val="75000"/>
                    <a:lumOff val="25000"/>
                  </a:schemeClr>
                </a:solidFill>
                <a:cs typeface="Times New Roman" panose="02020603050405020304" pitchFamily="18" charset="0"/>
              </a:rPr>
              <a:t>unidades de saúde estaduais (hospitais e ambulatórios de especialidades médicas).</a:t>
            </a:r>
            <a:endParaRPr lang="pt-BR" sz="1200" dirty="0">
              <a:solidFill>
                <a:schemeClr val="tx1">
                  <a:lumMod val="75000"/>
                  <a:lumOff val="25000"/>
                </a:schemeClr>
              </a:solidFill>
              <a:cs typeface="Times New Roman" panose="02020603050405020304" pitchFamily="18" charset="0"/>
            </a:endParaRPr>
          </a:p>
          <a:p>
            <a:pPr marL="285750" indent="-285750" algn="just">
              <a:lnSpc>
                <a:spcPct val="150000"/>
              </a:lnSpc>
              <a:spcBef>
                <a:spcPts val="600"/>
              </a:spcBef>
              <a:spcAft>
                <a:spcPts val="1200"/>
              </a:spcAft>
              <a:buClr>
                <a:srgbClr val="C00000"/>
              </a:buClr>
              <a:buFont typeface="Wingdings" panose="05000000000000000000" pitchFamily="2" charset="2"/>
              <a:buChar char="§"/>
              <a:defRPr/>
            </a:pPr>
            <a:r>
              <a:rPr lang="pt-BR" sz="1200" dirty="0">
                <a:solidFill>
                  <a:schemeClr val="tx1">
                    <a:lumMod val="75000"/>
                    <a:lumOff val="25000"/>
                  </a:schemeClr>
                </a:solidFill>
                <a:cs typeface="Times New Roman" panose="02020603050405020304" pitchFamily="18" charset="0"/>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e para todos os programas de controle de infecção hospitalar e vigilância epidemiológica. </a:t>
            </a:r>
            <a:endParaRPr lang="pt-BR" altLang="pt-BR" sz="1200" dirty="0">
              <a:solidFill>
                <a:schemeClr val="tx1">
                  <a:lumMod val="75000"/>
                  <a:lumOff val="25000"/>
                </a:schemeClr>
              </a:solidFill>
              <a:ea typeface="Batang" panose="02030600000101010101" pitchFamily="18" charset="-127"/>
            </a:endParaRPr>
          </a:p>
        </p:txBody>
      </p:sp>
      <p:sp>
        <p:nvSpPr>
          <p:cNvPr id="8" name="Retângulo 7">
            <a:extLst>
              <a:ext uri="{FF2B5EF4-FFF2-40B4-BE49-F238E27FC236}">
                <a16:creationId xmlns:a16="http://schemas.microsoft.com/office/drawing/2014/main" id="{B6442546-DCC8-42E1-9779-EDA8F44704F0}"/>
              </a:ext>
            </a:extLst>
          </p:cNvPr>
          <p:cNvSpPr/>
          <p:nvPr/>
        </p:nvSpPr>
        <p:spPr>
          <a:xfrm>
            <a:off x="6253018" y="3827562"/>
            <a:ext cx="5430982" cy="2787558"/>
          </a:xfrm>
          <a:prstGeom prst="rect">
            <a:avLst/>
          </a:prstGeom>
        </p:spPr>
        <p:txBody>
          <a:bodyPr wrap="square">
            <a:spAutoFit/>
          </a:bodyPr>
          <a:lstStyle/>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São encaminhados para o laboratório central do CEAC Sul os exames considerados de rotina, gerados tanto em atendimentos ambulatoriais quanto das unidades de internação, com resultados previstos para tempos mínimos previamente definidos. </a:t>
            </a:r>
            <a:endParaRPr lang="pt-BR" altLang="pt-BR" sz="1200" dirty="0">
              <a:solidFill>
                <a:schemeClr val="tx1">
                  <a:lumMod val="75000"/>
                  <a:lumOff val="25000"/>
                </a:schemeClr>
              </a:solidFill>
              <a:ea typeface="Batang" panose="02030600000101010101" pitchFamily="18" charset="-127"/>
            </a:endParaRPr>
          </a:p>
          <a:p>
            <a:pPr algn="just">
              <a:lnSpc>
                <a:spcPct val="150000"/>
              </a:lnSpc>
              <a:spcBef>
                <a:spcPts val="600"/>
              </a:spcBef>
              <a:spcAft>
                <a:spcPts val="1200"/>
              </a:spcAft>
            </a:pP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altLang="pt-BR" sz="1200" b="1" u="sng" dirty="0">
                <a:solidFill>
                  <a:schemeClr val="tx1">
                    <a:lumMod val="75000"/>
                    <a:lumOff val="25000"/>
                  </a:schemeClr>
                </a:solidFill>
                <a:ea typeface="Arial Unicode MS" panose="020B0604020202020204" pitchFamily="34" charset="-128"/>
                <a:cs typeface="Arial Unicode MS" panose="020B0604020202020204" pitchFamily="34" charset="-128"/>
              </a:rPr>
              <a:t>ao custo da Tabela SES</a:t>
            </a:r>
            <a:r>
              <a:rPr lang="pt-BR" altLang="pt-BR" sz="1200" dirty="0">
                <a:solidFill>
                  <a:schemeClr val="tx1">
                    <a:lumMod val="75000"/>
                    <a:lumOff val="25000"/>
                  </a:schemeClr>
                </a:solidFill>
                <a:ea typeface="Arial Unicode MS" panose="020B0604020202020204" pitchFamily="34" charset="-128"/>
                <a:cs typeface="Arial Unicode MS" panose="020B0604020202020204" pitchFamily="34" charset="-128"/>
              </a:rPr>
              <a:t>, especifica para esta atividade.  </a:t>
            </a:r>
            <a:endParaRPr lang="pt-BR" altLang="pt-BR" sz="1200" dirty="0">
              <a:solidFill>
                <a:schemeClr val="tx1">
                  <a:lumMod val="75000"/>
                  <a:lumOff val="25000"/>
                </a:schemeClr>
              </a:solidFill>
              <a:ea typeface="Batang" panose="02030600000101010101" pitchFamily="18" charset="-127"/>
            </a:endParaRPr>
          </a:p>
        </p:txBody>
      </p:sp>
      <p:sp>
        <p:nvSpPr>
          <p:cNvPr id="10" name="Retângulo 9">
            <a:extLst>
              <a:ext uri="{FF2B5EF4-FFF2-40B4-BE49-F238E27FC236}">
                <a16:creationId xmlns:a16="http://schemas.microsoft.com/office/drawing/2014/main" id="{A80A1FCE-DF23-4C7F-93CC-345F0E39D077}"/>
              </a:ext>
            </a:extLst>
          </p:cNvPr>
          <p:cNvSpPr/>
          <p:nvPr/>
        </p:nvSpPr>
        <p:spPr>
          <a:xfrm>
            <a:off x="5967146" y="3573181"/>
            <a:ext cx="5947762" cy="3041939"/>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a:extLst>
              <a:ext uri="{FF2B5EF4-FFF2-40B4-BE49-F238E27FC236}">
                <a16:creationId xmlns:a16="http://schemas.microsoft.com/office/drawing/2014/main" id="{9F236D09-76A7-48A2-81A9-DB4A58E813C1}"/>
              </a:ext>
            </a:extLst>
          </p:cNvPr>
          <p:cNvSpPr/>
          <p:nvPr/>
        </p:nvSpPr>
        <p:spPr>
          <a:xfrm rot="5400000" flipV="1">
            <a:off x="5034767" y="5687549"/>
            <a:ext cx="652079" cy="1036736"/>
          </a:xfrm>
          <a:prstGeom prst="rect">
            <a:avLst/>
          </a:prstGeom>
          <a:solidFill>
            <a:srgbClr val="C217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5" name="Retângulo 14">
            <a:extLst>
              <a:ext uri="{FF2B5EF4-FFF2-40B4-BE49-F238E27FC236}">
                <a16:creationId xmlns:a16="http://schemas.microsoft.com/office/drawing/2014/main" id="{93A133C1-055E-4708-8F9F-9070F7520CB9}"/>
              </a:ext>
            </a:extLst>
          </p:cNvPr>
          <p:cNvSpPr/>
          <p:nvPr/>
        </p:nvSpPr>
        <p:spPr>
          <a:xfrm>
            <a:off x="469756" y="118817"/>
            <a:ext cx="5947762" cy="1055545"/>
          </a:xfrm>
          <a:prstGeom prst="rect">
            <a:avLst/>
          </a:prstGeom>
        </p:spPr>
        <p:txBody>
          <a:bodyPr wrap="square">
            <a:spAutoFit/>
          </a:bodyPr>
          <a:lstStyle/>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Centro Estadual </a:t>
            </a:r>
          </a:p>
          <a:p>
            <a:pPr>
              <a:lnSpc>
                <a:spcPct val="150000"/>
              </a:lnSpc>
            </a:pPr>
            <a:r>
              <a:rPr lang="pt-BR" altLang="pt-BR" sz="2200" b="1" dirty="0">
                <a:solidFill>
                  <a:srgbClr val="C00000"/>
                </a:solidFill>
                <a:ea typeface="Arial Unicode MS" panose="020B0604020202020204" pitchFamily="34" charset="-128"/>
                <a:cs typeface="Arial Unicode MS" panose="020B0604020202020204" pitchFamily="34" charset="-128"/>
              </a:rPr>
              <a:t>de Análises Clínicas da Zona Sul – AFIP/ OSS</a:t>
            </a:r>
            <a:endParaRPr lang="pt-BR" altLang="pt-BR" sz="2200" b="1" dirty="0">
              <a:solidFill>
                <a:srgbClr val="C00000"/>
              </a:solidFill>
              <a:ea typeface="Batang" panose="02030600000101010101" pitchFamily="18" charset="-127"/>
            </a:endParaRPr>
          </a:p>
        </p:txBody>
      </p:sp>
      <p:pic>
        <p:nvPicPr>
          <p:cNvPr id="16" name="Imagem 15">
            <a:extLst>
              <a:ext uri="{FF2B5EF4-FFF2-40B4-BE49-F238E27FC236}">
                <a16:creationId xmlns:a16="http://schemas.microsoft.com/office/drawing/2014/main" id="{24374F28-4AE8-4260-B142-C55E10AB53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Tree>
    <p:extLst>
      <p:ext uri="{BB962C8B-B14F-4D97-AF65-F5344CB8AC3E}">
        <p14:creationId xmlns:p14="http://schemas.microsoft.com/office/powerpoint/2010/main" val="3481128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B82AD56-A4AC-4E93-8986-B5891C1949A4}"/>
              </a:ext>
            </a:extLst>
          </p:cNvPr>
          <p:cNvSpPr txBox="1">
            <a:spLocks/>
          </p:cNvSpPr>
          <p:nvPr/>
        </p:nvSpPr>
        <p:spPr>
          <a:xfrm>
            <a:off x="872022" y="945319"/>
            <a:ext cx="3163076"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000" b="1" dirty="0">
              <a:solidFill>
                <a:srgbClr val="C00000"/>
              </a:solidFill>
              <a:latin typeface="+mn-lt"/>
            </a:endParaRPr>
          </a:p>
        </p:txBody>
      </p:sp>
      <p:sp>
        <p:nvSpPr>
          <p:cNvPr id="5" name="Retângulo 4">
            <a:extLst>
              <a:ext uri="{FF2B5EF4-FFF2-40B4-BE49-F238E27FC236}">
                <a16:creationId xmlns:a16="http://schemas.microsoft.com/office/drawing/2014/main" id="{B443AD18-A8F1-435B-BF0E-9B1BA2D9AD2A}"/>
              </a:ext>
            </a:extLst>
          </p:cNvPr>
          <p:cNvSpPr/>
          <p:nvPr/>
        </p:nvSpPr>
        <p:spPr>
          <a:xfrm>
            <a:off x="0" y="0"/>
            <a:ext cx="1743740" cy="685800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BR" dirty="0"/>
          </a:p>
        </p:txBody>
      </p:sp>
      <p:sp>
        <p:nvSpPr>
          <p:cNvPr id="6" name="Retângulo 5">
            <a:extLst>
              <a:ext uri="{FF2B5EF4-FFF2-40B4-BE49-F238E27FC236}">
                <a16:creationId xmlns:a16="http://schemas.microsoft.com/office/drawing/2014/main" id="{E7C3AF98-FC3A-4690-B02E-B76B8FAF3DD3}"/>
              </a:ext>
            </a:extLst>
          </p:cNvPr>
          <p:cNvSpPr/>
          <p:nvPr/>
        </p:nvSpPr>
        <p:spPr>
          <a:xfrm>
            <a:off x="2987749" y="1400385"/>
            <a:ext cx="8470604" cy="1431161"/>
          </a:xfrm>
          <a:prstGeom prst="rect">
            <a:avLst/>
          </a:prstGeom>
        </p:spPr>
        <p:txBody>
          <a:bodyPr wrap="squar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 AFIP/OSS cumpriu satisfatoriamente todos os requisitos exigidos pelo Contrato de Gestão no Primeiro Trimestre  de 2021</a:t>
            </a:r>
          </a:p>
          <a:p>
            <a:pPr algn="just">
              <a:lnSpc>
                <a:spcPct val="150000"/>
              </a:lnSpc>
              <a:spcBef>
                <a:spcPts val="600"/>
              </a:spcBef>
              <a:spcAft>
                <a:spcPts val="1200"/>
              </a:spcAft>
            </a:pPr>
            <a:endParaRPr lang="pt-BR" altLang="pt-BR" sz="1600" dirty="0">
              <a:ea typeface="Batang" panose="02030600000101010101" pitchFamily="18" charset="-127"/>
            </a:endParaRPr>
          </a:p>
        </p:txBody>
      </p:sp>
      <p:sp>
        <p:nvSpPr>
          <p:cNvPr id="8" name="Título 1">
            <a:extLst>
              <a:ext uri="{FF2B5EF4-FFF2-40B4-BE49-F238E27FC236}">
                <a16:creationId xmlns:a16="http://schemas.microsoft.com/office/drawing/2014/main" id="{E8378426-09E6-4408-B5A6-1D21B44CB03F}"/>
              </a:ext>
            </a:extLst>
          </p:cNvPr>
          <p:cNvSpPr txBox="1">
            <a:spLocks/>
          </p:cNvSpPr>
          <p:nvPr/>
        </p:nvSpPr>
        <p:spPr>
          <a:xfrm>
            <a:off x="2987749" y="815713"/>
            <a:ext cx="1477925"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000" b="1" dirty="0">
                <a:solidFill>
                  <a:srgbClr val="C00000"/>
                </a:solidFill>
                <a:latin typeface="+mn-lt"/>
              </a:rPr>
              <a:t>Demanda </a:t>
            </a:r>
          </a:p>
        </p:txBody>
      </p:sp>
      <p:pic>
        <p:nvPicPr>
          <p:cNvPr id="10" name="Imagem 9">
            <a:extLst>
              <a:ext uri="{FF2B5EF4-FFF2-40B4-BE49-F238E27FC236}">
                <a16:creationId xmlns:a16="http://schemas.microsoft.com/office/drawing/2014/main" id="{956B0D1C-F6E3-4BF4-A5D5-DC7326B75B02}"/>
              </a:ext>
            </a:extLst>
          </p:cNvPr>
          <p:cNvPicPr>
            <a:picLocks noChangeAspect="1"/>
          </p:cNvPicPr>
          <p:nvPr/>
        </p:nvPicPr>
        <p:blipFill>
          <a:blip r:embed="rId2">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4242499" flipH="1">
            <a:off x="3629661" y="2735769"/>
            <a:ext cx="810874" cy="515196"/>
          </a:xfrm>
          <a:prstGeom prst="rect">
            <a:avLst/>
          </a:prstGeom>
        </p:spPr>
      </p:pic>
      <p:pic>
        <p:nvPicPr>
          <p:cNvPr id="16" name="Imagem 15">
            <a:extLst>
              <a:ext uri="{FF2B5EF4-FFF2-40B4-BE49-F238E27FC236}">
                <a16:creationId xmlns:a16="http://schemas.microsoft.com/office/drawing/2014/main" id="{E5C8EC5C-692A-4132-AB6C-E4FA7F8B176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635034" flipH="1">
            <a:off x="4850640" y="3559044"/>
            <a:ext cx="444467" cy="282396"/>
          </a:xfrm>
          <a:prstGeom prst="rect">
            <a:avLst/>
          </a:prstGeom>
        </p:spPr>
      </p:pic>
      <p:pic>
        <p:nvPicPr>
          <p:cNvPr id="17" name="Imagem 16">
            <a:extLst>
              <a:ext uri="{FF2B5EF4-FFF2-40B4-BE49-F238E27FC236}">
                <a16:creationId xmlns:a16="http://schemas.microsoft.com/office/drawing/2014/main" id="{B3696B9C-3B43-42BC-875D-FAEEBD633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sp>
        <p:nvSpPr>
          <p:cNvPr id="18" name="Elipse 17">
            <a:extLst>
              <a:ext uri="{FF2B5EF4-FFF2-40B4-BE49-F238E27FC236}">
                <a16:creationId xmlns:a16="http://schemas.microsoft.com/office/drawing/2014/main" id="{E7CFAB53-E11A-4B75-8DE0-6AB6A213EF93}"/>
              </a:ext>
            </a:extLst>
          </p:cNvPr>
          <p:cNvSpPr/>
          <p:nvPr/>
        </p:nvSpPr>
        <p:spPr>
          <a:xfrm>
            <a:off x="733647" y="2105247"/>
            <a:ext cx="2020186" cy="202018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Título 1">
            <a:extLst>
              <a:ext uri="{FF2B5EF4-FFF2-40B4-BE49-F238E27FC236}">
                <a16:creationId xmlns:a16="http://schemas.microsoft.com/office/drawing/2014/main" id="{54E108D8-43CF-4C4C-B163-599C823CE219}"/>
              </a:ext>
            </a:extLst>
          </p:cNvPr>
          <p:cNvSpPr txBox="1">
            <a:spLocks/>
          </p:cNvSpPr>
          <p:nvPr/>
        </p:nvSpPr>
        <p:spPr>
          <a:xfrm>
            <a:off x="955929" y="2700601"/>
            <a:ext cx="1723693"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800" b="1" dirty="0">
                <a:solidFill>
                  <a:srgbClr val="C00000"/>
                </a:solidFill>
                <a:latin typeface="+mn-lt"/>
              </a:rPr>
              <a:t>Unidades</a:t>
            </a:r>
          </a:p>
        </p:txBody>
      </p:sp>
      <p:sp>
        <p:nvSpPr>
          <p:cNvPr id="20" name="Retângulo 19">
            <a:extLst>
              <a:ext uri="{FF2B5EF4-FFF2-40B4-BE49-F238E27FC236}">
                <a16:creationId xmlns:a16="http://schemas.microsoft.com/office/drawing/2014/main" id="{47A37E45-05C8-4757-8B91-F1546555CDDE}"/>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a:extLst>
              <a:ext uri="{FF2B5EF4-FFF2-40B4-BE49-F238E27FC236}">
                <a16:creationId xmlns:a16="http://schemas.microsoft.com/office/drawing/2014/main" id="{73BD8936-84A8-45D3-8E24-006F4CBF0AA5}"/>
              </a:ext>
            </a:extLst>
          </p:cNvPr>
          <p:cNvSpPr/>
          <p:nvPr/>
        </p:nvSpPr>
        <p:spPr>
          <a:xfrm>
            <a:off x="3276385" y="2177348"/>
            <a:ext cx="4675704" cy="423449"/>
          </a:xfrm>
          <a:prstGeom prst="rect">
            <a:avLst/>
          </a:prstGeom>
        </p:spPr>
        <p:txBody>
          <a:bodyPr wrap="none">
            <a:spAutoFit/>
          </a:bodyPr>
          <a:lstStyle/>
          <a:p>
            <a:pPr algn="just">
              <a:lnSpc>
                <a:spcPct val="150000"/>
              </a:lnSpc>
              <a:spcBef>
                <a:spcPts val="600"/>
              </a:spcBef>
              <a:spcAft>
                <a:spcPts val="1200"/>
              </a:spcAft>
            </a:pPr>
            <a:r>
              <a:rPr lang="pt-BR" altLang="pt-BR" sz="1600" dirty="0">
                <a:ea typeface="Arial Unicode MS" panose="020B0604020202020204" pitchFamily="34" charset="-128"/>
                <a:cs typeface="Arial Unicode MS" panose="020B0604020202020204" pitchFamily="34" charset="-128"/>
              </a:rPr>
              <a:t>Atualmente o CEAC Sul atende à demanda gerada em:</a:t>
            </a:r>
          </a:p>
        </p:txBody>
      </p:sp>
      <p:sp>
        <p:nvSpPr>
          <p:cNvPr id="22" name="Retângulo 21">
            <a:extLst>
              <a:ext uri="{FF2B5EF4-FFF2-40B4-BE49-F238E27FC236}">
                <a16:creationId xmlns:a16="http://schemas.microsoft.com/office/drawing/2014/main" id="{65AE70D4-CB90-4F71-9409-D0C6248AC820}"/>
              </a:ext>
            </a:extLst>
          </p:cNvPr>
          <p:cNvSpPr/>
          <p:nvPr/>
        </p:nvSpPr>
        <p:spPr>
          <a:xfrm>
            <a:off x="5362353" y="5079606"/>
            <a:ext cx="6096000" cy="423449"/>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 2 unidades de captação de exames previamente coletados. </a:t>
            </a:r>
            <a:endParaRPr lang="pt-BR" altLang="pt-BR" sz="1600" dirty="0">
              <a:ea typeface="Batang" panose="02030600000101010101" pitchFamily="18" charset="-127"/>
            </a:endParaRPr>
          </a:p>
        </p:txBody>
      </p:sp>
      <p:sp>
        <p:nvSpPr>
          <p:cNvPr id="23" name="Retângulo 22">
            <a:extLst>
              <a:ext uri="{FF2B5EF4-FFF2-40B4-BE49-F238E27FC236}">
                <a16:creationId xmlns:a16="http://schemas.microsoft.com/office/drawing/2014/main" id="{1039D6EA-B492-4110-B37D-34DCE66B9BCE}"/>
              </a:ext>
            </a:extLst>
          </p:cNvPr>
          <p:cNvSpPr/>
          <p:nvPr/>
        </p:nvSpPr>
        <p:spPr>
          <a:xfrm>
            <a:off x="4526110" y="2912889"/>
            <a:ext cx="3911071" cy="464871"/>
          </a:xfrm>
          <a:prstGeom prst="rect">
            <a:avLst/>
          </a:prstGeom>
        </p:spPr>
        <p:txBody>
          <a:bodyPr wrap="none">
            <a:spAutoFit/>
          </a:bodyPr>
          <a:lstStyle/>
          <a:p>
            <a:pPr algn="just">
              <a:lnSpc>
                <a:spcPct val="150000"/>
              </a:lnSpc>
              <a:spcBef>
                <a:spcPts val="600"/>
              </a:spcBef>
              <a:spcAft>
                <a:spcPts val="1200"/>
              </a:spcAft>
              <a:buClr>
                <a:srgbClr val="C00000"/>
              </a:buClr>
            </a:pPr>
            <a:r>
              <a:rPr lang="pt-BR" altLang="pt-BR" dirty="0">
                <a:ea typeface="Arial Unicode MS" panose="020B0604020202020204" pitchFamily="34" charset="-128"/>
                <a:cs typeface="Arial Unicode MS" panose="020B0604020202020204" pitchFamily="34" charset="-128"/>
              </a:rPr>
              <a:t>20 unidades estaduais de saúde, sendo:</a:t>
            </a:r>
          </a:p>
        </p:txBody>
      </p:sp>
      <p:sp>
        <p:nvSpPr>
          <p:cNvPr id="24" name="Retângulo 23">
            <a:extLst>
              <a:ext uri="{FF2B5EF4-FFF2-40B4-BE49-F238E27FC236}">
                <a16:creationId xmlns:a16="http://schemas.microsoft.com/office/drawing/2014/main" id="{0FCBAD21-CCA7-40B0-A02E-AA9F576A0F34}"/>
              </a:ext>
            </a:extLst>
          </p:cNvPr>
          <p:cNvSpPr/>
          <p:nvPr/>
        </p:nvSpPr>
        <p:spPr>
          <a:xfrm>
            <a:off x="5354466" y="3303654"/>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11 hospitais com instalação local de laboratório de urgência e emergência.</a:t>
            </a:r>
          </a:p>
        </p:txBody>
      </p:sp>
      <p:sp>
        <p:nvSpPr>
          <p:cNvPr id="25" name="Retângulo 24">
            <a:extLst>
              <a:ext uri="{FF2B5EF4-FFF2-40B4-BE49-F238E27FC236}">
                <a16:creationId xmlns:a16="http://schemas.microsoft.com/office/drawing/2014/main" id="{9DE16814-B77D-4725-BB46-54EE0B13C94D}"/>
              </a:ext>
            </a:extLst>
          </p:cNvPr>
          <p:cNvSpPr/>
          <p:nvPr/>
        </p:nvSpPr>
        <p:spPr>
          <a:xfrm>
            <a:off x="5389181" y="4184023"/>
            <a:ext cx="6096000" cy="792781"/>
          </a:xfrm>
          <a:prstGeom prst="rect">
            <a:avLst/>
          </a:prstGeom>
        </p:spPr>
        <p:txBody>
          <a:bodyPr>
            <a:spAutoFit/>
          </a:bodyPr>
          <a:lstStyle/>
          <a:p>
            <a:pPr algn="just">
              <a:lnSpc>
                <a:spcPct val="150000"/>
              </a:lnSpc>
              <a:spcBef>
                <a:spcPts val="600"/>
              </a:spcBef>
              <a:spcAft>
                <a:spcPts val="1200"/>
              </a:spcAft>
              <a:buClr>
                <a:srgbClr val="C00000"/>
              </a:buClr>
            </a:pPr>
            <a:r>
              <a:rPr lang="pt-BR" altLang="pt-BR" sz="1600" dirty="0">
                <a:ea typeface="Arial Unicode MS" panose="020B0604020202020204" pitchFamily="34" charset="-128"/>
                <a:cs typeface="Arial Unicode MS" panose="020B0604020202020204" pitchFamily="34" charset="-128"/>
              </a:rPr>
              <a:t>7 Ambulatórios Médicos de Especialidades – AME com estrutura laboratorial básica para atendimento aos protocolos específicos.</a:t>
            </a:r>
          </a:p>
        </p:txBody>
      </p:sp>
      <p:pic>
        <p:nvPicPr>
          <p:cNvPr id="26" name="Imagem 25">
            <a:extLst>
              <a:ext uri="{FF2B5EF4-FFF2-40B4-BE49-F238E27FC236}">
                <a16:creationId xmlns:a16="http://schemas.microsoft.com/office/drawing/2014/main" id="{22C48057-6BAA-415F-AF3E-6EAC1C44C430}"/>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552051" flipH="1">
            <a:off x="4811234" y="4225588"/>
            <a:ext cx="444467" cy="282396"/>
          </a:xfrm>
          <a:prstGeom prst="rect">
            <a:avLst/>
          </a:prstGeom>
        </p:spPr>
      </p:pic>
      <p:pic>
        <p:nvPicPr>
          <p:cNvPr id="27" name="Imagem 26">
            <a:extLst>
              <a:ext uri="{FF2B5EF4-FFF2-40B4-BE49-F238E27FC236}">
                <a16:creationId xmlns:a16="http://schemas.microsoft.com/office/drawing/2014/main" id="{0C6CF640-C94D-4563-90E4-777C0D8CA5D4}"/>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3309462" flipH="1">
            <a:off x="4809720" y="5063510"/>
            <a:ext cx="444467" cy="282396"/>
          </a:xfrm>
          <a:prstGeom prst="rect">
            <a:avLst/>
          </a:prstGeom>
        </p:spPr>
      </p:pic>
    </p:spTree>
    <p:extLst>
      <p:ext uri="{BB962C8B-B14F-4D97-AF65-F5344CB8AC3E}">
        <p14:creationId xmlns:p14="http://schemas.microsoft.com/office/powerpoint/2010/main" val="354977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7529DC66-C75C-40A6-A940-BB18E7BAD0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730"/>
          <a:stretch/>
        </p:blipFill>
        <p:spPr>
          <a:xfrm>
            <a:off x="20" y="10"/>
            <a:ext cx="12191980" cy="6857990"/>
          </a:xfrm>
          <a:prstGeom prst="rect">
            <a:avLst/>
          </a:prstGeom>
        </p:spPr>
      </p:pic>
      <p:sp>
        <p:nvSpPr>
          <p:cNvPr id="6" name="Retângulo 5">
            <a:extLst>
              <a:ext uri="{FF2B5EF4-FFF2-40B4-BE49-F238E27FC236}">
                <a16:creationId xmlns:a16="http://schemas.microsoft.com/office/drawing/2014/main" id="{3C2AC784-C839-456D-B8D3-A8FCDC094EB2}"/>
              </a:ext>
            </a:extLst>
          </p:cNvPr>
          <p:cNvSpPr/>
          <p:nvPr/>
        </p:nvSpPr>
        <p:spPr>
          <a:xfrm>
            <a:off x="411305" y="585154"/>
            <a:ext cx="7165808" cy="713272"/>
          </a:xfrm>
          <a:prstGeom prst="rect">
            <a:avLst/>
          </a:prstGeom>
        </p:spPr>
        <p:txBody>
          <a:bodyPr wrap="none">
            <a:spAutoFit/>
          </a:bodyPr>
          <a:lstStyle/>
          <a:p>
            <a:pPr algn="just">
              <a:lnSpc>
                <a:spcPct val="150000"/>
              </a:lnSpc>
              <a:spcBef>
                <a:spcPts val="600"/>
              </a:spcBef>
              <a:spcAft>
                <a:spcPts val="1200"/>
              </a:spcAft>
            </a:pPr>
            <a:r>
              <a:rPr lang="pt-BR" altLang="pt-BR" sz="3000" b="1" dirty="0">
                <a:solidFill>
                  <a:srgbClr val="C00000"/>
                </a:solidFill>
                <a:ea typeface="Arial Unicode MS" panose="020B0604020202020204" pitchFamily="34" charset="-128"/>
                <a:cs typeface="Arial Unicode MS" panose="020B0604020202020204" pitchFamily="34" charset="-128"/>
              </a:rPr>
              <a:t>Relação de Unidades Atendidas no CEAC Sul</a:t>
            </a:r>
            <a:endParaRPr lang="pt-BR" altLang="pt-BR" sz="3000" dirty="0">
              <a:solidFill>
                <a:srgbClr val="C00000"/>
              </a:solidFill>
              <a:ea typeface="Batang" panose="02030600000101010101" pitchFamily="18" charset="-127"/>
            </a:endParaRPr>
          </a:p>
        </p:txBody>
      </p:sp>
      <p:sp>
        <p:nvSpPr>
          <p:cNvPr id="2" name="Retângulo 1">
            <a:extLst>
              <a:ext uri="{FF2B5EF4-FFF2-40B4-BE49-F238E27FC236}">
                <a16:creationId xmlns:a16="http://schemas.microsoft.com/office/drawing/2014/main" id="{939F565F-AA55-461E-81DA-AC91482D9B03}"/>
              </a:ext>
            </a:extLst>
          </p:cNvPr>
          <p:cNvSpPr/>
          <p:nvPr/>
        </p:nvSpPr>
        <p:spPr>
          <a:xfrm>
            <a:off x="411305" y="1583244"/>
            <a:ext cx="8270877" cy="461753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tx1">
                  <a:lumMod val="50000"/>
                  <a:lumOff val="50000"/>
                </a:schemeClr>
              </a:solidFill>
            </a:endParaRPr>
          </a:p>
        </p:txBody>
      </p:sp>
      <p:sp>
        <p:nvSpPr>
          <p:cNvPr id="4" name="Retângulo 1">
            <a:extLst>
              <a:ext uri="{FF2B5EF4-FFF2-40B4-BE49-F238E27FC236}">
                <a16:creationId xmlns:a16="http://schemas.microsoft.com/office/drawing/2014/main" id="{2F08F417-8F01-457F-8D70-FACE7FDFFC44}"/>
              </a:ext>
            </a:extLst>
          </p:cNvPr>
          <p:cNvSpPr>
            <a:spLocks noChangeArrowheads="1"/>
          </p:cNvSpPr>
          <p:nvPr/>
        </p:nvSpPr>
        <p:spPr bwMode="auto">
          <a:xfrm>
            <a:off x="515938" y="1733462"/>
            <a:ext cx="5580062" cy="4788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b="1"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A) HOSPITAIS - Unidades com Laboratório de Urgência / Emergência (11)</a:t>
            </a: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gn="just">
              <a:lnSpc>
                <a:spcPct val="150000"/>
              </a:lnSpc>
            </a:pPr>
            <a:r>
              <a:rPr lang="pt-BR" altLang="pt-BR" sz="1200" dirty="0">
                <a:solidFill>
                  <a:schemeClr val="tx1">
                    <a:lumMod val="65000"/>
                    <a:lumOff val="35000"/>
                  </a:schemeClr>
                </a:solidFill>
                <a:latin typeface="+mn-lt"/>
                <a:ea typeface="Arial Unicode MS" panose="020B0604020202020204" pitchFamily="34" charset="-128"/>
                <a:cs typeface="Arial Unicode MS" panose="020B0604020202020204" pitchFamily="34" charset="-128"/>
              </a:rPr>
              <a:t> </a:t>
            </a:r>
            <a:endParaRPr lang="pt-BR" altLang="pt-BR" sz="1200" dirty="0">
              <a:solidFill>
                <a:schemeClr val="tx1">
                  <a:lumMod val="65000"/>
                  <a:lumOff val="35000"/>
                </a:schemeClr>
              </a:solidFill>
              <a:latin typeface="+mn-lt"/>
              <a:ea typeface="Batang" panose="02030600000101010101" pitchFamily="18" charset="-127"/>
            </a:endParaRP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Francisco Morato</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Estadual de Grajaú</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Franco da Rocha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Carapicuíba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Itapecerica da Serra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Itapevi</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Geral de Pedreira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de Cotia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Regional Sul </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Conjunto Hospitalar de Sorocaba</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Hospital e Maternidade Interlagos</a:t>
            </a:r>
          </a:p>
          <a:p>
            <a:pPr>
              <a:lnSpc>
                <a:spcPct val="150000"/>
              </a:lnSpc>
              <a:spcAft>
                <a:spcPts val="600"/>
              </a:spcAft>
            </a:pPr>
            <a:r>
              <a:rPr lang="pt-BR" altLang="pt-BR" sz="1200" dirty="0">
                <a:solidFill>
                  <a:schemeClr val="tx1">
                    <a:lumMod val="65000"/>
                    <a:lumOff val="35000"/>
                  </a:schemeClr>
                </a:solidFill>
                <a:latin typeface="+mn-lt"/>
                <a:ea typeface="Batang" panose="02030600000101010101" pitchFamily="18" charset="-127"/>
              </a:rPr>
              <a:t> </a:t>
            </a:r>
          </a:p>
        </p:txBody>
      </p:sp>
      <p:sp>
        <p:nvSpPr>
          <p:cNvPr id="5" name="Retângulo 4">
            <a:extLst>
              <a:ext uri="{FF2B5EF4-FFF2-40B4-BE49-F238E27FC236}">
                <a16:creationId xmlns:a16="http://schemas.microsoft.com/office/drawing/2014/main" id="{5C885DBB-1E75-4680-9A9C-2C4C25BC36E7}"/>
              </a:ext>
            </a:extLst>
          </p:cNvPr>
          <p:cNvSpPr/>
          <p:nvPr/>
        </p:nvSpPr>
        <p:spPr>
          <a:xfrm>
            <a:off x="5969985" y="1733462"/>
            <a:ext cx="3214255" cy="3754874"/>
          </a:xfrm>
          <a:prstGeom prst="rect">
            <a:avLst/>
          </a:prstGeom>
        </p:spPr>
        <p:txBody>
          <a:bodyPr wrap="square">
            <a:spAutoFit/>
          </a:bodyPr>
          <a:lstStyle/>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B) AMBULATORIOS MÉDICOS - AME (7)</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i="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AE – </a:t>
            </a:r>
            <a:r>
              <a:rPr lang="pt-BR" altLang="pt-BR" sz="1200" dirty="0" err="1">
                <a:solidFill>
                  <a:schemeClr val="tx1">
                    <a:lumMod val="65000"/>
                    <a:lumOff val="35000"/>
                  </a:schemeClr>
                </a:solidFill>
                <a:ea typeface="Batang" panose="02030600000101010101" pitchFamily="18" charset="-127"/>
                <a:cs typeface="Arial" panose="020B0604020202020204" pitchFamily="34" charset="0"/>
              </a:rPr>
              <a:t>Varzea</a:t>
            </a:r>
            <a:r>
              <a:rPr lang="pt-BR" altLang="pt-BR" sz="1200" dirty="0">
                <a:solidFill>
                  <a:schemeClr val="tx1">
                    <a:lumMod val="65000"/>
                    <a:lumOff val="35000"/>
                  </a:schemeClr>
                </a:solidFill>
                <a:ea typeface="Batang" panose="02030600000101010101" pitchFamily="18" charset="-127"/>
                <a:cs typeface="Arial" panose="020B0604020202020204" pitchFamily="34" charset="0"/>
              </a:rPr>
              <a:t> do Carmo</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Carapicuíba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Interlagos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Itapevi</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Itu</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Jardim dos Prados</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AME Sorocaba</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 </a:t>
            </a: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C) UNIDADES DE CAPTAÇÃO (2)</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b="1" dirty="0">
                <a:solidFill>
                  <a:schemeClr val="tx1">
                    <a:lumMod val="65000"/>
                    <a:lumOff val="35000"/>
                  </a:schemeClr>
                </a:solidFill>
                <a:ea typeface="Arial Unicode MS" panose="020B0604020202020204" pitchFamily="34" charset="-128"/>
                <a:cs typeface="Arial" panose="020B0604020202020204" pitchFamily="34" charset="0"/>
              </a:rPr>
              <a:t> </a:t>
            </a:r>
            <a:endParaRPr lang="pt-BR" altLang="pt-BR" sz="1200" dirty="0">
              <a:solidFill>
                <a:schemeClr val="tx1">
                  <a:lumMod val="65000"/>
                  <a:lumOff val="35000"/>
                </a:schemeClr>
              </a:solidFill>
              <a:ea typeface="Batang" panose="02030600000101010101" pitchFamily="18" charset="-127"/>
              <a:cs typeface="Arial" panose="020B0604020202020204" pitchFamily="34" charset="0"/>
            </a:endParaRPr>
          </a:p>
          <a:p>
            <a:pPr algn="just">
              <a:lnSpc>
                <a:spcPct val="150000"/>
              </a:lnSpc>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Complexo Hospitalar do Juquery</a:t>
            </a:r>
          </a:p>
          <a:p>
            <a:pPr>
              <a:spcAft>
                <a:spcPts val="600"/>
              </a:spcAft>
            </a:pPr>
            <a:r>
              <a:rPr lang="pt-BR" altLang="pt-BR" sz="1200" dirty="0">
                <a:solidFill>
                  <a:schemeClr val="tx1">
                    <a:lumMod val="65000"/>
                    <a:lumOff val="35000"/>
                  </a:schemeClr>
                </a:solidFill>
                <a:ea typeface="Batang" panose="02030600000101010101" pitchFamily="18" charset="-127"/>
                <a:cs typeface="Arial" panose="020B0604020202020204" pitchFamily="34" charset="0"/>
              </a:rPr>
              <a:t>Hospital Dr. Francisco Ribeiro Arantes</a:t>
            </a:r>
            <a:endParaRPr lang="pt-BR" sz="1200" dirty="0">
              <a:solidFill>
                <a:schemeClr val="tx1">
                  <a:lumMod val="65000"/>
                  <a:lumOff val="35000"/>
                </a:schemeClr>
              </a:solidFill>
              <a:cs typeface="Arial" panose="020B0604020202020204" pitchFamily="34" charset="0"/>
            </a:endParaRPr>
          </a:p>
        </p:txBody>
      </p:sp>
      <p:sp>
        <p:nvSpPr>
          <p:cNvPr id="8" name="Retângulo 7">
            <a:extLst>
              <a:ext uri="{FF2B5EF4-FFF2-40B4-BE49-F238E27FC236}">
                <a16:creationId xmlns:a16="http://schemas.microsoft.com/office/drawing/2014/main" id="{59538E66-121A-4ACC-9B9C-CF028C6E9BC4}"/>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9" name="Imagem 8">
            <a:extLst>
              <a:ext uri="{FF2B5EF4-FFF2-40B4-BE49-F238E27FC236}">
                <a16:creationId xmlns:a16="http://schemas.microsoft.com/office/drawing/2014/main" id="{8586A955-38A4-4D25-B2FC-E912AB0AC8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0" name="Imagem 2">
            <a:extLst>
              <a:ext uri="{FF2B5EF4-FFF2-40B4-BE49-F238E27FC236}">
                <a16:creationId xmlns:a16="http://schemas.microsoft.com/office/drawing/2014/main" id="{3856D422-9B27-4BA6-BA25-11BC72767A5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246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370219E1-0D3C-4FA8-8214-1DC77DE40E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453" b="4277"/>
          <a:stretch/>
        </p:blipFill>
        <p:spPr>
          <a:xfrm>
            <a:off x="20" y="10"/>
            <a:ext cx="12191980" cy="6857990"/>
          </a:xfrm>
          <a:prstGeom prst="rect">
            <a:avLst/>
          </a:prstGeom>
        </p:spPr>
      </p:pic>
      <p:sp>
        <p:nvSpPr>
          <p:cNvPr id="12" name="Retângulo 11">
            <a:extLst>
              <a:ext uri="{FF2B5EF4-FFF2-40B4-BE49-F238E27FC236}">
                <a16:creationId xmlns:a16="http://schemas.microsoft.com/office/drawing/2014/main" id="{47E24BAE-3529-491F-B3C6-5F02F48D677A}"/>
              </a:ext>
            </a:extLst>
          </p:cNvPr>
          <p:cNvSpPr/>
          <p:nvPr/>
        </p:nvSpPr>
        <p:spPr>
          <a:xfrm>
            <a:off x="20" y="0"/>
            <a:ext cx="12191980" cy="685799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ctangle 8">
            <a:extLst>
              <a:ext uri="{FF2B5EF4-FFF2-40B4-BE49-F238E27FC236}">
                <a16:creationId xmlns:a16="http://schemas.microsoft.com/office/drawing/2014/main" id="{088C3330-AD1F-465A-8E38-0414D18251DB}"/>
              </a:ext>
            </a:extLst>
          </p:cNvPr>
          <p:cNvSpPr>
            <a:spLocks noChangeArrowheads="1"/>
          </p:cNvSpPr>
          <p:nvPr/>
        </p:nvSpPr>
        <p:spPr bwMode="auto">
          <a:xfrm>
            <a:off x="483598" y="1476440"/>
            <a:ext cx="112866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pt-BR" altLang="ko-KR" sz="1200" b="1" dirty="0">
              <a:solidFill>
                <a:schemeClr val="tx1">
                  <a:lumMod val="75000"/>
                  <a:lumOff val="25000"/>
                </a:schemeClr>
              </a:solidFill>
              <a:latin typeface="+mn-lt"/>
            </a:endParaRPr>
          </a:p>
          <a:p>
            <a:r>
              <a:rPr lang="pt-BR" altLang="ko-KR" dirty="0">
                <a:solidFill>
                  <a:schemeClr val="tx1">
                    <a:lumMod val="75000"/>
                    <a:lumOff val="25000"/>
                  </a:schemeClr>
                </a:solidFill>
                <a:latin typeface="+mn-lt"/>
              </a:rPr>
              <a:t>A tabela 1 apresenta a produção trimestral do CEAC Sul de acordo com o planejado  estimaram  um volume para o Primeiro Trimestre de </a:t>
            </a:r>
            <a:r>
              <a:rPr lang="pt-BR" altLang="ko-KR" b="1" dirty="0">
                <a:solidFill>
                  <a:schemeClr val="tx1">
                    <a:lumMod val="75000"/>
                    <a:lumOff val="25000"/>
                  </a:schemeClr>
                </a:solidFill>
                <a:latin typeface="+mn-lt"/>
              </a:rPr>
              <a:t>2.261.247</a:t>
            </a:r>
            <a:r>
              <a:rPr lang="pt-BR" altLang="ko-KR" dirty="0">
                <a:solidFill>
                  <a:schemeClr val="tx1">
                    <a:lumMod val="75000"/>
                    <a:lumOff val="25000"/>
                  </a:schemeClr>
                </a:solidFill>
                <a:latin typeface="+mn-lt"/>
              </a:rPr>
              <a:t> exames. A produção realizada foi </a:t>
            </a:r>
            <a:r>
              <a:rPr lang="pt-BR" altLang="ko-KR" b="1" dirty="0">
                <a:solidFill>
                  <a:schemeClr val="tx1">
                    <a:lumMod val="75000"/>
                    <a:lumOff val="25000"/>
                  </a:schemeClr>
                </a:solidFill>
                <a:highlight>
                  <a:srgbClr val="FFFFFF"/>
                </a:highlight>
                <a:latin typeface="+mn-lt"/>
              </a:rPr>
              <a:t>1,32%</a:t>
            </a:r>
            <a:r>
              <a:rPr lang="pt-BR" altLang="ko-KR" dirty="0">
                <a:solidFill>
                  <a:schemeClr val="tx1">
                    <a:lumMod val="75000"/>
                    <a:lumOff val="25000"/>
                  </a:schemeClr>
                </a:solidFill>
                <a:highlight>
                  <a:srgbClr val="FFFFFF"/>
                </a:highlight>
                <a:latin typeface="+mn-lt"/>
              </a:rPr>
              <a:t> </a:t>
            </a:r>
            <a:r>
              <a:rPr lang="pt-BR" altLang="ko-KR" dirty="0">
                <a:solidFill>
                  <a:schemeClr val="tx1">
                    <a:lumMod val="75000"/>
                    <a:lumOff val="25000"/>
                  </a:schemeClr>
                </a:solidFill>
                <a:latin typeface="+mn-lt"/>
              </a:rPr>
              <a:t>menor  que o estimado. </a:t>
            </a:r>
          </a:p>
        </p:txBody>
      </p:sp>
      <p:sp>
        <p:nvSpPr>
          <p:cNvPr id="7" name="Rectangle 9">
            <a:extLst>
              <a:ext uri="{FF2B5EF4-FFF2-40B4-BE49-F238E27FC236}">
                <a16:creationId xmlns:a16="http://schemas.microsoft.com/office/drawing/2014/main" id="{1933EAC2-1607-4F78-A8F3-2E79F672F459}"/>
              </a:ext>
            </a:extLst>
          </p:cNvPr>
          <p:cNvSpPr>
            <a:spLocks noChangeArrowheads="1"/>
          </p:cNvSpPr>
          <p:nvPr/>
        </p:nvSpPr>
        <p:spPr bwMode="auto">
          <a:xfrm>
            <a:off x="3838353" y="5469787"/>
            <a:ext cx="50504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ko-K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ko-KR" sz="800" dirty="0" err="1">
                <a:latin typeface="+mn-lt"/>
                <a:ea typeface="Arial Unicode MS" panose="020B0604020202020204" pitchFamily="34" charset="-128"/>
                <a:cs typeface="Arial Unicode MS" panose="020B0604020202020204" pitchFamily="34" charset="-128"/>
              </a:rPr>
              <a:t>Reglab</a:t>
            </a:r>
            <a:r>
              <a:rPr lang="pt-BR" altLang="ko-KR" sz="800" dirty="0">
                <a:latin typeface="+mn-lt"/>
                <a:ea typeface="Arial Unicode MS" panose="020B0604020202020204" pitchFamily="34" charset="-128"/>
                <a:cs typeface="Arial Unicode MS" panose="020B0604020202020204" pitchFamily="34" charset="-128"/>
              </a:rPr>
              <a:t> ® 2021</a:t>
            </a:r>
            <a:endParaRPr lang="pt-BR" altLang="ko-KR" sz="800" dirty="0">
              <a:latin typeface="+mn-lt"/>
            </a:endParaRPr>
          </a:p>
        </p:txBody>
      </p:sp>
      <p:sp>
        <p:nvSpPr>
          <p:cNvPr id="4" name="Retângulo 3">
            <a:extLst>
              <a:ext uri="{FF2B5EF4-FFF2-40B4-BE49-F238E27FC236}">
                <a16:creationId xmlns:a16="http://schemas.microsoft.com/office/drawing/2014/main" id="{0AE71F80-A4E4-4826-8649-DE0D69F17FDF}"/>
              </a:ext>
            </a:extLst>
          </p:cNvPr>
          <p:cNvSpPr/>
          <p:nvPr/>
        </p:nvSpPr>
        <p:spPr>
          <a:xfrm>
            <a:off x="3168502" y="2595154"/>
            <a:ext cx="6358270" cy="246221"/>
          </a:xfrm>
          <a:prstGeom prst="rect">
            <a:avLst/>
          </a:prstGeom>
        </p:spPr>
        <p:txBody>
          <a:bodyPr wrap="square">
            <a:spAutoFit/>
          </a:bodyPr>
          <a:lstStyle/>
          <a:p>
            <a:pPr lvl="0" algn="ctr"/>
            <a:r>
              <a:rPr lang="pt-BR" altLang="ko-KR" sz="1000" dirty="0">
                <a:solidFill>
                  <a:prstClr val="black">
                    <a:lumMod val="75000"/>
                    <a:lumOff val="25000"/>
                  </a:prstClr>
                </a:solidFill>
              </a:rPr>
              <a:t>Tabela 1 – Produção Estimada e Realizada no CEAC Sul,  Janeiro  a  Março de 2021</a:t>
            </a:r>
          </a:p>
        </p:txBody>
      </p:sp>
      <p:sp>
        <p:nvSpPr>
          <p:cNvPr id="13" name="Título 1">
            <a:extLst>
              <a:ext uri="{FF2B5EF4-FFF2-40B4-BE49-F238E27FC236}">
                <a16:creationId xmlns:a16="http://schemas.microsoft.com/office/drawing/2014/main" id="{8692297A-5E0E-4836-B69D-841E4D949974}"/>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14" name="Imagem 13">
            <a:extLst>
              <a:ext uri="{FF2B5EF4-FFF2-40B4-BE49-F238E27FC236}">
                <a16:creationId xmlns:a16="http://schemas.microsoft.com/office/drawing/2014/main" id="{635E1879-700C-41A9-BF1B-54DC4FA4D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239" y="6248908"/>
            <a:ext cx="1324961" cy="458974"/>
          </a:xfrm>
          <a:prstGeom prst="rect">
            <a:avLst/>
          </a:prstGeom>
        </p:spPr>
      </p:pic>
      <p:pic>
        <p:nvPicPr>
          <p:cNvPr id="15" name="Imagem 2">
            <a:extLst>
              <a:ext uri="{FF2B5EF4-FFF2-40B4-BE49-F238E27FC236}">
                <a16:creationId xmlns:a16="http://schemas.microsoft.com/office/drawing/2014/main" id="{203CD7EE-7B5B-4488-A38B-9B89CC8254C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5017" y="6442017"/>
            <a:ext cx="1109663" cy="29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m 7">
            <a:extLst>
              <a:ext uri="{FF2B5EF4-FFF2-40B4-BE49-F238E27FC236}">
                <a16:creationId xmlns:a16="http://schemas.microsoft.com/office/drawing/2014/main" id="{61CEA994-959D-4A4B-BA36-F077CD16F5FE}"/>
              </a:ext>
            </a:extLst>
          </p:cNvPr>
          <p:cNvPicPr>
            <a:picLocks noChangeAspect="1"/>
          </p:cNvPicPr>
          <p:nvPr/>
        </p:nvPicPr>
        <p:blipFill>
          <a:blip r:embed="rId6"/>
          <a:stretch>
            <a:fillRect/>
          </a:stretch>
        </p:blipFill>
        <p:spPr>
          <a:xfrm>
            <a:off x="3662202" y="2960207"/>
            <a:ext cx="5370870" cy="1889475"/>
          </a:xfrm>
          <a:prstGeom prst="rect">
            <a:avLst/>
          </a:prstGeom>
        </p:spPr>
      </p:pic>
    </p:spTree>
    <p:extLst>
      <p:ext uri="{BB962C8B-B14F-4D97-AF65-F5344CB8AC3E}">
        <p14:creationId xmlns:p14="http://schemas.microsoft.com/office/powerpoint/2010/main" val="401887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a:extLst>
              <a:ext uri="{FF2B5EF4-FFF2-40B4-BE49-F238E27FC236}">
                <a16:creationId xmlns:a16="http://schemas.microsoft.com/office/drawing/2014/main" id="{97D9D910-D313-4FD8-B86D-27DC7C2FECD1}"/>
              </a:ext>
            </a:extLst>
          </p:cNvPr>
          <p:cNvSpPr>
            <a:spLocks noChangeArrowheads="1"/>
          </p:cNvSpPr>
          <p:nvPr/>
        </p:nvSpPr>
        <p:spPr bwMode="auto">
          <a:xfrm>
            <a:off x="5837382" y="975705"/>
            <a:ext cx="6317674"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latin typeface="+mn-lt"/>
                <a:ea typeface="Arial Unicode MS" panose="020B0604020202020204" pitchFamily="34" charset="-128"/>
                <a:cs typeface="Arial Unicode MS" panose="020B0604020202020204" pitchFamily="34" charset="-128"/>
              </a:rPr>
              <a:t>Quadro 1 – Produção Estimada (Meta) e realizada no CEAC Sul, discriminada por unidade assistencial no período de  Janeiro a Março  de 2021.</a:t>
            </a:r>
            <a:endParaRPr lang="pt-BR" altLang="pt-BR" sz="800" dirty="0">
              <a:latin typeface="+mn-lt"/>
              <a:ea typeface="Batang" panose="02030600000101010101" pitchFamily="18" charset="-127"/>
            </a:endParaRPr>
          </a:p>
        </p:txBody>
      </p:sp>
      <p:sp>
        <p:nvSpPr>
          <p:cNvPr id="7" name="Retângulo 5">
            <a:extLst>
              <a:ext uri="{FF2B5EF4-FFF2-40B4-BE49-F238E27FC236}">
                <a16:creationId xmlns:a16="http://schemas.microsoft.com/office/drawing/2014/main" id="{67BFC103-A349-4995-ADEB-34CED48B58A5}"/>
              </a:ext>
            </a:extLst>
          </p:cNvPr>
          <p:cNvSpPr>
            <a:spLocks noChangeArrowheads="1"/>
          </p:cNvSpPr>
          <p:nvPr/>
        </p:nvSpPr>
        <p:spPr bwMode="auto">
          <a:xfrm>
            <a:off x="6273789" y="5159921"/>
            <a:ext cx="5751633" cy="257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pt-BR" altLang="pt-BR" sz="800" dirty="0">
                <a:latin typeface="+mn-lt"/>
                <a:ea typeface="Arial Unicode MS" panose="020B0604020202020204" pitchFamily="34" charset="-128"/>
                <a:cs typeface="Arial Unicode MS" panose="020B0604020202020204" pitchFamily="34" charset="-128"/>
              </a:rPr>
              <a:t>Fonte: Secretaria de Estado da Saúde de São Paulo – Sistema </a:t>
            </a:r>
            <a:r>
              <a:rPr lang="pt-BR" altLang="pt-BR" sz="800" dirty="0" err="1">
                <a:latin typeface="+mn-lt"/>
                <a:ea typeface="Arial Unicode MS" panose="020B0604020202020204" pitchFamily="34" charset="-128"/>
                <a:cs typeface="Arial Unicode MS" panose="020B0604020202020204" pitchFamily="34" charset="-128"/>
              </a:rPr>
              <a:t>Reglab</a:t>
            </a:r>
            <a:r>
              <a:rPr lang="pt-BR" altLang="pt-BR" sz="800" dirty="0">
                <a:latin typeface="+mn-lt"/>
                <a:ea typeface="Arial Unicode MS" panose="020B0604020202020204" pitchFamily="34" charset="-128"/>
                <a:cs typeface="Arial Unicode MS" panose="020B0604020202020204" pitchFamily="34" charset="-128"/>
              </a:rPr>
              <a:t> ® 2021</a:t>
            </a:r>
            <a:endParaRPr lang="pt-BR" altLang="pt-BR" sz="800" dirty="0">
              <a:latin typeface="+mn-lt"/>
              <a:ea typeface="Batang" panose="02030600000101010101" pitchFamily="18" charset="-127"/>
            </a:endParaRPr>
          </a:p>
        </p:txBody>
      </p:sp>
      <p:sp>
        <p:nvSpPr>
          <p:cNvPr id="8" name="Retângulo 1">
            <a:extLst>
              <a:ext uri="{FF2B5EF4-FFF2-40B4-BE49-F238E27FC236}">
                <a16:creationId xmlns:a16="http://schemas.microsoft.com/office/drawing/2014/main" id="{75ADE29D-1135-4418-B85C-C1560220A4EC}"/>
              </a:ext>
            </a:extLst>
          </p:cNvPr>
          <p:cNvSpPr>
            <a:spLocks noChangeArrowheads="1"/>
          </p:cNvSpPr>
          <p:nvPr/>
        </p:nvSpPr>
        <p:spPr bwMode="auto">
          <a:xfrm>
            <a:off x="577436" y="1653152"/>
            <a:ext cx="502458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Os resultados obtidos no Primeiro Trimestre de 2021 sugerem a oportunidade de ajustar as metas para a produção estimada para cada unidade assistencial. </a:t>
            </a: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endPar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O Quadro 1 discrimina a produção do CEAC Sul em cada unidade pública incluída no escopo assistencial e conforme apresentado  apresenta variações percentuais  abaixo da  meta em cada serviço. </a:t>
            </a:r>
          </a:p>
          <a:p>
            <a:pPr algn="just">
              <a:lnSpc>
                <a:spcPct val="150000"/>
              </a:lnSpc>
            </a:pPr>
            <a:endParaRPr lang="pt-BR" altLang="pt-BR" sz="1200" dirty="0">
              <a:solidFill>
                <a:schemeClr val="tx1">
                  <a:lumMod val="85000"/>
                  <a:lumOff val="15000"/>
                </a:schemeClr>
              </a:solidFill>
              <a:latin typeface="+mn-lt"/>
              <a:ea typeface="Batang" panose="02030600000101010101" pitchFamily="18" charset="-127"/>
            </a:endParaRPr>
          </a:p>
          <a:p>
            <a:pPr algn="just">
              <a:lnSpc>
                <a:spcPct val="150000"/>
              </a:lnSpc>
            </a:pPr>
            <a:r>
              <a:rPr lang="pt-BR" altLang="pt-BR" sz="1200" dirty="0">
                <a:solidFill>
                  <a:schemeClr val="tx1">
                    <a:lumMod val="85000"/>
                    <a:lumOff val="15000"/>
                  </a:schemeClr>
                </a:solidFill>
                <a:latin typeface="+mn-lt"/>
                <a:ea typeface="Arial Unicode MS" panose="020B0604020202020204" pitchFamily="34" charset="-128"/>
                <a:cs typeface="Arial Unicode MS" panose="020B0604020202020204" pitchFamily="34" charset="-128"/>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altLang="pt-BR" sz="1200" dirty="0">
              <a:solidFill>
                <a:schemeClr val="tx1">
                  <a:lumMod val="85000"/>
                  <a:lumOff val="15000"/>
                </a:schemeClr>
              </a:solidFill>
              <a:latin typeface="+mn-lt"/>
              <a:ea typeface="Batang" panose="02030600000101010101" pitchFamily="18" charset="-127"/>
            </a:endParaRPr>
          </a:p>
        </p:txBody>
      </p:sp>
      <p:cxnSp>
        <p:nvCxnSpPr>
          <p:cNvPr id="3" name="Conector reto 2">
            <a:extLst>
              <a:ext uri="{FF2B5EF4-FFF2-40B4-BE49-F238E27FC236}">
                <a16:creationId xmlns:a16="http://schemas.microsoft.com/office/drawing/2014/main" id="{0980C0D5-772C-4FE7-A751-EAB199B4D4A2}"/>
              </a:ext>
            </a:extLst>
          </p:cNvPr>
          <p:cNvCxnSpPr>
            <a:cxnSpLocks/>
          </p:cNvCxnSpPr>
          <p:nvPr/>
        </p:nvCxnSpPr>
        <p:spPr>
          <a:xfrm>
            <a:off x="5837382" y="1732398"/>
            <a:ext cx="0" cy="330847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8525CD15-49F2-43E3-8A1E-4135399DE701}"/>
              </a:ext>
            </a:extLst>
          </p:cNvPr>
          <p:cNvSpPr txBox="1">
            <a:spLocks/>
          </p:cNvSpPr>
          <p:nvPr/>
        </p:nvSpPr>
        <p:spPr>
          <a:xfrm>
            <a:off x="483599" y="291716"/>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C00000"/>
                </a:solidFill>
                <a:latin typeface="+mn-lt"/>
              </a:rPr>
              <a:t>Resultados</a:t>
            </a:r>
          </a:p>
          <a:p>
            <a:r>
              <a:rPr lang="pt-BR" sz="2600" b="1" dirty="0">
                <a:solidFill>
                  <a:srgbClr val="C00000"/>
                </a:solidFill>
                <a:latin typeface="+mn-lt"/>
              </a:rPr>
              <a:t>Produção Quantitativa</a:t>
            </a:r>
          </a:p>
        </p:txBody>
      </p:sp>
      <p:pic>
        <p:nvPicPr>
          <p:cNvPr id="4" name="Imagem 3">
            <a:extLst>
              <a:ext uri="{FF2B5EF4-FFF2-40B4-BE49-F238E27FC236}">
                <a16:creationId xmlns:a16="http://schemas.microsoft.com/office/drawing/2014/main" id="{767B2FB5-8E0D-4ABC-917A-66194AE98C53}"/>
              </a:ext>
            </a:extLst>
          </p:cNvPr>
          <p:cNvPicPr>
            <a:picLocks noChangeAspect="1"/>
          </p:cNvPicPr>
          <p:nvPr/>
        </p:nvPicPr>
        <p:blipFill>
          <a:blip r:embed="rId3"/>
          <a:stretch>
            <a:fillRect/>
          </a:stretch>
        </p:blipFill>
        <p:spPr>
          <a:xfrm>
            <a:off x="6159009" y="1732398"/>
            <a:ext cx="5674420" cy="3145535"/>
          </a:xfrm>
          <a:prstGeom prst="rect">
            <a:avLst/>
          </a:prstGeom>
        </p:spPr>
      </p:pic>
    </p:spTree>
    <p:extLst>
      <p:ext uri="{BB962C8B-B14F-4D97-AF65-F5344CB8AC3E}">
        <p14:creationId xmlns:p14="http://schemas.microsoft.com/office/powerpoint/2010/main" val="696327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3E3F3E2-6EC3-4BFE-9CC6-518B17595D05}"/>
              </a:ext>
            </a:extLst>
          </p:cNvPr>
          <p:cNvSpPr txBox="1">
            <a:spLocks/>
          </p:cNvSpPr>
          <p:nvPr/>
        </p:nvSpPr>
        <p:spPr>
          <a:xfrm>
            <a:off x="3822805" y="378093"/>
            <a:ext cx="7907080" cy="7731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3200" b="1" dirty="0">
                <a:solidFill>
                  <a:srgbClr val="C00000"/>
                </a:solidFill>
                <a:latin typeface="+mn-lt"/>
              </a:rPr>
              <a:t>Indicadores – Pesquisa de Satisfação</a:t>
            </a:r>
          </a:p>
        </p:txBody>
      </p:sp>
      <p:sp>
        <p:nvSpPr>
          <p:cNvPr id="9" name="Retângulo 1">
            <a:extLst>
              <a:ext uri="{FF2B5EF4-FFF2-40B4-BE49-F238E27FC236}">
                <a16:creationId xmlns:a16="http://schemas.microsoft.com/office/drawing/2014/main" id="{503BC11F-E348-44A9-93F7-76FAE3085CB3}"/>
              </a:ext>
            </a:extLst>
          </p:cNvPr>
          <p:cNvSpPr>
            <a:spLocks noChangeArrowheads="1"/>
          </p:cNvSpPr>
          <p:nvPr/>
        </p:nvSpPr>
        <p:spPr bwMode="auto">
          <a:xfrm>
            <a:off x="5633885" y="1549397"/>
            <a:ext cx="613104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pt-BR" altLang="pt-BR" sz="1400" b="1" dirty="0">
                <a:latin typeface="+mn-lt"/>
              </a:rPr>
              <a:t>Serviço de Atenção ao Usuário – SAU</a:t>
            </a:r>
          </a:p>
          <a:p>
            <a:endParaRPr lang="pt-BR" altLang="pt-BR" sz="1400" dirty="0">
              <a:latin typeface="+mn-lt"/>
            </a:endParaRPr>
          </a:p>
          <a:p>
            <a:pPr algn="just"/>
            <a:r>
              <a:rPr lang="pt-BR" altLang="pt-BR" sz="1400" dirty="0">
                <a:latin typeface="+mn-lt"/>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p>
          <a:p>
            <a:pPr algn="just"/>
            <a:r>
              <a:rPr lang="pt-BR" altLang="pt-BR" sz="1400" dirty="0">
                <a:latin typeface="+mn-lt"/>
              </a:rPr>
              <a:t> </a:t>
            </a:r>
          </a:p>
          <a:p>
            <a:pPr algn="just"/>
            <a:r>
              <a:rPr lang="pt-BR" altLang="pt-BR" sz="1400" dirty="0">
                <a:latin typeface="+mn-lt"/>
              </a:rPr>
              <a:t>Abaixo a tabela 2 representa a quantidade de registros via </a:t>
            </a:r>
            <a:r>
              <a:rPr lang="pt-BR" altLang="pt-BR" sz="1400" dirty="0" err="1">
                <a:latin typeface="+mn-lt"/>
              </a:rPr>
              <a:t>Reglab</a:t>
            </a:r>
            <a:r>
              <a:rPr lang="pt-BR" altLang="pt-BR" sz="1400" dirty="0">
                <a:latin typeface="+mn-lt"/>
              </a:rPr>
              <a:t> como registros de reclamações, elogios ou sugestões.</a:t>
            </a:r>
          </a:p>
          <a:p>
            <a:pPr algn="just"/>
            <a:endParaRPr lang="pt-BR" altLang="pt-BR" sz="1400" dirty="0">
              <a:latin typeface="+mn-lt"/>
            </a:endParaRPr>
          </a:p>
        </p:txBody>
      </p:sp>
      <p:pic>
        <p:nvPicPr>
          <p:cNvPr id="12" name="Imagem 11">
            <a:extLst>
              <a:ext uri="{FF2B5EF4-FFF2-40B4-BE49-F238E27FC236}">
                <a16:creationId xmlns:a16="http://schemas.microsoft.com/office/drawing/2014/main" id="{F4385B10-88DB-4808-8AC4-97A4C773BD22}"/>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87246" y="2411687"/>
            <a:ext cx="947017" cy="947017"/>
          </a:xfrm>
          <a:prstGeom prst="rect">
            <a:avLst/>
          </a:prstGeom>
        </p:spPr>
      </p:pic>
      <p:pic>
        <p:nvPicPr>
          <p:cNvPr id="13" name="Imagem 12">
            <a:extLst>
              <a:ext uri="{FF2B5EF4-FFF2-40B4-BE49-F238E27FC236}">
                <a16:creationId xmlns:a16="http://schemas.microsoft.com/office/drawing/2014/main" id="{6A169475-FD4A-4B80-A014-6BC121B52612}"/>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952520" y="1742187"/>
            <a:ext cx="947017" cy="947017"/>
          </a:xfrm>
          <a:prstGeom prst="rect">
            <a:avLst/>
          </a:prstGeom>
        </p:spPr>
      </p:pic>
      <p:pic>
        <p:nvPicPr>
          <p:cNvPr id="14" name="Imagem 13">
            <a:extLst>
              <a:ext uri="{FF2B5EF4-FFF2-40B4-BE49-F238E27FC236}">
                <a16:creationId xmlns:a16="http://schemas.microsoft.com/office/drawing/2014/main" id="{B6DCF7C3-2532-44A3-8322-9442621D09CC}"/>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059420" y="3652716"/>
            <a:ext cx="788729" cy="788729"/>
          </a:xfrm>
          <a:prstGeom prst="rect">
            <a:avLst/>
          </a:prstGeom>
        </p:spPr>
      </p:pic>
      <p:sp>
        <p:nvSpPr>
          <p:cNvPr id="15" name="CaixaDeTexto 14">
            <a:extLst>
              <a:ext uri="{FF2B5EF4-FFF2-40B4-BE49-F238E27FC236}">
                <a16:creationId xmlns:a16="http://schemas.microsoft.com/office/drawing/2014/main" id="{F10E90F2-F974-4062-BBB4-4CD0E4D591B3}"/>
              </a:ext>
            </a:extLst>
          </p:cNvPr>
          <p:cNvSpPr txBox="1"/>
          <p:nvPr/>
        </p:nvSpPr>
        <p:spPr>
          <a:xfrm>
            <a:off x="811389" y="3358704"/>
            <a:ext cx="934423" cy="523220"/>
          </a:xfrm>
          <a:prstGeom prst="rect">
            <a:avLst/>
          </a:prstGeom>
          <a:noFill/>
        </p:spPr>
        <p:txBody>
          <a:bodyPr wrap="none" rtlCol="0">
            <a:spAutoFit/>
          </a:bodyPr>
          <a:lstStyle/>
          <a:p>
            <a:r>
              <a:rPr lang="pt-BR" sz="1400" b="1" dirty="0">
                <a:solidFill>
                  <a:srgbClr val="C00000"/>
                </a:solidFill>
              </a:rPr>
              <a:t>UNIDADE</a:t>
            </a:r>
          </a:p>
          <a:p>
            <a:r>
              <a:rPr lang="pt-BR" sz="1400" b="1" dirty="0">
                <a:solidFill>
                  <a:srgbClr val="C00000"/>
                </a:solidFill>
              </a:rPr>
              <a:t>DE SAÚDE</a:t>
            </a:r>
          </a:p>
        </p:txBody>
      </p:sp>
      <p:sp>
        <p:nvSpPr>
          <p:cNvPr id="16" name="CaixaDeTexto 15">
            <a:extLst>
              <a:ext uri="{FF2B5EF4-FFF2-40B4-BE49-F238E27FC236}">
                <a16:creationId xmlns:a16="http://schemas.microsoft.com/office/drawing/2014/main" id="{524B0909-4DB8-4B8B-91CE-85E258D155FD}"/>
              </a:ext>
            </a:extLst>
          </p:cNvPr>
          <p:cNvSpPr txBox="1"/>
          <p:nvPr/>
        </p:nvSpPr>
        <p:spPr>
          <a:xfrm>
            <a:off x="1799187" y="4456834"/>
            <a:ext cx="1372363" cy="523220"/>
          </a:xfrm>
          <a:prstGeom prst="rect">
            <a:avLst/>
          </a:prstGeom>
          <a:noFill/>
        </p:spPr>
        <p:txBody>
          <a:bodyPr wrap="none" rtlCol="0">
            <a:spAutoFit/>
          </a:bodyPr>
          <a:lstStyle/>
          <a:p>
            <a:pPr algn="ctr"/>
            <a:r>
              <a:rPr lang="pt-BR" sz="1400" b="1" dirty="0">
                <a:solidFill>
                  <a:srgbClr val="C00000"/>
                </a:solidFill>
              </a:rPr>
              <a:t>PROFISSIONAIS </a:t>
            </a:r>
          </a:p>
          <a:p>
            <a:pPr algn="ctr"/>
            <a:r>
              <a:rPr lang="pt-BR" sz="1400" b="1" dirty="0">
                <a:solidFill>
                  <a:srgbClr val="C00000"/>
                </a:solidFill>
              </a:rPr>
              <a:t>DE SAÚDE</a:t>
            </a:r>
          </a:p>
        </p:txBody>
      </p:sp>
      <p:sp>
        <p:nvSpPr>
          <p:cNvPr id="17" name="CaixaDeTexto 16">
            <a:extLst>
              <a:ext uri="{FF2B5EF4-FFF2-40B4-BE49-F238E27FC236}">
                <a16:creationId xmlns:a16="http://schemas.microsoft.com/office/drawing/2014/main" id="{278A4B9A-C51C-4A7C-8BDA-6080475C42A8}"/>
              </a:ext>
            </a:extLst>
          </p:cNvPr>
          <p:cNvSpPr txBox="1"/>
          <p:nvPr/>
        </p:nvSpPr>
        <p:spPr>
          <a:xfrm>
            <a:off x="3952520" y="2800862"/>
            <a:ext cx="1042978" cy="307777"/>
          </a:xfrm>
          <a:prstGeom prst="rect">
            <a:avLst/>
          </a:prstGeom>
          <a:noFill/>
        </p:spPr>
        <p:txBody>
          <a:bodyPr wrap="none" rtlCol="0">
            <a:spAutoFit/>
          </a:bodyPr>
          <a:lstStyle/>
          <a:p>
            <a:pPr algn="ctr"/>
            <a:r>
              <a:rPr lang="pt-BR" sz="1400" b="1" dirty="0">
                <a:solidFill>
                  <a:srgbClr val="C00000"/>
                </a:solidFill>
              </a:rPr>
              <a:t>AVALIAÇÃO</a:t>
            </a:r>
          </a:p>
        </p:txBody>
      </p:sp>
      <p:sp>
        <p:nvSpPr>
          <p:cNvPr id="18" name="Elipse 17">
            <a:extLst>
              <a:ext uri="{FF2B5EF4-FFF2-40B4-BE49-F238E27FC236}">
                <a16:creationId xmlns:a16="http://schemas.microsoft.com/office/drawing/2014/main" id="{E7E2CA1D-3EA9-432A-BD02-D3B9AFA9EF2C}"/>
              </a:ext>
            </a:extLst>
          </p:cNvPr>
          <p:cNvSpPr/>
          <p:nvPr/>
        </p:nvSpPr>
        <p:spPr>
          <a:xfrm>
            <a:off x="515938" y="1939636"/>
            <a:ext cx="3163390" cy="3223491"/>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9" name="Imagem 18">
            <a:extLst>
              <a:ext uri="{FF2B5EF4-FFF2-40B4-BE49-F238E27FC236}">
                <a16:creationId xmlns:a16="http://schemas.microsoft.com/office/drawing/2014/main" id="{54FF455E-0D6E-4D21-AB71-D941781D882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9769181">
            <a:off x="2726505" y="1351187"/>
            <a:ext cx="1022442" cy="860518"/>
          </a:xfrm>
          <a:prstGeom prst="rect">
            <a:avLst/>
          </a:prstGeom>
        </p:spPr>
      </p:pic>
      <p:pic>
        <p:nvPicPr>
          <p:cNvPr id="20" name="Imagem 19">
            <a:extLst>
              <a:ext uri="{FF2B5EF4-FFF2-40B4-BE49-F238E27FC236}">
                <a16:creationId xmlns:a16="http://schemas.microsoft.com/office/drawing/2014/main" id="{D5BF8E83-10EB-4C88-9E10-E8CCCAFAF1C8}"/>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330079" flipH="1">
            <a:off x="1783133" y="2262033"/>
            <a:ext cx="552574" cy="375454"/>
          </a:xfrm>
          <a:prstGeom prst="rect">
            <a:avLst/>
          </a:prstGeom>
        </p:spPr>
      </p:pic>
      <p:sp>
        <p:nvSpPr>
          <p:cNvPr id="21" name="CaixaDeTexto 20">
            <a:extLst>
              <a:ext uri="{FF2B5EF4-FFF2-40B4-BE49-F238E27FC236}">
                <a16:creationId xmlns:a16="http://schemas.microsoft.com/office/drawing/2014/main" id="{4BA24D74-DB66-478B-92A3-23AB6CE0932F}"/>
              </a:ext>
            </a:extLst>
          </p:cNvPr>
          <p:cNvSpPr txBox="1"/>
          <p:nvPr/>
        </p:nvSpPr>
        <p:spPr>
          <a:xfrm>
            <a:off x="1920283" y="2631584"/>
            <a:ext cx="1739561" cy="646331"/>
          </a:xfrm>
          <a:prstGeom prst="rect">
            <a:avLst/>
          </a:prstGeom>
          <a:noFill/>
        </p:spPr>
        <p:txBody>
          <a:bodyPr wrap="square" rtlCol="0">
            <a:spAutoFit/>
          </a:bodyPr>
          <a:lstStyle/>
          <a:p>
            <a:r>
              <a:rPr lang="pt-BR" sz="1200" i="1" dirty="0">
                <a:solidFill>
                  <a:schemeClr val="tx1">
                    <a:lumMod val="65000"/>
                    <a:lumOff val="35000"/>
                  </a:schemeClr>
                </a:solidFill>
              </a:rPr>
              <a:t>qualidade do serviço</a:t>
            </a:r>
          </a:p>
          <a:p>
            <a:r>
              <a:rPr lang="pt-BR" sz="1200" i="1" dirty="0">
                <a:solidFill>
                  <a:schemeClr val="tx1">
                    <a:lumMod val="65000"/>
                    <a:lumOff val="35000"/>
                  </a:schemeClr>
                </a:solidFill>
              </a:rPr>
              <a:t>satisfação dos usuários</a:t>
            </a:r>
          </a:p>
          <a:p>
            <a:endParaRPr lang="pt-BR" sz="1200" dirty="0">
              <a:solidFill>
                <a:schemeClr val="tx1">
                  <a:lumMod val="65000"/>
                  <a:lumOff val="35000"/>
                </a:schemeClr>
              </a:solidFill>
            </a:endParaRPr>
          </a:p>
        </p:txBody>
      </p:sp>
      <p:sp>
        <p:nvSpPr>
          <p:cNvPr id="22" name="CaixaDeTexto 21">
            <a:extLst>
              <a:ext uri="{FF2B5EF4-FFF2-40B4-BE49-F238E27FC236}">
                <a16:creationId xmlns:a16="http://schemas.microsoft.com/office/drawing/2014/main" id="{63F14DF3-0924-44EB-B9ED-5B57C4B95D88}"/>
              </a:ext>
            </a:extLst>
          </p:cNvPr>
          <p:cNvSpPr txBox="1"/>
          <p:nvPr/>
        </p:nvSpPr>
        <p:spPr>
          <a:xfrm>
            <a:off x="2038369" y="3862414"/>
            <a:ext cx="300082" cy="369332"/>
          </a:xfrm>
          <a:prstGeom prst="rect">
            <a:avLst/>
          </a:prstGeom>
          <a:noFill/>
        </p:spPr>
        <p:txBody>
          <a:bodyPr wrap="none" rtlCol="0">
            <a:spAutoFit/>
          </a:bodyPr>
          <a:lstStyle/>
          <a:p>
            <a:r>
              <a:rPr lang="pt-BR" b="1" dirty="0">
                <a:solidFill>
                  <a:schemeClr val="bg1"/>
                </a:solidFill>
              </a:rPr>
              <a:t>+</a:t>
            </a:r>
          </a:p>
        </p:txBody>
      </p:sp>
      <p:sp>
        <p:nvSpPr>
          <p:cNvPr id="23" name="CaixaDeTexto 22">
            <a:extLst>
              <a:ext uri="{FF2B5EF4-FFF2-40B4-BE49-F238E27FC236}">
                <a16:creationId xmlns:a16="http://schemas.microsoft.com/office/drawing/2014/main" id="{8138FCE4-5C63-4244-A1F8-B75646C649BF}"/>
              </a:ext>
            </a:extLst>
          </p:cNvPr>
          <p:cNvSpPr txBox="1"/>
          <p:nvPr/>
        </p:nvSpPr>
        <p:spPr>
          <a:xfrm>
            <a:off x="2303917" y="3860300"/>
            <a:ext cx="300082" cy="369332"/>
          </a:xfrm>
          <a:prstGeom prst="rect">
            <a:avLst/>
          </a:prstGeom>
          <a:noFill/>
        </p:spPr>
        <p:txBody>
          <a:bodyPr wrap="none" rtlCol="0">
            <a:spAutoFit/>
          </a:bodyPr>
          <a:lstStyle/>
          <a:p>
            <a:r>
              <a:rPr lang="pt-BR" b="1" dirty="0">
                <a:solidFill>
                  <a:schemeClr val="bg1"/>
                </a:solidFill>
              </a:rPr>
              <a:t>+</a:t>
            </a:r>
          </a:p>
        </p:txBody>
      </p:sp>
      <p:sp>
        <p:nvSpPr>
          <p:cNvPr id="24" name="CaixaDeTexto 23">
            <a:extLst>
              <a:ext uri="{FF2B5EF4-FFF2-40B4-BE49-F238E27FC236}">
                <a16:creationId xmlns:a16="http://schemas.microsoft.com/office/drawing/2014/main" id="{DD92732F-3904-4FBD-81F8-7F2E13D0D9DE}"/>
              </a:ext>
            </a:extLst>
          </p:cNvPr>
          <p:cNvSpPr txBox="1"/>
          <p:nvPr/>
        </p:nvSpPr>
        <p:spPr>
          <a:xfrm>
            <a:off x="2592296" y="3858186"/>
            <a:ext cx="300082" cy="369332"/>
          </a:xfrm>
          <a:prstGeom prst="rect">
            <a:avLst/>
          </a:prstGeom>
          <a:noFill/>
        </p:spPr>
        <p:txBody>
          <a:bodyPr wrap="none" rtlCol="0">
            <a:spAutoFit/>
          </a:bodyPr>
          <a:lstStyle/>
          <a:p>
            <a:r>
              <a:rPr lang="pt-BR" b="1" dirty="0">
                <a:solidFill>
                  <a:schemeClr val="bg1"/>
                </a:solidFill>
              </a:rPr>
              <a:t>+</a:t>
            </a:r>
          </a:p>
        </p:txBody>
      </p:sp>
      <p:pic>
        <p:nvPicPr>
          <p:cNvPr id="25" name="Imagem 24">
            <a:extLst>
              <a:ext uri="{FF2B5EF4-FFF2-40B4-BE49-F238E27FC236}">
                <a16:creationId xmlns:a16="http://schemas.microsoft.com/office/drawing/2014/main" id="{39BA0A3B-0323-474B-8217-4C6AC15689EB}"/>
              </a:ext>
            </a:extLst>
          </p:cNvPr>
          <p:cNvPicPr>
            <a:picLocks noChangeAspect="1"/>
          </p:cNvPicPr>
          <p:nvPr/>
        </p:nvPicPr>
        <p:blipFill>
          <a:blip r:embed="rId6">
            <a:duotone>
              <a:prstClr val="black"/>
              <a:schemeClr val="accent3">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700600">
            <a:off x="2920166" y="3219440"/>
            <a:ext cx="482543" cy="375454"/>
          </a:xfrm>
          <a:prstGeom prst="rect">
            <a:avLst/>
          </a:prstGeom>
        </p:spPr>
      </p:pic>
      <p:sp>
        <p:nvSpPr>
          <p:cNvPr id="27" name="Retângulo 2">
            <a:extLst>
              <a:ext uri="{FF2B5EF4-FFF2-40B4-BE49-F238E27FC236}">
                <a16:creationId xmlns:a16="http://schemas.microsoft.com/office/drawing/2014/main" id="{6EDF5D43-0957-46E4-AA08-33D40F546AAA}"/>
              </a:ext>
            </a:extLst>
          </p:cNvPr>
          <p:cNvSpPr>
            <a:spLocks noChangeArrowheads="1"/>
          </p:cNvSpPr>
          <p:nvPr/>
        </p:nvSpPr>
        <p:spPr bwMode="auto">
          <a:xfrm>
            <a:off x="5648029" y="5901018"/>
            <a:ext cx="5729287" cy="43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150000"/>
              </a:lnSpc>
            </a:pPr>
            <a:r>
              <a:rPr lang="pt-BR" altLang="pt-BR" sz="800" dirty="0">
                <a:ea typeface="Arial Unicode MS" panose="020B0604020202020204" pitchFamily="34" charset="-128"/>
                <a:cs typeface="Arial Unicode MS" panose="020B0604020202020204" pitchFamily="34" charset="-128"/>
              </a:rPr>
              <a:t> Fonte: Secretaria de Estado da Saúde de São Paulo – Sistema </a:t>
            </a:r>
            <a:r>
              <a:rPr lang="pt-BR" altLang="pt-BR" sz="800" dirty="0" err="1">
                <a:ea typeface="Arial Unicode MS" panose="020B0604020202020204" pitchFamily="34" charset="-128"/>
                <a:cs typeface="Arial Unicode MS" panose="020B0604020202020204" pitchFamily="34" charset="-128"/>
              </a:rPr>
              <a:t>Reglab</a:t>
            </a:r>
            <a:r>
              <a:rPr lang="pt-BR" altLang="pt-BR" sz="800" dirty="0">
                <a:ea typeface="Arial Unicode MS" panose="020B0604020202020204" pitchFamily="34" charset="-128"/>
                <a:cs typeface="Arial Unicode MS" panose="020B0604020202020204" pitchFamily="34" charset="-128"/>
              </a:rPr>
              <a:t> ® 2021</a:t>
            </a:r>
          </a:p>
          <a:p>
            <a:pPr algn="just">
              <a:lnSpc>
                <a:spcPct val="150000"/>
              </a:lnSpc>
            </a:pPr>
            <a:r>
              <a:rPr lang="pt-BR" altLang="pt-BR" sz="800" dirty="0">
                <a:ea typeface="Arial Unicode MS" panose="020B0604020202020204" pitchFamily="34" charset="-128"/>
                <a:cs typeface="Arial Unicode MS" panose="020B0604020202020204" pitchFamily="34" charset="-128"/>
              </a:rPr>
              <a:t> </a:t>
            </a:r>
            <a:endParaRPr lang="pt-BR" altLang="pt-BR" sz="800" dirty="0">
              <a:latin typeface="Times New Roman" panose="02020603050405020304" pitchFamily="18" charset="0"/>
              <a:ea typeface="Batang" panose="02030600000101010101" pitchFamily="18" charset="-127"/>
            </a:endParaRPr>
          </a:p>
        </p:txBody>
      </p:sp>
      <p:sp>
        <p:nvSpPr>
          <p:cNvPr id="29" name="Retângulo 28">
            <a:extLst>
              <a:ext uri="{FF2B5EF4-FFF2-40B4-BE49-F238E27FC236}">
                <a16:creationId xmlns:a16="http://schemas.microsoft.com/office/drawing/2014/main" id="{F512AC62-36DB-476E-B1A5-9C97183CD87B}"/>
              </a:ext>
            </a:extLst>
          </p:cNvPr>
          <p:cNvSpPr/>
          <p:nvPr/>
        </p:nvSpPr>
        <p:spPr>
          <a:xfrm>
            <a:off x="148238" y="150118"/>
            <a:ext cx="11887817" cy="6557764"/>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3" name="Imagem 2">
            <a:extLst>
              <a:ext uri="{FF2B5EF4-FFF2-40B4-BE49-F238E27FC236}">
                <a16:creationId xmlns:a16="http://schemas.microsoft.com/office/drawing/2014/main" id="{05D9CD7B-6F76-42F4-BCC6-59A12975A598}"/>
              </a:ext>
            </a:extLst>
          </p:cNvPr>
          <p:cNvPicPr>
            <a:picLocks noChangeAspect="1"/>
          </p:cNvPicPr>
          <p:nvPr/>
        </p:nvPicPr>
        <p:blipFill>
          <a:blip r:embed="rId8"/>
          <a:stretch>
            <a:fillRect/>
          </a:stretch>
        </p:blipFill>
        <p:spPr>
          <a:xfrm>
            <a:off x="5598841" y="3599667"/>
            <a:ext cx="6131043" cy="1774089"/>
          </a:xfrm>
          <a:prstGeom prst="rect">
            <a:avLst/>
          </a:prstGeom>
        </p:spPr>
      </p:pic>
    </p:spTree>
    <p:extLst>
      <p:ext uri="{BB962C8B-B14F-4D97-AF65-F5344CB8AC3E}">
        <p14:creationId xmlns:p14="http://schemas.microsoft.com/office/powerpoint/2010/main" val="157114098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1380</Words>
  <Application>Microsoft Office PowerPoint</Application>
  <PresentationFormat>Widescreen</PresentationFormat>
  <Paragraphs>132</Paragraphs>
  <Slides>14</Slides>
  <Notes>7</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14</vt:i4>
      </vt:variant>
    </vt:vector>
  </HeadingPairs>
  <TitlesOfParts>
    <vt:vector size="21" baseType="lpstr">
      <vt:lpstr>Arial</vt:lpstr>
      <vt:lpstr>Calibri</vt:lpstr>
      <vt:lpstr>Calibri (Títulos)</vt:lpstr>
      <vt:lpstr>Calibri Light</vt:lpstr>
      <vt:lpstr>Times New Roman</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Caroline Petermann</dc:creator>
  <cp:lastModifiedBy>Igor Jose Nascimento Piotto</cp:lastModifiedBy>
  <cp:revision>183</cp:revision>
  <cp:lastPrinted>2021-07-22T18:11:09Z</cp:lastPrinted>
  <dcterms:created xsi:type="dcterms:W3CDTF">2019-10-31T14:23:28Z</dcterms:created>
  <dcterms:modified xsi:type="dcterms:W3CDTF">2021-08-02T19:00:17Z</dcterms:modified>
</cp:coreProperties>
</file>