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208" autoAdjust="0"/>
  </p:normalViewPr>
  <p:slideViewPr>
    <p:cSldViewPr snapToGrid="0">
      <p:cViewPr varScale="1">
        <p:scale>
          <a:sx n="64" d="100"/>
          <a:sy n="64" d="100"/>
        </p:scale>
        <p:origin x="978" y="66"/>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38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23/02/2021</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23/02/2021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23/02/2021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23/02/2021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2020</a:t>
            </a:r>
          </a:p>
          <a:p>
            <a:pPr algn="ct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4º Trimestre de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558833" y="1354138"/>
            <a:ext cx="10294363" cy="17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dirty="0">
                <a:latin typeface="+mn-lt"/>
                <a:ea typeface="Batang" panose="02030600000101010101" pitchFamily="18" charset="-127"/>
                <a:cs typeface="Arial Unicode MS" panose="020B0604020202020204" pitchFamily="34" charset="-128"/>
              </a:rPr>
              <a:t>A tabela 3</a:t>
            </a:r>
            <a:r>
              <a:rPr lang="pt-BR" altLang="pt-BR"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dirty="0">
                <a:latin typeface="+mn-lt"/>
                <a:ea typeface="Arial Unicode MS" panose="020B0604020202020204" pitchFamily="34" charset="-128"/>
              </a:rPr>
              <a:t>exames – 4º Trimestre 2020.</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444950" y="6061936"/>
            <a:ext cx="4844614"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2020</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3211200"/>
            <a:ext cx="398805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- 2020</a:t>
            </a:r>
          </a:p>
        </p:txBody>
      </p:sp>
      <p:pic>
        <p:nvPicPr>
          <p:cNvPr id="3" name="Imagem 2">
            <a:extLst>
              <a:ext uri="{FF2B5EF4-FFF2-40B4-BE49-F238E27FC236}">
                <a16:creationId xmlns:a16="http://schemas.microsoft.com/office/drawing/2014/main" id="{9E6B08F7-5015-4DD3-B3A6-79FF76ED73A7}"/>
              </a:ext>
            </a:extLst>
          </p:cNvPr>
          <p:cNvPicPr>
            <a:picLocks noChangeAspect="1"/>
          </p:cNvPicPr>
          <p:nvPr/>
        </p:nvPicPr>
        <p:blipFill>
          <a:blip r:embed="rId2"/>
          <a:stretch>
            <a:fillRect/>
          </a:stretch>
        </p:blipFill>
        <p:spPr>
          <a:xfrm>
            <a:off x="1124262" y="3507699"/>
            <a:ext cx="10501829" cy="2361294"/>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437710" y="574158"/>
            <a:ext cx="8163989" cy="2523768"/>
          </a:xfrm>
          <a:prstGeom prst="rect">
            <a:avLst/>
          </a:prstGeom>
        </p:spPr>
        <p:txBody>
          <a:bodyPr wrap="square">
            <a:spAutoFit/>
          </a:bodyPr>
          <a:lstStyle/>
          <a:p>
            <a:pPr algn="just"/>
            <a:r>
              <a:rPr lang="pt-BR" sz="1400" dirty="0"/>
              <a:t> </a:t>
            </a:r>
          </a:p>
          <a:p>
            <a:pPr algn="just"/>
            <a:r>
              <a:rPr lang="pt-BR" dirty="0"/>
              <a:t>A estimativa financeira prevista no Contrato de Gestão n° 001.0500.000.034/2017,</a:t>
            </a:r>
            <a:r>
              <a:rPr lang="pt-BR" altLang="ko-KR" dirty="0"/>
              <a:t> Termo de Aditamento 03/2020,</a:t>
            </a:r>
            <a:r>
              <a:rPr lang="pt-BR" dirty="0"/>
              <a:t> para o quarto trimestre de 2020 foi de R$ </a:t>
            </a:r>
            <a:r>
              <a:rPr lang="pt-BR" b="1" dirty="0">
                <a:highlight>
                  <a:srgbClr val="FFFFFF"/>
                </a:highlight>
              </a:rPr>
              <a:t>12.1304.892,45</a:t>
            </a:r>
          </a:p>
          <a:p>
            <a:pPr algn="just"/>
            <a:endParaRPr lang="pt-BR" dirty="0"/>
          </a:p>
          <a:p>
            <a:pPr algn="just"/>
            <a:r>
              <a:rPr lang="pt-BR" dirty="0"/>
              <a:t>A Tabela 4 apresenta a relação de repasses mensais efetuados pela SES/SP para a AFIP-OSS durante os meses de Outubro a Dezembro de 2020. O valor repassado foi de R$</a:t>
            </a:r>
            <a:r>
              <a:rPr lang="pt-BR" b="1" dirty="0"/>
              <a:t> </a:t>
            </a:r>
            <a:r>
              <a:rPr lang="pt-BR" b="1" dirty="0">
                <a:highlight>
                  <a:srgbClr val="FFFFFF"/>
                </a:highlight>
              </a:rPr>
              <a:t>11.888.143,70, </a:t>
            </a:r>
            <a:r>
              <a:rPr lang="pt-BR" dirty="0"/>
              <a:t>o repasse para o contrato de gestão para o 4</a:t>
            </a:r>
            <a:r>
              <a:rPr lang="en-US" dirty="0"/>
              <a:t>° </a:t>
            </a:r>
            <a:r>
              <a:rPr lang="pt-BR" dirty="0"/>
              <a:t>trimestre ficou </a:t>
            </a:r>
            <a:r>
              <a:rPr lang="pt-BR" dirty="0">
                <a:highlight>
                  <a:srgbClr val="FFFFFF"/>
                </a:highlight>
              </a:rPr>
              <a:t>-3,39% 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3"/>
          <a:stretch>
            <a:fillRect/>
          </a:stretch>
        </p:blipFill>
        <p:spPr>
          <a:xfrm>
            <a:off x="5936510" y="3073588"/>
            <a:ext cx="3023191" cy="282918"/>
          </a:xfrm>
          <a:prstGeom prst="rect">
            <a:avLst/>
          </a:prstGeom>
        </p:spPr>
      </p:pic>
      <p:pic>
        <p:nvPicPr>
          <p:cNvPr id="12" name="Imagem 11">
            <a:extLst>
              <a:ext uri="{FF2B5EF4-FFF2-40B4-BE49-F238E27FC236}">
                <a16:creationId xmlns:a16="http://schemas.microsoft.com/office/drawing/2014/main" id="{002700CA-9C61-4220-9A2D-7F9B014F9B70}"/>
              </a:ext>
            </a:extLst>
          </p:cNvPr>
          <p:cNvPicPr>
            <a:picLocks noChangeAspect="1"/>
          </p:cNvPicPr>
          <p:nvPr/>
        </p:nvPicPr>
        <p:blipFill>
          <a:blip r:embed="rId4"/>
          <a:stretch>
            <a:fillRect/>
          </a:stretch>
        </p:blipFill>
        <p:spPr>
          <a:xfrm>
            <a:off x="4520834" y="3496620"/>
            <a:ext cx="6517026" cy="1678829"/>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2020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5305648" y="612807"/>
            <a:ext cx="6592186" cy="299313"/>
          </a:xfrm>
          <a:prstGeom prst="rect">
            <a:avLst/>
          </a:prstGeom>
        </p:spPr>
        <p:txBody>
          <a:bodyPr wrap="square">
            <a:spAutoFit/>
          </a:bodyPr>
          <a:lstStyle/>
          <a:p>
            <a:pPr algn="ctr">
              <a:lnSpc>
                <a:spcPct val="150000"/>
              </a:lnSpc>
              <a:spcAft>
                <a:spcPts val="0"/>
              </a:spcAft>
              <a:defRPr/>
            </a:pPr>
            <a:r>
              <a:rPr lang="pt-BR" sz="1000" dirty="0">
                <a:ea typeface="Arial Unicode MS"/>
              </a:rPr>
              <a:t> Quadro 2 – Demonstrativo de Fluxo de Caixa CEAC Sul – 4º trimestre 2020</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a:off x="6483925" y="5305647"/>
            <a:ext cx="4073236"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20/01/20201 16h26min</a:t>
            </a:r>
            <a:endParaRPr lang="pt-BR" altLang="pt-BR" sz="800" dirty="0">
              <a:latin typeface="+mn-lt"/>
              <a:ea typeface="Batang" panose="02030600000101010101" pitchFamily="18" charset="-127"/>
            </a:endParaRPr>
          </a:p>
        </p:txBody>
      </p:sp>
      <p:pic>
        <p:nvPicPr>
          <p:cNvPr id="3" name="Imagem 2">
            <a:extLst>
              <a:ext uri="{FF2B5EF4-FFF2-40B4-BE49-F238E27FC236}">
                <a16:creationId xmlns:a16="http://schemas.microsoft.com/office/drawing/2014/main" id="{B920585D-FD1A-4345-9E30-F209B42DC7F7}"/>
              </a:ext>
            </a:extLst>
          </p:cNvPr>
          <p:cNvPicPr>
            <a:picLocks noChangeAspect="1"/>
          </p:cNvPicPr>
          <p:nvPr/>
        </p:nvPicPr>
        <p:blipFill>
          <a:blip r:embed="rId5"/>
          <a:stretch>
            <a:fillRect/>
          </a:stretch>
        </p:blipFill>
        <p:spPr>
          <a:xfrm>
            <a:off x="4487702" y="1167256"/>
            <a:ext cx="7611319" cy="3583942"/>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kern="1200" dirty="0">
                <a:solidFill>
                  <a:schemeClr val="bg1"/>
                </a:solidFill>
                <a:latin typeface="+mn-lt"/>
                <a:ea typeface="+mn-ea"/>
                <a:cs typeface="+mn-cs"/>
              </a:rPr>
              <a:t> de 2020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5616316"/>
            <a:ext cx="4245551" cy="51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20/012021 – 16h28min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Quadro 3 – Demonstrativo Contábil  CEAC Sul –  4º Trimestre 2020</a:t>
            </a:r>
          </a:p>
        </p:txBody>
      </p:sp>
      <p:pic>
        <p:nvPicPr>
          <p:cNvPr id="3" name="Imagem 2">
            <a:extLst>
              <a:ext uri="{FF2B5EF4-FFF2-40B4-BE49-F238E27FC236}">
                <a16:creationId xmlns:a16="http://schemas.microsoft.com/office/drawing/2014/main" id="{34C34028-8A3F-42A0-9D93-65294FE900CE}"/>
              </a:ext>
            </a:extLst>
          </p:cNvPr>
          <p:cNvPicPr>
            <a:picLocks noChangeAspect="1"/>
          </p:cNvPicPr>
          <p:nvPr/>
        </p:nvPicPr>
        <p:blipFill>
          <a:blip r:embed="rId5"/>
          <a:stretch>
            <a:fillRect/>
          </a:stretch>
        </p:blipFill>
        <p:spPr>
          <a:xfrm>
            <a:off x="4521609" y="1167256"/>
            <a:ext cx="7194313" cy="4381089"/>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2020</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01648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dirty="0">
                <a:solidFill>
                  <a:schemeClr val="tx1">
                    <a:lumMod val="65000"/>
                    <a:lumOff val="35000"/>
                  </a:schemeClr>
                </a:solidFill>
                <a:ea typeface="Arial Unicode MS" panose="020B0604020202020204" pitchFamily="34" charset="-128"/>
                <a:cs typeface="Arial" panose="020B0604020202020204" pitchFamily="34" charset="0"/>
              </a:rPr>
              <a:t>CEDEME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337941"/>
            <a:ext cx="112866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dirty="0">
                <a:solidFill>
                  <a:schemeClr val="tx1">
                    <a:lumMod val="75000"/>
                    <a:lumOff val="25000"/>
                  </a:schemeClr>
                </a:solidFill>
                <a:latin typeface="+mn-lt"/>
              </a:rPr>
              <a:t>A tabela 1 apresenta a produção trimestral do CEAC Sul de acordo com o planejado no Termo de Aditamento 03/2020, que estimaram  um volume para o Quarto Trimestre de </a:t>
            </a:r>
            <a:r>
              <a:rPr lang="pt-BR" altLang="ko-KR" b="1" dirty="0">
                <a:solidFill>
                  <a:schemeClr val="tx1">
                    <a:lumMod val="75000"/>
                    <a:lumOff val="25000"/>
                  </a:schemeClr>
                </a:solidFill>
                <a:latin typeface="+mn-lt"/>
              </a:rPr>
              <a:t>2.410.163</a:t>
            </a:r>
            <a:r>
              <a:rPr lang="pt-BR" altLang="ko-KR" dirty="0">
                <a:solidFill>
                  <a:schemeClr val="tx1">
                    <a:lumMod val="75000"/>
                    <a:lumOff val="25000"/>
                  </a:schemeClr>
                </a:solidFill>
                <a:latin typeface="+mn-lt"/>
              </a:rPr>
              <a:t> exames. A produção realizada foi -</a:t>
            </a:r>
            <a:r>
              <a:rPr lang="pt-BR" altLang="ko-KR" b="1" dirty="0">
                <a:solidFill>
                  <a:schemeClr val="tx1">
                    <a:lumMod val="75000"/>
                    <a:lumOff val="25000"/>
                  </a:schemeClr>
                </a:solidFill>
                <a:latin typeface="+mn-lt"/>
              </a:rPr>
              <a:t>4,36%</a:t>
            </a:r>
            <a:r>
              <a:rPr lang="pt-BR" altLang="ko-KR" dirty="0">
                <a:solidFill>
                  <a:schemeClr val="tx1">
                    <a:lumMod val="75000"/>
                    <a:lumOff val="25000"/>
                  </a:schemeClr>
                </a:solidFill>
                <a:latin typeface="+mn-lt"/>
              </a:rPr>
              <a:t> 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838353" y="5469787"/>
            <a:ext cx="50504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68502" y="2595154"/>
            <a:ext cx="6358270"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Outubro  a  Dezembro de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o 2">
            <a:extLst>
              <a:ext uri="{FF2B5EF4-FFF2-40B4-BE49-F238E27FC236}">
                <a16:creationId xmlns:a16="http://schemas.microsoft.com/office/drawing/2014/main" id="{36E612A4-F6A6-410B-AB4C-71E2CBF6334F}"/>
              </a:ext>
            </a:extLst>
          </p:cNvPr>
          <p:cNvGraphicFramePr>
            <a:graphicFrameLocks noChangeAspect="1"/>
          </p:cNvGraphicFramePr>
          <p:nvPr>
            <p:extLst>
              <p:ext uri="{D42A27DB-BD31-4B8C-83A1-F6EECF244321}">
                <p14:modId xmlns:p14="http://schemas.microsoft.com/office/powerpoint/2010/main" val="3841555342"/>
              </p:ext>
            </p:extLst>
          </p:nvPr>
        </p:nvGraphicFramePr>
        <p:xfrm>
          <a:off x="3455785" y="3085883"/>
          <a:ext cx="5625330" cy="1968866"/>
        </p:xfrm>
        <a:graphic>
          <a:graphicData uri="http://schemas.openxmlformats.org/presentationml/2006/ole">
            <mc:AlternateContent xmlns:mc="http://schemas.openxmlformats.org/markup-compatibility/2006">
              <mc:Choice xmlns:v="urn:schemas-microsoft-com:vml" Requires="v">
                <p:oleObj spid="_x0000_s1040" name="Worksheet" r:id="rId7" imgW="3428796" imgH="1200031" progId="Excel.Sheet.12">
                  <p:embed/>
                </p:oleObj>
              </mc:Choice>
              <mc:Fallback>
                <p:oleObj name="Worksheet" r:id="rId7" imgW="3428796" imgH="1200031" progId="Excel.Sheet.12">
                  <p:embed/>
                  <p:pic>
                    <p:nvPicPr>
                      <p:cNvPr id="0" name=""/>
                      <p:cNvPicPr/>
                      <p:nvPr/>
                    </p:nvPicPr>
                    <p:blipFill>
                      <a:blip r:embed="rId8"/>
                      <a:stretch>
                        <a:fillRect/>
                      </a:stretch>
                    </p:blipFill>
                    <p:spPr>
                      <a:xfrm>
                        <a:off x="3455785" y="3085883"/>
                        <a:ext cx="5625330" cy="1968866"/>
                      </a:xfrm>
                      <a:prstGeom prst="rect">
                        <a:avLst/>
                      </a:prstGeom>
                    </p:spPr>
                  </p:pic>
                </p:oleObj>
              </mc:Fallback>
            </mc:AlternateContent>
          </a:graphicData>
        </a:graphic>
      </p:graphicFrame>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Outubro a Dezembro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Quarto trimestre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8354F34E-58FD-4C23-8DA4-3C4B86298E5E}"/>
              </a:ext>
            </a:extLst>
          </p:cNvPr>
          <p:cNvPicPr>
            <a:picLocks noChangeAspect="1"/>
          </p:cNvPicPr>
          <p:nvPr/>
        </p:nvPicPr>
        <p:blipFill>
          <a:blip r:embed="rId3"/>
          <a:stretch>
            <a:fillRect/>
          </a:stretch>
        </p:blipFill>
        <p:spPr>
          <a:xfrm>
            <a:off x="6273789" y="1714406"/>
            <a:ext cx="5614685" cy="3326468"/>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2020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1A4F9489-6679-4E9F-AFF1-9884989F3CDE}"/>
              </a:ext>
            </a:extLst>
          </p:cNvPr>
          <p:cNvPicPr>
            <a:picLocks noChangeAspect="1"/>
          </p:cNvPicPr>
          <p:nvPr/>
        </p:nvPicPr>
        <p:blipFill>
          <a:blip r:embed="rId8"/>
          <a:stretch>
            <a:fillRect/>
          </a:stretch>
        </p:blipFill>
        <p:spPr>
          <a:xfrm>
            <a:off x="5700522" y="3681393"/>
            <a:ext cx="5997767" cy="1735524"/>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1388</Words>
  <Application>Microsoft Office PowerPoint</Application>
  <PresentationFormat>Widescreen</PresentationFormat>
  <Paragraphs>132</Paragraphs>
  <Slides>14</Slides>
  <Notes>7</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14</vt:i4>
      </vt:variant>
    </vt:vector>
  </HeadingPairs>
  <TitlesOfParts>
    <vt:vector size="22" baseType="lpstr">
      <vt:lpstr>Arial</vt:lpstr>
      <vt:lpstr>Calibri</vt:lpstr>
      <vt:lpstr>Calibri (Títulos)</vt:lpstr>
      <vt:lpstr>Calibri Light</vt:lpstr>
      <vt:lpstr>Times New Roman</vt:lpstr>
      <vt:lpstr>Wingdings</vt:lpstr>
      <vt:lpstr>Tema do Office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Siqueira</cp:lastModifiedBy>
  <cp:revision>156</cp:revision>
  <cp:lastPrinted>2021-02-23T14:32:08Z</cp:lastPrinted>
  <dcterms:created xsi:type="dcterms:W3CDTF">2019-10-31T14:23:28Z</dcterms:created>
  <dcterms:modified xsi:type="dcterms:W3CDTF">2021-02-23T19:22:35Z</dcterms:modified>
</cp:coreProperties>
</file>