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6" r:id="rId6"/>
    <p:sldId id="527" r:id="rId7"/>
    <p:sldId id="517" r:id="rId8"/>
    <p:sldId id="518" r:id="rId9"/>
    <p:sldId id="519" r:id="rId10"/>
    <p:sldId id="514" r:id="rId11"/>
    <p:sldId id="496" r:id="rId12"/>
    <p:sldId id="499" r:id="rId13"/>
    <p:sldId id="507" r:id="rId14"/>
    <p:sldId id="506" r:id="rId15"/>
    <p:sldId id="505"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98" autoAdjust="0"/>
  </p:normalViewPr>
  <p:slideViewPr>
    <p:cSldViewPr snapToGrid="0">
      <p:cViewPr varScale="1">
        <p:scale>
          <a:sx n="67" d="100"/>
          <a:sy n="67" d="100"/>
        </p:scale>
        <p:origin x="858" y="66"/>
      </p:cViewPr>
      <p:guideLst>
        <p:guide orient="horz" pos="3906"/>
        <p:guide pos="3228"/>
        <p:guide pos="7537"/>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2"/>
            <a:ext cx="2945659" cy="498135"/>
          </a:xfrm>
          <a:prstGeom prst="rect">
            <a:avLst/>
          </a:prstGeom>
        </p:spPr>
        <p:txBody>
          <a:bodyPr vert="horz" lIns="91413" tIns="45707" rIns="91413" bIns="45707" rtlCol="0"/>
          <a:lstStyle>
            <a:lvl1pPr algn="l">
              <a:defRPr sz="1200"/>
            </a:lvl1pPr>
          </a:lstStyle>
          <a:p>
            <a:endParaRPr lang="pt-BR"/>
          </a:p>
        </p:txBody>
      </p:sp>
      <p:sp>
        <p:nvSpPr>
          <p:cNvPr id="3" name="Espaço Reservado para Data 2"/>
          <p:cNvSpPr>
            <a:spLocks noGrp="1"/>
          </p:cNvSpPr>
          <p:nvPr>
            <p:ph type="dt" idx="1"/>
          </p:nvPr>
        </p:nvSpPr>
        <p:spPr>
          <a:xfrm>
            <a:off x="3850444" y="2"/>
            <a:ext cx="2945659" cy="498135"/>
          </a:xfrm>
          <a:prstGeom prst="rect">
            <a:avLst/>
          </a:prstGeom>
        </p:spPr>
        <p:txBody>
          <a:bodyPr vert="horz" lIns="91413" tIns="45707" rIns="91413" bIns="45707" rtlCol="0"/>
          <a:lstStyle>
            <a:lvl1pPr algn="r">
              <a:defRPr sz="1200"/>
            </a:lvl1pPr>
          </a:lstStyle>
          <a:p>
            <a:fld id="{5426514E-D3CE-4F7F-92FF-8D87D753F936}" type="datetimeFigureOut">
              <a:rPr lang="pt-BR" smtClean="0"/>
              <a:t>09/06/2021</a:t>
            </a:fld>
            <a:endParaRPr lang="pt-BR"/>
          </a:p>
        </p:txBody>
      </p:sp>
      <p:sp>
        <p:nvSpPr>
          <p:cNvPr id="4" name="Espaço Reservado para Imagem de Sli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13" tIns="45707" rIns="91413" bIns="45707" rtlCol="0" anchor="ctr"/>
          <a:lstStyle/>
          <a:p>
            <a:endParaRPr lang="pt-BR"/>
          </a:p>
        </p:txBody>
      </p:sp>
      <p:sp>
        <p:nvSpPr>
          <p:cNvPr id="5" name="Espaço Reservado para Anotações 4"/>
          <p:cNvSpPr>
            <a:spLocks noGrp="1"/>
          </p:cNvSpPr>
          <p:nvPr>
            <p:ph type="body" sz="quarter" idx="3"/>
          </p:nvPr>
        </p:nvSpPr>
        <p:spPr>
          <a:xfrm>
            <a:off x="679768" y="4777959"/>
            <a:ext cx="5438140" cy="3909239"/>
          </a:xfrm>
          <a:prstGeom prst="rect">
            <a:avLst/>
          </a:prstGeom>
        </p:spPr>
        <p:txBody>
          <a:bodyPr vert="horz" lIns="91413" tIns="45707" rIns="91413" bIns="45707"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4"/>
          </a:xfrm>
          <a:prstGeom prst="rect">
            <a:avLst/>
          </a:prstGeom>
        </p:spPr>
        <p:txBody>
          <a:bodyPr vert="horz" lIns="91413" tIns="45707" rIns="91413" bIns="45707"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4"/>
          </a:xfrm>
          <a:prstGeom prst="rect">
            <a:avLst/>
          </a:prstGeom>
        </p:spPr>
        <p:txBody>
          <a:bodyPr vert="horz" lIns="91413" tIns="45707" rIns="91413" bIns="45707"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09/06/2021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09/06/2021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09/06/2021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7.png"/><Relationship Id="rId10" Type="http://schemas.microsoft.com/office/2007/relationships/hdphoto" Target="../media/hdphoto6.wdp"/><Relationship Id="rId4" Type="http://schemas.openxmlformats.org/officeDocument/2006/relationships/image" Target="../media/image1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06519" y="2564606"/>
            <a:ext cx="4191517" cy="1577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a:t>
            </a:r>
            <a:r>
              <a:rPr lang="pt-BR" altLang="pt-BR" sz="2000" dirty="0">
                <a:solidFill>
                  <a:prstClr val="white"/>
                </a:solidFill>
                <a:latin typeface="Calibri Light" panose="020F0302020204030204"/>
                <a:ea typeface="+mn-ea"/>
                <a:cs typeface="Arial" panose="020B0604020202020204" pitchFamily="34" charset="0"/>
              </a:rPr>
              <a:t>Período: Agosto a Dezembro 2020</a:t>
            </a: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a:t>
            </a:r>
            <a:r>
              <a:rPr lang="pt-BR" altLang="pt-BR" sz="600" b="1" i="1" dirty="0" err="1">
                <a:solidFill>
                  <a:schemeClr val="bg1"/>
                </a:solidFill>
                <a:ea typeface="Arial Unicode MS" panose="020B0604020202020204" pitchFamily="34" charset="-128"/>
                <a:cs typeface="Arial Unicode MS" panose="020B0604020202020204" pitchFamily="34" charset="-128"/>
              </a:rPr>
              <a:t>Ago</a:t>
            </a:r>
            <a:r>
              <a:rPr lang="pt-BR" altLang="pt-BR" sz="600" b="1" i="1" dirty="0">
                <a:solidFill>
                  <a:schemeClr val="bg1"/>
                </a:solidFill>
                <a:ea typeface="Arial Unicode MS" panose="020B0604020202020204" pitchFamily="34" charset="-128"/>
                <a:cs typeface="Arial Unicode MS" panose="020B0604020202020204" pitchFamily="34" charset="-128"/>
              </a:rPr>
              <a:t> a Dez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r>
              <a:rPr lang="pt-BR" sz="1400" dirty="0">
                <a:latin typeface="+mn-lt"/>
              </a:rPr>
              <a:t>Importante salientar que a adesão à pesquisa de satisfação é voluntária e depende da aprovação da diretoria de cada serviço, hospital ou ambulatório. </a:t>
            </a:r>
          </a:p>
          <a:p>
            <a:r>
              <a:rPr lang="pt-BR" sz="1400" dirty="0">
                <a:latin typeface="+mn-lt"/>
              </a:rPr>
              <a:t> </a:t>
            </a:r>
          </a:p>
          <a:p>
            <a:r>
              <a:rPr lang="pt-BR" sz="1400" dirty="0">
                <a:latin typeface="+mn-lt"/>
              </a:rPr>
              <a:t>No período de agosto a dezembro de 2020, quatorze (13) unidades de saúde estaduais aderiram à pesquisa de satisfação para usuários do CEAC Norte. Os serviços que aderiram à pesquisa SAU incluíram os seguintes Ambulatórios: </a:t>
            </a:r>
            <a:r>
              <a:rPr lang="pt-BR" sz="1400" dirty="0" err="1">
                <a:latin typeface="+mn-lt"/>
              </a:rPr>
              <a:t>Mandaqui</a:t>
            </a:r>
            <a:r>
              <a:rPr lang="pt-BR" sz="1400" dirty="0">
                <a:latin typeface="+mn-lt"/>
              </a:rPr>
              <a:t>, Pérola </a:t>
            </a:r>
            <a:r>
              <a:rPr lang="pt-BR" sz="1400" dirty="0" err="1">
                <a:latin typeface="+mn-lt"/>
              </a:rPr>
              <a:t>Byington</a:t>
            </a:r>
            <a:r>
              <a:rPr lang="pt-BR" sz="1400" dirty="0">
                <a:latin typeface="+mn-lt"/>
              </a:rPr>
              <a:t>, Ames Caraguatatuba, Santos e </a:t>
            </a:r>
            <a:r>
              <a:rPr lang="pt-BR" sz="1400" dirty="0" err="1">
                <a:latin typeface="+mn-lt"/>
              </a:rPr>
              <a:t>Pariquera</a:t>
            </a:r>
            <a:r>
              <a:rPr lang="pt-BR" sz="1400" dirty="0">
                <a:latin typeface="+mn-lt"/>
              </a:rPr>
              <a:t>-Açu e os Hospitais; Guilherme Álvaro, Heliópolis, Ipiranga, Itaim Paulista, Itaquaquecetuba, </a:t>
            </a:r>
            <a:r>
              <a:rPr lang="pt-BR" sz="1400" dirty="0" err="1">
                <a:latin typeface="+mn-lt"/>
              </a:rPr>
              <a:t>Mandaqui</a:t>
            </a:r>
            <a:r>
              <a:rPr lang="pt-BR" sz="1400" dirty="0">
                <a:latin typeface="+mn-lt"/>
              </a:rPr>
              <a:t>, Mario Covas e Sapopemba. As unidades que não aderiram às pesquisas foram aquelas nas quais não realizamos atendimento de coleta, ou então unidades que não autorizaram a realização da pesquisa.</a:t>
            </a:r>
          </a:p>
          <a:p>
            <a:r>
              <a:rPr lang="pt-BR" sz="1400" dirty="0">
                <a:latin typeface="+mn-lt"/>
              </a:rPr>
              <a:t> </a:t>
            </a:r>
          </a:p>
          <a:p>
            <a:r>
              <a:rPr lang="pt-BR" sz="1400" dirty="0">
                <a:latin typeface="+mn-lt"/>
              </a:rPr>
              <a:t>No período de agosto a dezembro de 2020 foram respondidas pesquisas de satisfação (média mensal de 2.225 pesquisas) em um universo de 31.148 atendimentos avaliados. Verificamos alto grau de satisfação dos usuários com os serviços prestados pelo CEAC Norte/AFIP em todas as dimensões avaliadas (Recepção, Coleta, Preparo, Higiene, Limpeza e Entrega de Resultados) com avaliações “Ótimo” ou “Bom” em mais de 90% das respostas, conforme quadro 3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7" cstate="screen">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9" cstate="screen">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p:cNvSpPr txBox="1"/>
          <p:nvPr/>
        </p:nvSpPr>
        <p:spPr>
          <a:xfrm>
            <a:off x="690645" y="1339296"/>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3 - Pesquisa de Satisfação – Agosto a Dezembro 2020 CEAC Norte  AFIP / OSS</a:t>
            </a:r>
            <a:endParaRPr lang="pt-BR" altLang="pt-BR" sz="900" dirty="0">
              <a:ea typeface="Batang" panose="02030600000101010101" pitchFamily="18" charset="-127"/>
            </a:endParaRPr>
          </a:p>
        </p:txBody>
      </p:sp>
      <p:sp>
        <p:nvSpPr>
          <p:cNvPr id="12" name="CaixaDeTexto 11"/>
          <p:cNvSpPr txBox="1"/>
          <p:nvPr/>
        </p:nvSpPr>
        <p:spPr>
          <a:xfrm>
            <a:off x="8463859" y="1831554"/>
            <a:ext cx="3111689" cy="230832"/>
          </a:xfrm>
          <a:prstGeom prst="rect">
            <a:avLst/>
          </a:prstGeom>
          <a:noFill/>
        </p:spPr>
        <p:txBody>
          <a:bodyPr wrap="square" rtlCol="0">
            <a:spAutoFit/>
          </a:bodyPr>
          <a:lstStyle/>
          <a:p>
            <a:pPr algn="ctr"/>
            <a:r>
              <a:rPr lang="pt-BR" sz="900" dirty="0"/>
              <a:t>Tabela 2 - Avaliação Positiva Ótimo + Bom.</a:t>
            </a:r>
          </a:p>
        </p:txBody>
      </p:sp>
      <p:pic>
        <p:nvPicPr>
          <p:cNvPr id="2" name="Imagem 1"/>
          <p:cNvPicPr>
            <a:picLocks noChangeAspect="1"/>
          </p:cNvPicPr>
          <p:nvPr/>
        </p:nvPicPr>
        <p:blipFill>
          <a:blip r:embed="rId2"/>
          <a:stretch>
            <a:fillRect/>
          </a:stretch>
        </p:blipFill>
        <p:spPr>
          <a:xfrm>
            <a:off x="262074" y="1745677"/>
            <a:ext cx="7741278" cy="4031673"/>
          </a:xfrm>
          <a:prstGeom prst="rect">
            <a:avLst/>
          </a:prstGeom>
        </p:spPr>
      </p:pic>
      <p:pic>
        <p:nvPicPr>
          <p:cNvPr id="5" name="Imagem 4"/>
          <p:cNvPicPr>
            <a:picLocks noChangeAspect="1"/>
          </p:cNvPicPr>
          <p:nvPr/>
        </p:nvPicPr>
        <p:blipFill>
          <a:blip r:embed="rId3"/>
          <a:stretch>
            <a:fillRect/>
          </a:stretch>
        </p:blipFill>
        <p:spPr>
          <a:xfrm>
            <a:off x="8088669" y="1946970"/>
            <a:ext cx="3862068" cy="3401063"/>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672353" y="1354138"/>
            <a:ext cx="908124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ea typeface="Arial Unicode MS" panose="020B0604020202020204" pitchFamily="34" charset="-128"/>
                <a:cs typeface="Arial Unicode MS" panose="020B0604020202020204" pitchFamily="34" charset="-128"/>
              </a:rPr>
              <a:t>A tabela 3 representa o indicador de exames liberados no período de agosto a dezembro de 2020, conforme intervalo de tempo definido em Contrato de Gestão e suas porcentagens, divididas de acordo com o perfil de exames.</a:t>
            </a:r>
          </a:p>
          <a:p>
            <a:pPr algn="just">
              <a:lnSpc>
                <a:spcPct val="150000"/>
              </a:lnSpc>
            </a:pPr>
            <a:endParaRPr lang="pt-BR" altLang="pt-BR" sz="1200" dirty="0">
              <a:ea typeface="Arial Unicode MS" panose="020B0604020202020204" pitchFamily="34" charset="-128"/>
              <a:cs typeface="Arial Unicode MS" panose="020B0604020202020204" pitchFamily="34" charset="-128"/>
            </a:endParaRPr>
          </a:p>
          <a:p>
            <a:pPr algn="just">
              <a:lnSpc>
                <a:spcPct val="150000"/>
              </a:lnSpc>
            </a:pPr>
            <a:r>
              <a:rPr lang="pt-BR" altLang="pt-BR" sz="1200" dirty="0">
                <a:ea typeface="Arial Unicode MS" panose="020B0604020202020204" pitchFamily="34" charset="-128"/>
                <a:cs typeface="Arial Unicode MS" panose="020B0604020202020204" pitchFamily="34" charset="-128"/>
              </a:rPr>
              <a:t>Vale ressaltar que, continuamos com o enfrentamento a Pandemia do COVID-19, impactando nos resultados do período de agosto a dezembro de 2020,  com aumento na quantidade de colaboradores afastados por medidas de saúde e segurança, operando com o quadro reduzido para processamento e liberação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5710632" y="6026660"/>
            <a:ext cx="6096000" cy="300082"/>
          </a:xfrm>
          <a:prstGeom prst="rect">
            <a:avLst/>
          </a:prstGeom>
        </p:spPr>
        <p:txBody>
          <a:bodyPr>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2020</a:t>
            </a:r>
            <a:endParaRPr lang="pt-BR" sz="900" dirty="0">
              <a:effectLst/>
              <a:latin typeface="Times New Roman" panose="02020603050405020304" pitchFamily="18" charset="0"/>
              <a:ea typeface="Batang" panose="02030600000101010101" pitchFamily="18" charset="-127"/>
            </a:endParaRPr>
          </a:p>
        </p:txBody>
      </p:sp>
      <p:sp>
        <p:nvSpPr>
          <p:cNvPr id="8" name="CaixaDeTexto 7"/>
          <p:cNvSpPr txBox="1"/>
          <p:nvPr/>
        </p:nvSpPr>
        <p:spPr>
          <a:xfrm>
            <a:off x="4069564" y="3699705"/>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- 2020</a:t>
            </a:r>
          </a:p>
        </p:txBody>
      </p:sp>
      <p:pic>
        <p:nvPicPr>
          <p:cNvPr id="3" name="Imagem 2"/>
          <p:cNvPicPr>
            <a:picLocks noChangeAspect="1"/>
          </p:cNvPicPr>
          <p:nvPr/>
        </p:nvPicPr>
        <p:blipFill>
          <a:blip r:embed="rId2"/>
          <a:stretch>
            <a:fillRect/>
          </a:stretch>
        </p:blipFill>
        <p:spPr>
          <a:xfrm>
            <a:off x="672353" y="3924078"/>
            <a:ext cx="9170180" cy="2102581"/>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2825087" y="241038"/>
            <a:ext cx="84248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200" dirty="0">
                <a:solidFill>
                  <a:schemeClr val="tx1">
                    <a:lumMod val="85000"/>
                    <a:lumOff val="15000"/>
                  </a:schemeClr>
                </a:solidFill>
                <a:latin typeface="+mn-lt"/>
                <a:ea typeface="Batang" panose="02030600000101010101" pitchFamily="18" charset="-127"/>
              </a:rPr>
              <a:t> </a:t>
            </a:r>
            <a:r>
              <a:rPr 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n°988088/2020</a:t>
            </a:r>
            <a:r>
              <a:rPr lang="pt-BR" sz="1200" dirty="0">
                <a:solidFill>
                  <a:schemeClr val="tx1">
                    <a:lumMod val="85000"/>
                    <a:lumOff val="15000"/>
                  </a:schemeClr>
                </a:solidFill>
                <a:latin typeface="+mn-lt"/>
                <a:ea typeface="Batang" panose="02030600000101010101" pitchFamily="18" charset="-127"/>
              </a:rPr>
              <a:t> </a:t>
            </a:r>
            <a:r>
              <a:rPr lang="pt-BR" altLang="pt-BR" sz="1200" dirty="0">
                <a:solidFill>
                  <a:schemeClr val="tx1">
                    <a:lumMod val="85000"/>
                    <a:lumOff val="15000"/>
                  </a:schemeClr>
                </a:solidFill>
                <a:latin typeface="+mn-lt"/>
                <a:ea typeface="Batang" panose="02030600000101010101" pitchFamily="18" charset="-127"/>
              </a:rPr>
              <a:t>para o período de agosto a dezembro do ano de 2020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 </a:t>
            </a:r>
            <a:r>
              <a:rPr lang="pt-BR" altLang="pt-BR" sz="1200" b="1" dirty="0">
                <a:solidFill>
                  <a:schemeClr val="tx1">
                    <a:lumMod val="85000"/>
                    <a:lumOff val="15000"/>
                  </a:schemeClr>
                </a:solidFill>
                <a:latin typeface="+mn-lt"/>
                <a:ea typeface="Arial Unicode MS" panose="020B0604020202020204" pitchFamily="34" charset="-128"/>
              </a:rPr>
              <a:t>25.934.340,00.</a:t>
            </a:r>
            <a:endParaRPr lang="pt-BR" altLang="pt-BR" sz="1200" dirty="0">
              <a:solidFill>
                <a:schemeClr val="tx1">
                  <a:lumMod val="85000"/>
                  <a:lumOff val="15000"/>
                </a:schemeClr>
              </a:solidFill>
              <a:latin typeface="+mn-lt"/>
              <a:ea typeface="Batang" panose="02030600000101010101" pitchFamily="18" charset="-127"/>
            </a:endParaRPr>
          </a:p>
          <a:p>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85000"/>
                  <a:lumOff val="15000"/>
                </a:schemeClr>
              </a:solidFill>
              <a:latin typeface="+mn-lt"/>
              <a:ea typeface="Batang" panose="02030600000101010101" pitchFamily="18" charset="-127"/>
            </a:endParaRPr>
          </a:p>
          <a:p>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 período de agosto a dezembro de 2020. O valor repassado 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R$ 22.964.367,54, 11,45% </a:t>
            </a:r>
            <a:r>
              <a:rPr lang="pt-BR" altLang="pt-BR" sz="1200" dirty="0">
                <a:solidFill>
                  <a:schemeClr val="tx1">
                    <a:lumMod val="85000"/>
                    <a:lumOff val="15000"/>
                  </a:schemeClr>
                </a:solidFill>
                <a:latin typeface="+mn-lt"/>
                <a:ea typeface="Arial Unicode MS" panose="020B0604020202020204" pitchFamily="34" charset="-128"/>
              </a:rPr>
              <a:t>a menos que o valor planejado nos referidos Termos Aditivos. </a:t>
            </a: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6" name="Retângulo 5"/>
          <p:cNvSpPr/>
          <p:nvPr/>
        </p:nvSpPr>
        <p:spPr>
          <a:xfrm>
            <a:off x="5532341" y="5596587"/>
            <a:ext cx="4111991" cy="323165"/>
          </a:xfrm>
          <a:prstGeom prst="rect">
            <a:avLst/>
          </a:prstGeom>
        </p:spPr>
        <p:txBody>
          <a:bodyPr wrap="square">
            <a:spAutoFit/>
          </a:bodyPr>
          <a:lstStyle/>
          <a:p>
            <a:pPr algn="just">
              <a:lnSpc>
                <a:spcPct val="150000"/>
              </a:lnSpc>
            </a:pPr>
            <a:r>
              <a:rPr lang="pt-BR" altLang="pt-BR" sz="1000" dirty="0">
                <a:ea typeface="Arial Unicode MS" panose="020B0604020202020204" pitchFamily="34" charset="-128"/>
                <a:cs typeface="Arial Unicode MS" panose="020B0604020202020204" pitchFamily="34" charset="-128"/>
              </a:rPr>
              <a:t>Fonte: Secretaria de Estado da Saúde de São Paulo – Sistema Reglab ® 2020</a:t>
            </a:r>
          </a:p>
        </p:txBody>
      </p:sp>
      <p:sp>
        <p:nvSpPr>
          <p:cNvPr id="9" name="CaixaDeTexto 8"/>
          <p:cNvSpPr txBox="1"/>
          <p:nvPr/>
        </p:nvSpPr>
        <p:spPr>
          <a:xfrm>
            <a:off x="5288125" y="1776170"/>
            <a:ext cx="4600419" cy="246221"/>
          </a:xfrm>
          <a:prstGeom prst="rect">
            <a:avLst/>
          </a:prstGeom>
          <a:noFill/>
        </p:spPr>
        <p:txBody>
          <a:bodyPr wrap="square" rtlCol="0">
            <a:spAutoFit/>
          </a:bodyPr>
          <a:lstStyle/>
          <a:p>
            <a:pPr algn="ctr"/>
            <a:r>
              <a:rPr lang="pt-BR" sz="1000" dirty="0"/>
              <a:t>Tabela 4 – Recursos Financeiros CEAC Norte AFIP / OSS</a:t>
            </a:r>
          </a:p>
        </p:txBody>
      </p:sp>
      <p:pic>
        <p:nvPicPr>
          <p:cNvPr id="2" name="Imagem 1"/>
          <p:cNvPicPr>
            <a:picLocks noChangeAspect="1"/>
          </p:cNvPicPr>
          <p:nvPr/>
        </p:nvPicPr>
        <p:blipFill>
          <a:blip r:embed="rId3"/>
          <a:stretch>
            <a:fillRect/>
          </a:stretch>
        </p:blipFill>
        <p:spPr>
          <a:xfrm>
            <a:off x="4132220" y="2541860"/>
            <a:ext cx="7230968" cy="2658003"/>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Agosto a Dezembro de 2020 está representada no quadro 4.</a:t>
            </a:r>
          </a:p>
        </p:txBody>
      </p:sp>
      <p:sp>
        <p:nvSpPr>
          <p:cNvPr id="12" name="Retângulo 11">
            <a:extLst>
              <a:ext uri="{FF2B5EF4-FFF2-40B4-BE49-F238E27FC236}">
                <a16:creationId xmlns:a16="http://schemas.microsoft.com/office/drawing/2014/main" id="{249A347E-426C-4A63-8968-F2E32A2EEDD4}"/>
              </a:ext>
            </a:extLst>
          </p:cNvPr>
          <p:cNvSpPr/>
          <p:nvPr/>
        </p:nvSpPr>
        <p:spPr>
          <a:xfrm>
            <a:off x="5106717" y="58876"/>
            <a:ext cx="6096000" cy="340734"/>
          </a:xfrm>
          <a:prstGeom prst="rect">
            <a:avLst/>
          </a:prstGeom>
        </p:spPr>
        <p:txBody>
          <a:bodyPr>
            <a:spAutoFit/>
          </a:bodyPr>
          <a:lstStyle/>
          <a:p>
            <a:pPr algn="ctr">
              <a:lnSpc>
                <a:spcPct val="150000"/>
              </a:lnSpc>
              <a:spcAft>
                <a:spcPts val="0"/>
              </a:spcAft>
              <a:defRPr/>
            </a:pPr>
            <a:r>
              <a:rPr lang="pt-BR" sz="1000" dirty="0">
                <a:ea typeface="Arial Unicode MS"/>
              </a:rPr>
              <a:t> </a:t>
            </a:r>
            <a:r>
              <a:rPr lang="pt-BR" sz="1200" dirty="0">
                <a:ea typeface="Arial Unicode MS"/>
              </a:rPr>
              <a:t>Quadro 4 – Demonstrativo de Fluxo de Caixa CEAC Norte – Agosto a Dezembro de 2020</a:t>
            </a:r>
            <a:endParaRPr lang="pt-BR" sz="12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5106717" y="5777347"/>
            <a:ext cx="6096000" cy="230832"/>
          </a:xfrm>
          <a:prstGeom prst="rect">
            <a:avLst/>
          </a:prstGeom>
        </p:spPr>
        <p:txBody>
          <a:bodyPr>
            <a:spAutoFit/>
          </a:bodyPr>
          <a:lstStyle/>
          <a:p>
            <a:pPr algn="ctr"/>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23/05/2021 15h25min</a:t>
            </a:r>
            <a:endParaRPr lang="pt-BR" sz="900" dirty="0"/>
          </a:p>
        </p:txBody>
      </p:sp>
      <p:pic>
        <p:nvPicPr>
          <p:cNvPr id="10" name="Imagem 9"/>
          <p:cNvPicPr>
            <a:picLocks noChangeAspect="1"/>
          </p:cNvPicPr>
          <p:nvPr/>
        </p:nvPicPr>
        <p:blipFill>
          <a:blip r:embed="rId4"/>
          <a:stretch>
            <a:fillRect/>
          </a:stretch>
        </p:blipFill>
        <p:spPr>
          <a:xfrm>
            <a:off x="4196426" y="531229"/>
            <a:ext cx="7916583" cy="4982880"/>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Agosto a </a:t>
            </a:r>
            <a:r>
              <a:rPr lang="en-US" sz="1700" dirty="0" err="1">
                <a:solidFill>
                  <a:schemeClr val="bg1"/>
                </a:solidFill>
              </a:rPr>
              <a:t>Dezembro</a:t>
            </a:r>
            <a:r>
              <a:rPr lang="en-US" sz="1700" dirty="0">
                <a:solidFill>
                  <a:schemeClr val="bg1"/>
                </a:solidFill>
              </a:rPr>
              <a:t> </a:t>
            </a:r>
            <a:r>
              <a:rPr lang="en-US" sz="1700" kern="1200" dirty="0">
                <a:solidFill>
                  <a:schemeClr val="bg1"/>
                </a:solidFill>
                <a:latin typeface="+mn-lt"/>
                <a:ea typeface="+mn-ea"/>
                <a:cs typeface="+mn-cs"/>
              </a:rPr>
              <a:t>de 2020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a:t>
            </a:r>
            <a:r>
              <a:rPr lang="en-US" sz="1700" dirty="0">
                <a:solidFill>
                  <a:schemeClr val="bg1"/>
                </a:solidFill>
              </a:rPr>
              <a:t>5</a:t>
            </a:r>
            <a:r>
              <a:rPr lang="en-US" sz="1700" kern="1200" dirty="0">
                <a:solidFill>
                  <a:schemeClr val="bg1"/>
                </a:solidFill>
                <a:latin typeface="+mn-lt"/>
                <a:ea typeface="+mn-ea"/>
                <a:cs typeface="+mn-cs"/>
              </a:rPr>
              <a:t>.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5093120" y="-27710"/>
            <a:ext cx="6096000" cy="340734"/>
          </a:xfrm>
          <a:prstGeom prst="rect">
            <a:avLst/>
          </a:prstGeom>
        </p:spPr>
        <p:txBody>
          <a:bodyPr>
            <a:spAutoFit/>
          </a:bodyPr>
          <a:lstStyle/>
          <a:p>
            <a:pPr algn="ctr">
              <a:lnSpc>
                <a:spcPct val="150000"/>
              </a:lnSpc>
              <a:spcAft>
                <a:spcPts val="0"/>
              </a:spcAft>
              <a:defRPr/>
            </a:pPr>
            <a:r>
              <a:rPr lang="pt-BR" sz="1200" dirty="0">
                <a:ea typeface="Arial Unicode MS"/>
              </a:rPr>
              <a:t> Quadro 5 – Demonstrativo Contábil  CEAC Norte – Agosto a Dezembro de 2020</a:t>
            </a:r>
            <a:endParaRPr lang="pt-BR" sz="1200" dirty="0">
              <a:ea typeface="Batang" panose="02030600000101010101" pitchFamily="18" charset="-127"/>
            </a:endParaRPr>
          </a:p>
        </p:txBody>
      </p:sp>
      <p:sp>
        <p:nvSpPr>
          <p:cNvPr id="11" name="Retângulo 10">
            <a:extLst>
              <a:ext uri="{FF2B5EF4-FFF2-40B4-BE49-F238E27FC236}">
                <a16:creationId xmlns:a16="http://schemas.microsoft.com/office/drawing/2014/main" id="{92E30EBD-E5BA-4F8B-8206-78528F3F9E81}"/>
              </a:ext>
            </a:extLst>
          </p:cNvPr>
          <p:cNvSpPr/>
          <p:nvPr/>
        </p:nvSpPr>
        <p:spPr>
          <a:xfrm>
            <a:off x="6575553" y="5405674"/>
            <a:ext cx="6096000" cy="300082"/>
          </a:xfrm>
          <a:prstGeom prst="rect">
            <a:avLst/>
          </a:prstGeom>
        </p:spPr>
        <p:txBody>
          <a:bodyPr>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23/05/2021 15h27min</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5694219" y="5566635"/>
            <a:ext cx="4701309" cy="1600438"/>
          </a:xfrm>
          <a:prstGeom prst="rect">
            <a:avLst/>
          </a:prstGeom>
          <a:noFill/>
        </p:spPr>
        <p:txBody>
          <a:bodyPr wrap="square" rtlCol="0">
            <a:spAutoFit/>
          </a:bodyPr>
          <a:lstStyle/>
          <a:p>
            <a:pPr marL="457200" algn="ctr">
              <a:lnSpc>
                <a:spcPct val="150000"/>
              </a:lnSpc>
              <a:spcAft>
                <a:spcPts val="0"/>
              </a:spcAft>
            </a:pPr>
            <a:r>
              <a:rPr lang="pt-BR" sz="1400" dirty="0">
                <a:ea typeface="Batang" panose="02030600000101010101" pitchFamily="18" charset="-127"/>
              </a:rPr>
              <a:t>São Paulo, 01 de Abril de 2021</a:t>
            </a:r>
          </a:p>
          <a:p>
            <a:pPr marL="457200" algn="ctr">
              <a:lnSpc>
                <a:spcPct val="150000"/>
              </a:lnSpc>
              <a:spcAft>
                <a:spcPts val="0"/>
              </a:spcAft>
            </a:pPr>
            <a:endParaRPr lang="pt-BR" sz="1400" dirty="0">
              <a:ea typeface="Batang" panose="02030600000101010101" pitchFamily="18" charset="-127"/>
            </a:endParaRPr>
          </a:p>
          <a:p>
            <a:pPr marL="457200" algn="ctr">
              <a:lnSpc>
                <a:spcPct val="150000"/>
              </a:lnSpc>
              <a:spcAft>
                <a:spcPts val="0"/>
              </a:spcAft>
            </a:pPr>
            <a:r>
              <a:rPr lang="pt-BR" sz="1400" b="1" dirty="0">
                <a:ea typeface="Batang" panose="02030600000101010101" pitchFamily="18" charset="-127"/>
              </a:rPr>
              <a:t>Sergio </a:t>
            </a:r>
            <a:r>
              <a:rPr lang="pt-BR" sz="1400" b="1" dirty="0" err="1">
                <a:ea typeface="Batang" panose="02030600000101010101" pitchFamily="18" charset="-127"/>
              </a:rPr>
              <a:t>Tufik</a:t>
            </a:r>
            <a:endParaRPr lang="pt-BR" sz="1400" b="1" dirty="0">
              <a:ea typeface="Batang" panose="02030600000101010101" pitchFamily="18" charset="-127"/>
            </a:endParaRPr>
          </a:p>
          <a:p>
            <a:pPr marL="457200" algn="ctr">
              <a:lnSpc>
                <a:spcPct val="150000"/>
              </a:lnSpc>
              <a:spcAft>
                <a:spcPts val="0"/>
              </a:spcAft>
            </a:pPr>
            <a:r>
              <a:rPr lang="pt-BR" sz="1400" b="1" dirty="0">
                <a:ea typeface="Batang" panose="02030600000101010101" pitchFamily="18" charset="-127"/>
              </a:rPr>
              <a:t>Presidente</a:t>
            </a:r>
            <a:endParaRPr lang="pt-BR" sz="1400" b="1" dirty="0"/>
          </a:p>
          <a:p>
            <a:endParaRPr lang="pt-BR" sz="1400" dirty="0"/>
          </a:p>
        </p:txBody>
      </p:sp>
      <p:pic>
        <p:nvPicPr>
          <p:cNvPr id="15" name="Imagem 14"/>
          <p:cNvPicPr>
            <a:picLocks noChangeAspect="1"/>
          </p:cNvPicPr>
          <p:nvPr/>
        </p:nvPicPr>
        <p:blipFill>
          <a:blip r:embed="rId4"/>
          <a:stretch>
            <a:fillRect/>
          </a:stretch>
        </p:blipFill>
        <p:spPr>
          <a:xfrm>
            <a:off x="4979974" y="288006"/>
            <a:ext cx="6322291" cy="5155000"/>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p:cNvCxnSpPr>
          <p:nvPr/>
        </p:nvCxnSpPr>
        <p:spPr>
          <a:xfrm>
            <a:off x="1312286" y="1879386"/>
            <a:ext cx="6719" cy="3386769"/>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01581"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56447"/>
            <a:ext cx="314995" cy="6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31360" y="1647334"/>
            <a:ext cx="311448" cy="64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33308" y="2143251"/>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09382" y="2754702"/>
            <a:ext cx="363370" cy="59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316105"/>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35719" y="4007224"/>
            <a:ext cx="336734" cy="6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400" b="1" dirty="0">
                <a:solidFill>
                  <a:srgbClr val="990000"/>
                </a:solidFill>
                <a:latin typeface="Calibri" panose="020F0502020204030204" pitchFamily="34" charset="0"/>
                <a:ea typeface="ＭＳ Ｐゴシック" panose="020B0600070205080204" pitchFamily="34" charset="-128"/>
              </a:rPr>
              <a:t>5</a:t>
            </a:r>
          </a:p>
        </p:txBody>
      </p:sp>
      <p:sp>
        <p:nvSpPr>
          <p:cNvPr id="32" name="Elipse 31">
            <a:extLst>
              <a:ext uri="{FF2B5EF4-FFF2-40B4-BE49-F238E27FC236}">
                <a16:creationId xmlns:a16="http://schemas.microsoft.com/office/drawing/2014/main" id="{0D672968-DD94-4BE5-A6EA-84ADE7A9961F}"/>
              </a:ext>
            </a:extLst>
          </p:cNvPr>
          <p:cNvSpPr/>
          <p:nvPr/>
        </p:nvSpPr>
        <p:spPr>
          <a:xfrm>
            <a:off x="1252761" y="518757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474"/>
          <a:stretch/>
        </p:blipFill>
        <p:spPr>
          <a:xfrm flipH="1">
            <a:off x="3763383" y="-102189"/>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443889" y="383718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65908" y="4310710"/>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985434" y="4643411"/>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927462" y="4989095"/>
            <a:ext cx="2769327" cy="461665"/>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49288" y="394975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413607" y="3475174"/>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652" y="358608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49288" y="484846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531634" y="970107"/>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a:t>
            </a: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n° 988088/2020 </a:t>
            </a:r>
            <a:r>
              <a:rPr lang="pt-BR" altLang="pt-BR" sz="1300" dirty="0">
                <a:solidFill>
                  <a:schemeClr val="tx1">
                    <a:lumMod val="75000"/>
                    <a:lumOff val="25000"/>
                  </a:schemeClr>
                </a:solidFill>
                <a:latin typeface="+mn-lt"/>
                <a:cs typeface="Times New Roman" panose="02020603050405020304" pitchFamily="18" charset="0"/>
              </a:rPr>
              <a:t>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no período de Agosto a Dezembro de 2020, em conformida</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61415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22083"/>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830997"/>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período de agosto a dezembro de 2020.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1"/>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61665"/>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11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16316"/>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29987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2084" y="1877953"/>
            <a:ext cx="55800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68706" y="1926086"/>
            <a:ext cx="3214255" cy="412420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(11)</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302092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109182" y="-142277"/>
            <a:ext cx="12191980" cy="700027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2094746" y="1096537"/>
            <a:ext cx="74094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600" b="1" dirty="0">
              <a:solidFill>
                <a:schemeClr val="tx1">
                  <a:lumMod val="75000"/>
                  <a:lumOff val="25000"/>
                </a:schemeClr>
              </a:solidFill>
              <a:latin typeface="+mn-lt"/>
            </a:endParaRPr>
          </a:p>
          <a:p>
            <a:r>
              <a:rPr lang="pt-BR" altLang="ko-KR" sz="1600" dirty="0">
                <a:solidFill>
                  <a:schemeClr val="tx1">
                    <a:lumMod val="75000"/>
                    <a:lumOff val="25000"/>
                  </a:schemeClr>
                </a:solidFill>
                <a:latin typeface="+mn-lt"/>
              </a:rPr>
              <a:t>A tabela 1 apresenta a produção de acordo com o planejado no termo aditivo 01/2020, </a:t>
            </a:r>
            <a:r>
              <a:rPr lang="pt-BR" sz="1600" dirty="0">
                <a:solidFill>
                  <a:schemeClr val="tx1">
                    <a:lumMod val="75000"/>
                    <a:lumOff val="25000"/>
                  </a:schemeClr>
                </a:solidFill>
                <a:latin typeface="+mn-lt"/>
              </a:rPr>
              <a:t>que estimou volume para o período de agosto a dezembro de 2020 de </a:t>
            </a:r>
            <a:r>
              <a:rPr lang="pt-BR" sz="1600" b="1" dirty="0">
                <a:solidFill>
                  <a:schemeClr val="tx1">
                    <a:lumMod val="75000"/>
                    <a:lumOff val="25000"/>
                  </a:schemeClr>
                </a:solidFill>
                <a:latin typeface="+mn-lt"/>
              </a:rPr>
              <a:t>5.423.060 </a:t>
            </a:r>
            <a:r>
              <a:rPr lang="pt-BR" sz="1600" dirty="0">
                <a:solidFill>
                  <a:schemeClr val="tx1">
                    <a:lumMod val="75000"/>
                    <a:lumOff val="25000"/>
                  </a:schemeClr>
                </a:solidFill>
                <a:latin typeface="+mn-lt"/>
              </a:rPr>
              <a:t>exames</a:t>
            </a:r>
            <a:r>
              <a:rPr lang="pt-BR" altLang="ko-KR" sz="1600" dirty="0">
                <a:solidFill>
                  <a:schemeClr val="tx1">
                    <a:lumMod val="75000"/>
                    <a:lumOff val="25000"/>
                  </a:schemeClr>
                </a:solidFill>
                <a:latin typeface="+mn-lt"/>
              </a:rPr>
              <a:t>. </a:t>
            </a:r>
            <a:r>
              <a:rPr lang="pt-BR" sz="1600" dirty="0">
                <a:solidFill>
                  <a:schemeClr val="tx1">
                    <a:lumMod val="75000"/>
                    <a:lumOff val="25000"/>
                  </a:schemeClr>
                </a:solidFill>
                <a:latin typeface="+mn-lt"/>
              </a:rPr>
              <a:t>A produção realizada foi </a:t>
            </a:r>
            <a:r>
              <a:rPr lang="pt-BR" sz="1600" b="1" dirty="0">
                <a:solidFill>
                  <a:schemeClr val="tx1">
                    <a:lumMod val="75000"/>
                    <a:lumOff val="25000"/>
                  </a:schemeClr>
                </a:solidFill>
                <a:latin typeface="+mn-lt"/>
              </a:rPr>
              <a:t>22,96% </a:t>
            </a:r>
            <a:r>
              <a:rPr lang="pt-BR" sz="1600" dirty="0">
                <a:solidFill>
                  <a:schemeClr val="tx1">
                    <a:lumMod val="75000"/>
                    <a:lumOff val="25000"/>
                  </a:schemeClr>
                </a:solidFill>
                <a:latin typeface="+mn-lt"/>
              </a:rPr>
              <a:t>menor que o estimado.</a:t>
            </a:r>
            <a:endParaRPr lang="pt-BR" altLang="ko-KR" sz="1600" dirty="0">
              <a:solidFill>
                <a:schemeClr val="tx1">
                  <a:lumMod val="75000"/>
                  <a:lumOff val="25000"/>
                </a:schemeClr>
              </a:solidFill>
              <a:latin typeface="+mn-lt"/>
            </a:endParaRP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381643" y="5828402"/>
            <a:ext cx="34287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352300" y="2450027"/>
            <a:ext cx="5487400" cy="261610"/>
          </a:xfrm>
          <a:prstGeom prst="rect">
            <a:avLst/>
          </a:prstGeom>
        </p:spPr>
        <p:txBody>
          <a:bodyPr wrap="none">
            <a:spAutoFit/>
          </a:bodyPr>
          <a:lstStyle/>
          <a:p>
            <a:pPr lvl="0" algn="ctr"/>
            <a:r>
              <a:rPr lang="pt-BR" altLang="ko-KR" sz="1100" dirty="0">
                <a:solidFill>
                  <a:prstClr val="black">
                    <a:lumMod val="75000"/>
                    <a:lumOff val="25000"/>
                  </a:prstClr>
                </a:solidFill>
              </a:rPr>
              <a:t>Tabela 1 – Produção Estimada e Realizada no CEAC Norte, no período de agosto a dezembro.</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612850" y="217055"/>
            <a:ext cx="348528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3193" y="6478395"/>
            <a:ext cx="1206621" cy="291909"/>
          </a:xfrm>
          <a:prstGeom prst="rect">
            <a:avLst/>
          </a:prstGeom>
        </p:spPr>
      </p:pic>
      <p:pic>
        <p:nvPicPr>
          <p:cNvPr id="6" name="Imagem 5"/>
          <p:cNvPicPr>
            <a:picLocks noChangeAspect="1"/>
          </p:cNvPicPr>
          <p:nvPr/>
        </p:nvPicPr>
        <p:blipFill>
          <a:blip r:embed="rId5"/>
          <a:stretch>
            <a:fillRect/>
          </a:stretch>
        </p:blipFill>
        <p:spPr>
          <a:xfrm>
            <a:off x="3041817" y="3057791"/>
            <a:ext cx="6074473" cy="2405605"/>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795985" y="746536"/>
            <a:ext cx="63313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Agosto a Setembro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837382" y="589731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Agosto e Setembro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p:cNvPicPr>
            <a:picLocks noChangeAspect="1"/>
          </p:cNvPicPr>
          <p:nvPr/>
        </p:nvPicPr>
        <p:blipFill>
          <a:blip r:embed="rId2"/>
          <a:stretch>
            <a:fillRect/>
          </a:stretch>
        </p:blipFill>
        <p:spPr>
          <a:xfrm>
            <a:off x="5887625" y="1254466"/>
            <a:ext cx="6159145" cy="4536734"/>
          </a:xfrm>
          <a:prstGeom prst="rect">
            <a:avLst/>
          </a:prstGeom>
        </p:spPr>
      </p:pic>
    </p:spTree>
    <p:extLst>
      <p:ext uri="{BB962C8B-B14F-4D97-AF65-F5344CB8AC3E}">
        <p14:creationId xmlns:p14="http://schemas.microsoft.com/office/powerpoint/2010/main" val="177979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671293" y="728255"/>
            <a:ext cx="65899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Quadro 2 – Produção Estimada (Meta) e realizada no CEAC Norte, discriminada por unidade assistencial no período de Outubro a Dezembro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842000" y="5948671"/>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2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p:cNvPicPr>
            <a:picLocks noChangeAspect="1"/>
          </p:cNvPicPr>
          <p:nvPr/>
        </p:nvPicPr>
        <p:blipFill>
          <a:blip r:embed="rId2"/>
          <a:stretch>
            <a:fillRect/>
          </a:stretch>
        </p:blipFill>
        <p:spPr>
          <a:xfrm>
            <a:off x="5903188" y="1231882"/>
            <a:ext cx="6161194" cy="4587027"/>
          </a:xfrm>
          <a:prstGeom prst="rect">
            <a:avLst/>
          </a:prstGeom>
        </p:spPr>
      </p:pic>
    </p:spTree>
    <p:extLst>
      <p:ext uri="{BB962C8B-B14F-4D97-AF65-F5344CB8AC3E}">
        <p14:creationId xmlns:p14="http://schemas.microsoft.com/office/powerpoint/2010/main" val="208631460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1848</Words>
  <Application>Microsoft Office PowerPoint</Application>
  <PresentationFormat>Widescreen</PresentationFormat>
  <Paragraphs>148</Paragraphs>
  <Slides>15</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Paula Rotta</cp:lastModifiedBy>
  <cp:revision>166</cp:revision>
  <cp:lastPrinted>2021-02-25T17:38:07Z</cp:lastPrinted>
  <dcterms:created xsi:type="dcterms:W3CDTF">2019-10-31T14:23:28Z</dcterms:created>
  <dcterms:modified xsi:type="dcterms:W3CDTF">2021-06-09T11:22:35Z</dcterms:modified>
</cp:coreProperties>
</file>