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0" r:id="rId2"/>
    <p:sldId id="516" r:id="rId3"/>
    <p:sldId id="490" r:id="rId4"/>
    <p:sldId id="508" r:id="rId5"/>
    <p:sldId id="509" r:id="rId6"/>
    <p:sldId id="492" r:id="rId7"/>
    <p:sldId id="517" r:id="rId8"/>
    <p:sldId id="519" r:id="rId9"/>
    <p:sldId id="514" r:id="rId10"/>
    <p:sldId id="496" r:id="rId11"/>
    <p:sldId id="499" r:id="rId12"/>
    <p:sldId id="521" r:id="rId13"/>
    <p:sldId id="506" r:id="rId14"/>
    <p:sldId id="505" r:id="rId15"/>
    <p:sldId id="523" r:id="rId16"/>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guide id="5" orient="horz" pos="2160" userDrawn="1">
          <p15:clr>
            <a:srgbClr val="A4A3A4"/>
          </p15:clr>
        </p15:guide>
        <p15:guide id="6"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 id="2" name="Diego R. Medeiros" initials="DRM" lastIdx="1" clrIdx="1">
    <p:extLst>
      <p:ext uri="{19B8F6BF-5375-455C-9EA6-DF929625EA0E}">
        <p15:presenceInfo xmlns:p15="http://schemas.microsoft.com/office/powerpoint/2012/main" userId="S-1-5-21-2365488645-3626107736-286831921-3018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587" autoAdjust="0"/>
  </p:normalViewPr>
  <p:slideViewPr>
    <p:cSldViewPr snapToGrid="0">
      <p:cViewPr varScale="1">
        <p:scale>
          <a:sx n="73" d="100"/>
          <a:sy n="73" d="100"/>
        </p:scale>
        <p:origin x="998" y="72"/>
      </p:cViewPr>
      <p:guideLst>
        <p:guide orient="horz" pos="3906"/>
        <p:guide pos="3228"/>
        <p:guide pos="7537"/>
        <p:guide pos="688"/>
        <p:guide orient="horz" pos="2160"/>
        <p:guide orient="horz" pos="22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8136"/>
          </a:xfrm>
          <a:prstGeom prst="rect">
            <a:avLst/>
          </a:prstGeom>
        </p:spPr>
        <p:txBody>
          <a:bodyPr vert="horz" lIns="91413" tIns="45706" rIns="91413" bIns="45706" rtlCol="0"/>
          <a:lstStyle>
            <a:lvl1pPr algn="l">
              <a:defRPr sz="1200"/>
            </a:lvl1pPr>
          </a:lstStyle>
          <a:p>
            <a:endParaRPr lang="pt-BR"/>
          </a:p>
        </p:txBody>
      </p:sp>
      <p:sp>
        <p:nvSpPr>
          <p:cNvPr id="3" name="Espaço Reservado para Data 2"/>
          <p:cNvSpPr>
            <a:spLocks noGrp="1"/>
          </p:cNvSpPr>
          <p:nvPr>
            <p:ph type="dt" idx="1"/>
          </p:nvPr>
        </p:nvSpPr>
        <p:spPr>
          <a:xfrm>
            <a:off x="3850444" y="0"/>
            <a:ext cx="2945659" cy="498136"/>
          </a:xfrm>
          <a:prstGeom prst="rect">
            <a:avLst/>
          </a:prstGeom>
        </p:spPr>
        <p:txBody>
          <a:bodyPr vert="horz" lIns="91413" tIns="45706" rIns="91413" bIns="45706" rtlCol="0"/>
          <a:lstStyle>
            <a:lvl1pPr algn="r">
              <a:defRPr sz="1200"/>
            </a:lvl1pPr>
          </a:lstStyle>
          <a:p>
            <a:fld id="{5426514E-D3CE-4F7F-92FF-8D87D753F936}" type="datetimeFigureOut">
              <a:rPr lang="pt-BR" smtClean="0"/>
              <a:t>11/05/2021</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13" tIns="45706" rIns="91413" bIns="45706"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5"/>
          </a:xfrm>
          <a:prstGeom prst="rect">
            <a:avLst/>
          </a:prstGeom>
        </p:spPr>
        <p:txBody>
          <a:bodyPr vert="horz" lIns="91413" tIns="45706" rIns="91413" bIns="45706"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5"/>
          </a:xfrm>
          <a:prstGeom prst="rect">
            <a:avLst/>
          </a:prstGeom>
        </p:spPr>
        <p:txBody>
          <a:bodyPr vert="horz" lIns="91413" tIns="45706" rIns="91413" bIns="45706"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02567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53562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395896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11/05/2021</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11/05/2021</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11/05/2021</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hyperlink" Target="http://www.gestao.saude.sp.gov.b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hyperlink" Target="http://www.gestao.saude.sp.gov.b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6.png"/><Relationship Id="rId10" Type="http://schemas.microsoft.com/office/2007/relationships/hdphoto" Target="../media/hdphoto6.wdp"/><Relationship Id="rId4" Type="http://schemas.openxmlformats.org/officeDocument/2006/relationships/image" Target="../media/image15.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45569" y="2743233"/>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QUARTO TRIMESTRE 2020</a:t>
            </a: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a:t>
            </a:r>
            <a:r>
              <a:rPr lang="pt-BR" altLang="pt-BR" sz="600" b="1" i="1" dirty="0">
                <a:solidFill>
                  <a:schemeClr val="bg1"/>
                </a:solidFill>
                <a:ea typeface="Arial Unicode MS" panose="020B0604020202020204" pitchFamily="34" charset="-128"/>
                <a:cs typeface="Arial Unicode MS" panose="020B0604020202020204" pitchFamily="34" charset="-128"/>
              </a:rPr>
              <a:t>° 988088/2020 CEAC Norte  –  4° Trimestre 2020</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p:cNvSpPr txBox="1"/>
          <p:nvPr/>
        </p:nvSpPr>
        <p:spPr>
          <a:xfrm>
            <a:off x="575583" y="1660804"/>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2 - Pesquisa de Satisfação – 4° Trimestre 2020 CEAC Norte  AFIP / OSS</a:t>
            </a:r>
            <a:endParaRPr lang="pt-BR" altLang="pt-BR" sz="900" dirty="0">
              <a:ea typeface="Batang" panose="02030600000101010101" pitchFamily="18" charset="-127"/>
            </a:endParaRPr>
          </a:p>
        </p:txBody>
      </p:sp>
      <p:sp>
        <p:nvSpPr>
          <p:cNvPr id="4" name="CaixaDeTexto 3"/>
          <p:cNvSpPr txBox="1"/>
          <p:nvPr/>
        </p:nvSpPr>
        <p:spPr>
          <a:xfrm>
            <a:off x="7950741" y="1953690"/>
            <a:ext cx="3111689" cy="230832"/>
          </a:xfrm>
          <a:prstGeom prst="rect">
            <a:avLst/>
          </a:prstGeom>
          <a:noFill/>
        </p:spPr>
        <p:txBody>
          <a:bodyPr wrap="square" rtlCol="0">
            <a:spAutoFit/>
          </a:bodyPr>
          <a:lstStyle/>
          <a:p>
            <a:pPr algn="ctr"/>
            <a:r>
              <a:rPr lang="pt-BR" sz="900" dirty="0"/>
              <a:t>Tabela 2 - Avaliação Positiva Ótimo + Bom.</a:t>
            </a:r>
          </a:p>
        </p:txBody>
      </p:sp>
      <p:sp>
        <p:nvSpPr>
          <p:cNvPr id="12" name="Retângulo 11">
            <a:extLst>
              <a:ext uri="{FF2B5EF4-FFF2-40B4-BE49-F238E27FC236}">
                <a16:creationId xmlns:a16="http://schemas.microsoft.com/office/drawing/2014/main" id="{F6E727FF-212D-42D5-83B0-9ADD691BCF0B}"/>
              </a:ext>
            </a:extLst>
          </p:cNvPr>
          <p:cNvSpPr/>
          <p:nvPr/>
        </p:nvSpPr>
        <p:spPr>
          <a:xfrm>
            <a:off x="3707743" y="5173478"/>
            <a:ext cx="4387125" cy="30008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Setor Qualidade 2020</a:t>
            </a:r>
            <a:endParaRPr lang="pt-BR" sz="900" dirty="0">
              <a:effectLst/>
              <a:latin typeface="Times New Roman" panose="02020603050405020304" pitchFamily="18" charset="0"/>
              <a:ea typeface="Batang" panose="02030600000101010101" pitchFamily="18" charset="-127"/>
            </a:endParaRPr>
          </a:p>
        </p:txBody>
      </p:sp>
      <p:pic>
        <p:nvPicPr>
          <p:cNvPr id="5" name="Imagem 4"/>
          <p:cNvPicPr>
            <a:picLocks noChangeAspect="1"/>
          </p:cNvPicPr>
          <p:nvPr/>
        </p:nvPicPr>
        <p:blipFill>
          <a:blip r:embed="rId2"/>
          <a:stretch>
            <a:fillRect/>
          </a:stretch>
        </p:blipFill>
        <p:spPr>
          <a:xfrm>
            <a:off x="7528155" y="2498436"/>
            <a:ext cx="4425524" cy="2455701"/>
          </a:xfrm>
          <a:prstGeom prst="rect">
            <a:avLst/>
          </a:prstGeom>
        </p:spPr>
      </p:pic>
      <p:pic>
        <p:nvPicPr>
          <p:cNvPr id="6" name="Imagem 5"/>
          <p:cNvPicPr>
            <a:picLocks noChangeAspect="1"/>
          </p:cNvPicPr>
          <p:nvPr/>
        </p:nvPicPr>
        <p:blipFill>
          <a:blip r:embed="rId3"/>
          <a:stretch>
            <a:fillRect/>
          </a:stretch>
        </p:blipFill>
        <p:spPr>
          <a:xfrm>
            <a:off x="341813" y="1966692"/>
            <a:ext cx="6885837" cy="3178514"/>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572555" y="1539728"/>
            <a:ext cx="1104689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400" dirty="0">
                <a:latin typeface="+mn-lt"/>
                <a:ea typeface="Arial Unicode MS" panose="020B0604020202020204" pitchFamily="34" charset="-128"/>
                <a:cs typeface="Arial Unicode MS" panose="020B0604020202020204" pitchFamily="34" charset="-128"/>
              </a:rPr>
              <a:t>A tabela 3 representa o indicador de exames liberados no 4º Trimestre, conforme intervalo de tempo definido em Contrato de Gestão e suas porcentagens, divididas de acordo com o perfil de exames.</a:t>
            </a:r>
          </a:p>
          <a:p>
            <a:pPr algn="just">
              <a:lnSpc>
                <a:spcPct val="150000"/>
              </a:lnSpc>
            </a:pPr>
            <a:endParaRPr lang="pt-BR" altLang="pt-BR" sz="1400" dirty="0">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400" dirty="0">
                <a:latin typeface="+mn-lt"/>
                <a:ea typeface="Arial Unicode MS" panose="020B0604020202020204" pitchFamily="34" charset="-128"/>
                <a:cs typeface="Arial Unicode MS" panose="020B0604020202020204" pitchFamily="34" charset="-128"/>
              </a:rPr>
              <a:t>Vale ressaltar que, continuamos com o enfrentamento a Pandemia do COVID-19, impactando nos resultados do 4º Trimestre,  com aumento na quantidade de colaboradores afastados por medidas de saúde e segurança, operando com o quadro reduzido para processamento e liberação de exames.</a:t>
            </a:r>
          </a:p>
          <a:p>
            <a:pPr algn="just">
              <a:lnSpc>
                <a:spcPct val="150000"/>
              </a:lnSpc>
            </a:pPr>
            <a:endParaRPr lang="pt-BR" altLang="pt-BR" sz="1400" dirty="0">
              <a:latin typeface="+mn-lt"/>
              <a:ea typeface="Arial Unicode MS" panose="020B0604020202020204" pitchFamily="34" charset="-128"/>
              <a:cs typeface="Arial Unicode MS" panose="020B0604020202020204" pitchFamily="34" charset="-128"/>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3902438" y="6061937"/>
            <a:ext cx="4387125" cy="30008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2020</a:t>
            </a:r>
            <a:endParaRPr lang="pt-BR" sz="900" dirty="0">
              <a:effectLst/>
              <a:latin typeface="Times New Roman" panose="02020603050405020304" pitchFamily="18" charset="0"/>
              <a:ea typeface="Batang" panose="02030600000101010101" pitchFamily="18" charset="-127"/>
            </a:endParaRPr>
          </a:p>
        </p:txBody>
      </p:sp>
      <p:sp>
        <p:nvSpPr>
          <p:cNvPr id="2" name="CaixaDeTexto 1"/>
          <p:cNvSpPr txBox="1"/>
          <p:nvPr/>
        </p:nvSpPr>
        <p:spPr>
          <a:xfrm>
            <a:off x="4238006" y="3454015"/>
            <a:ext cx="3715989"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Tabela 3 - Indicador de Atendimento ao Prazo de Execução - 2020</a:t>
            </a:r>
          </a:p>
        </p:txBody>
      </p:sp>
      <p:pic>
        <p:nvPicPr>
          <p:cNvPr id="3" name="Imagem 2"/>
          <p:cNvPicPr>
            <a:picLocks noChangeAspect="1"/>
          </p:cNvPicPr>
          <p:nvPr/>
        </p:nvPicPr>
        <p:blipFill>
          <a:blip r:embed="rId2"/>
          <a:stretch>
            <a:fillRect/>
          </a:stretch>
        </p:blipFill>
        <p:spPr>
          <a:xfrm>
            <a:off x="1525370" y="3831242"/>
            <a:ext cx="9141260" cy="2220938"/>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6003222" y="5131165"/>
            <a:ext cx="3454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3" name="Retângulo 2"/>
          <p:cNvSpPr/>
          <p:nvPr/>
        </p:nvSpPr>
        <p:spPr>
          <a:xfrm>
            <a:off x="3827402" y="682371"/>
            <a:ext cx="7806519" cy="2031325"/>
          </a:xfrm>
          <a:prstGeom prst="rect">
            <a:avLst/>
          </a:prstGeom>
        </p:spPr>
        <p:txBody>
          <a:bodyPr wrap="square">
            <a:spAutoFit/>
          </a:bodyPr>
          <a:lstStyle/>
          <a:p>
            <a:pPr algn="just"/>
            <a:r>
              <a:rPr lang="pt-BR" dirty="0"/>
              <a:t> A estimativa financeira prevista nos Contratos de Gestão n°988088/2020 para o quarto trimestre de 2020 foi de R$ </a:t>
            </a:r>
            <a:r>
              <a:rPr lang="pt-BR" b="1" dirty="0"/>
              <a:t>15.560.604,00.</a:t>
            </a:r>
            <a:endParaRPr lang="pt-BR" dirty="0"/>
          </a:p>
          <a:p>
            <a:pPr algn="just"/>
            <a:r>
              <a:rPr lang="pt-BR" b="1" dirty="0"/>
              <a:t> </a:t>
            </a:r>
            <a:endParaRPr lang="pt-BR" dirty="0"/>
          </a:p>
          <a:p>
            <a:r>
              <a:rPr lang="pt-BR" dirty="0"/>
              <a:t>A Tabela 4 apresenta a relação de repasses mensais efetuados pela SES/SP para a AFIP-OSS durante os meses de Outubro a Dezembro de 2020. O valor repassado foi de R$</a:t>
            </a:r>
            <a:r>
              <a:rPr lang="pt-BR" b="1" dirty="0"/>
              <a:t> </a:t>
            </a:r>
            <a:r>
              <a:rPr lang="pt-BR" b="1" dirty="0">
                <a:highlight>
                  <a:srgbClr val="FFFFFF"/>
                </a:highlight>
              </a:rPr>
              <a:t>13.646.283,44</a:t>
            </a:r>
            <a:r>
              <a:rPr lang="pt-BR" b="1" dirty="0"/>
              <a:t> </a:t>
            </a:r>
            <a:r>
              <a:rPr lang="pt-BR" dirty="0"/>
              <a:t>o repasse para o contrato de gestão para o 4</a:t>
            </a:r>
            <a:r>
              <a:rPr lang="en-US" dirty="0"/>
              <a:t>° </a:t>
            </a:r>
            <a:r>
              <a:rPr lang="pt-BR" dirty="0"/>
              <a:t>trimestre ficou </a:t>
            </a:r>
            <a:r>
              <a:rPr lang="pt-BR" dirty="0">
                <a:highlight>
                  <a:srgbClr val="FFFFFF"/>
                </a:highlight>
              </a:rPr>
              <a:t>-12,30% abaixo do estimado.</a:t>
            </a:r>
          </a:p>
        </p:txBody>
      </p:sp>
      <p:sp>
        <p:nvSpPr>
          <p:cNvPr id="6" name="CaixaDeTexto 5"/>
          <p:cNvSpPr txBox="1"/>
          <p:nvPr/>
        </p:nvSpPr>
        <p:spPr>
          <a:xfrm>
            <a:off x="6421373" y="3299893"/>
            <a:ext cx="3615069" cy="215444"/>
          </a:xfrm>
          <a:prstGeom prst="rect">
            <a:avLst/>
          </a:prstGeom>
          <a:noFill/>
        </p:spPr>
        <p:txBody>
          <a:bodyPr wrap="square" rtlCol="0">
            <a:spAutoFit/>
          </a:bodyPr>
          <a:lstStyle/>
          <a:p>
            <a:r>
              <a:rPr lang="pt-BR" sz="800" dirty="0"/>
              <a:t>Tabela 4 – Recursos Financeiros CEAC Norte AFIP / OSS</a:t>
            </a:r>
          </a:p>
        </p:txBody>
      </p:sp>
      <p:pic>
        <p:nvPicPr>
          <p:cNvPr id="4" name="Imagem 3"/>
          <p:cNvPicPr>
            <a:picLocks noChangeAspect="1"/>
          </p:cNvPicPr>
          <p:nvPr/>
        </p:nvPicPr>
        <p:blipFill>
          <a:blip r:embed="rId3"/>
          <a:stretch>
            <a:fillRect/>
          </a:stretch>
        </p:blipFill>
        <p:spPr>
          <a:xfrm>
            <a:off x="4874493" y="3613635"/>
            <a:ext cx="5445857" cy="1369219"/>
          </a:xfrm>
          <a:prstGeom prst="rect">
            <a:avLst/>
          </a:prstGeom>
        </p:spPr>
      </p:pic>
    </p:spTree>
    <p:extLst>
      <p:ext uri="{BB962C8B-B14F-4D97-AF65-F5344CB8AC3E}">
        <p14:creationId xmlns:p14="http://schemas.microsoft.com/office/powerpoint/2010/main" val="36304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Dezembro de 2020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5828475" y="1192747"/>
            <a:ext cx="4229966" cy="323165"/>
          </a:xfrm>
          <a:prstGeom prst="rect">
            <a:avLst/>
          </a:prstGeom>
        </p:spPr>
        <p:txBody>
          <a:bodyPr wrap="square">
            <a:spAutoFit/>
          </a:bodyPr>
          <a:lstStyle/>
          <a:p>
            <a:pPr algn="ctr">
              <a:lnSpc>
                <a:spcPct val="150000"/>
              </a:lnSpc>
              <a:spcAft>
                <a:spcPts val="0"/>
              </a:spcAft>
              <a:defRPr/>
            </a:pPr>
            <a:r>
              <a:rPr lang="pt-BR" sz="1000" dirty="0">
                <a:solidFill>
                  <a:srgbClr val="FF0000"/>
                </a:solidFill>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3 – Demonstrativo de Fluxo de Caixa CEAC Norte – 4° Trimestre 2020</a:t>
            </a: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6199773" y="4864544"/>
            <a:ext cx="3580721" cy="230832"/>
          </a:xfrm>
          <a:prstGeom prst="rect">
            <a:avLst/>
          </a:prstGeom>
        </p:spPr>
        <p:txBody>
          <a:bodyPr wrap="square">
            <a:spAutoFit/>
          </a:bodyPr>
          <a:lstStyle/>
          <a:p>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19/02/2021 10h35min</a:t>
            </a:r>
            <a:endParaRPr lang="pt-BR" sz="900" dirty="0"/>
          </a:p>
        </p:txBody>
      </p:sp>
      <p:pic>
        <p:nvPicPr>
          <p:cNvPr id="3" name="Imagem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78442" y="1775969"/>
            <a:ext cx="7437799" cy="2675345"/>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sp>
        <p:nvSpPr>
          <p:cNvPr id="7" name="Retângulo 6">
            <a:extLst>
              <a:ext uri="{FF2B5EF4-FFF2-40B4-BE49-F238E27FC236}">
                <a16:creationId xmlns:a16="http://schemas.microsoft.com/office/drawing/2014/main" id="{C8E3C6BB-D2C3-4347-BACB-6823038D5ADD}"/>
              </a:ext>
            </a:extLst>
          </p:cNvPr>
          <p:cNvSpPr/>
          <p:nvPr/>
        </p:nvSpPr>
        <p:spPr>
          <a:xfrm>
            <a:off x="203200" y="2937135"/>
            <a:ext cx="3297382" cy="3415623"/>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a:t>
            </a:r>
            <a:r>
              <a:rPr lang="en-US" sz="1700" kern="1200" dirty="0" err="1">
                <a:solidFill>
                  <a:schemeClr val="bg1"/>
                </a:solidFill>
                <a:latin typeface="+mn-lt"/>
                <a:ea typeface="+mn-ea"/>
                <a:cs typeface="+mn-cs"/>
              </a:rPr>
              <a:t>prestação</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Contas</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foi</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realizada</a:t>
            </a:r>
            <a:r>
              <a:rPr lang="en-US" sz="1700" kern="1200" dirty="0">
                <a:solidFill>
                  <a:schemeClr val="bg1"/>
                </a:solidFill>
                <a:latin typeface="+mn-lt"/>
                <a:ea typeface="+mn-ea"/>
                <a:cs typeface="+mn-cs"/>
              </a:rPr>
              <a:t> por </a:t>
            </a:r>
            <a:r>
              <a:rPr lang="en-US" sz="1700" kern="1200" dirty="0" err="1">
                <a:solidFill>
                  <a:schemeClr val="bg1"/>
                </a:solidFill>
                <a:latin typeface="+mn-lt"/>
                <a:ea typeface="+mn-ea"/>
                <a:cs typeface="+mn-cs"/>
              </a:rPr>
              <a:t>meio</a:t>
            </a:r>
            <a:r>
              <a:rPr lang="en-US" sz="1700" kern="1200" dirty="0">
                <a:solidFill>
                  <a:schemeClr val="bg1"/>
                </a:solidFill>
                <a:latin typeface="+mn-lt"/>
                <a:ea typeface="+mn-ea"/>
                <a:cs typeface="+mn-cs"/>
              </a:rPr>
              <a:t> do Sistema de Gestão da </a:t>
            </a:r>
            <a:r>
              <a:rPr lang="en-US" sz="1700" kern="1200" dirty="0" err="1">
                <a:solidFill>
                  <a:schemeClr val="bg1"/>
                </a:solidFill>
                <a:latin typeface="+mn-lt"/>
                <a:ea typeface="+mn-ea"/>
                <a:cs typeface="+mn-cs"/>
              </a:rPr>
              <a:t>Secretaria</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Estadual</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Saúde</a:t>
            </a:r>
            <a:r>
              <a:rPr lang="en-US" sz="1700" kern="1200" dirty="0">
                <a:solidFill>
                  <a:schemeClr val="bg1"/>
                </a:solidFill>
                <a:latin typeface="+mn-lt"/>
                <a:ea typeface="+mn-ea"/>
                <a:cs typeface="+mn-cs"/>
              </a:rPr>
              <a:t> e </a:t>
            </a:r>
            <a:r>
              <a:rPr lang="en-US" sz="1700" kern="1200" dirty="0" err="1">
                <a:solidFill>
                  <a:schemeClr val="bg1"/>
                </a:solidFill>
                <a:latin typeface="+mn-lt"/>
                <a:ea typeface="+mn-ea"/>
                <a:cs typeface="+mn-cs"/>
              </a:rPr>
              <a:t>Demonstrativo</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Contábil</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Janeiro a </a:t>
            </a:r>
            <a:r>
              <a:rPr lang="en-US" sz="1700" dirty="0" err="1">
                <a:solidFill>
                  <a:schemeClr val="bg1"/>
                </a:solidFill>
              </a:rPr>
              <a:t>Dezembro</a:t>
            </a:r>
            <a:r>
              <a:rPr lang="en-US" sz="1700" dirty="0">
                <a:solidFill>
                  <a:schemeClr val="bg1"/>
                </a:solidFill>
              </a:rPr>
              <a:t>,</a:t>
            </a:r>
            <a:r>
              <a:rPr lang="en-US" sz="1700" kern="1200" dirty="0">
                <a:solidFill>
                  <a:schemeClr val="bg1"/>
                </a:solidFill>
                <a:latin typeface="+mn-lt"/>
                <a:ea typeface="+mn-ea"/>
                <a:cs typeface="+mn-cs"/>
              </a:rPr>
              <a:t> de 2020 </a:t>
            </a:r>
            <a:r>
              <a:rPr lang="en-US" sz="1700" kern="1200" dirty="0" err="1">
                <a:solidFill>
                  <a:schemeClr val="bg1"/>
                </a:solidFill>
                <a:latin typeface="+mn-lt"/>
                <a:ea typeface="+mn-ea"/>
                <a:cs typeface="+mn-cs"/>
              </a:rPr>
              <a:t>está</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representado</a:t>
            </a:r>
            <a:r>
              <a:rPr lang="en-US" sz="1700" kern="1200" dirty="0">
                <a:solidFill>
                  <a:schemeClr val="bg1"/>
                </a:solidFill>
                <a:latin typeface="+mn-lt"/>
                <a:ea typeface="+mn-ea"/>
                <a:cs typeface="+mn-cs"/>
              </a:rPr>
              <a:t> no </a:t>
            </a:r>
            <a:r>
              <a:rPr lang="en-US" sz="1700" dirty="0" err="1">
                <a:solidFill>
                  <a:schemeClr val="bg1"/>
                </a:solidFill>
              </a:rPr>
              <a:t>quadro</a:t>
            </a:r>
            <a:r>
              <a:rPr lang="en-US" sz="1700" dirty="0">
                <a:solidFill>
                  <a:schemeClr val="bg1"/>
                </a:solidFill>
              </a:rPr>
              <a:t> 4.</a:t>
            </a:r>
            <a:r>
              <a:rPr lang="en-US" sz="1700" kern="1200" dirty="0">
                <a:solidFill>
                  <a:schemeClr val="bg1"/>
                </a:solidFill>
                <a:latin typeface="+mn-lt"/>
                <a:ea typeface="+mn-ea"/>
                <a:cs typeface="+mn-cs"/>
              </a:rPr>
              <a:t> </a:t>
            </a: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6130426" y="359074"/>
            <a:ext cx="3909629" cy="323165"/>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4 – Demonstrativo Contábil  CEAC Norte – 4° Trimestre 2020</a:t>
            </a:r>
          </a:p>
        </p:txBody>
      </p:sp>
      <p:sp>
        <p:nvSpPr>
          <p:cNvPr id="11" name="Retângulo 10">
            <a:extLst>
              <a:ext uri="{FF2B5EF4-FFF2-40B4-BE49-F238E27FC236}">
                <a16:creationId xmlns:a16="http://schemas.microsoft.com/office/drawing/2014/main" id="{92E30EBD-E5BA-4F8B-8206-78528F3F9E81}"/>
              </a:ext>
            </a:extLst>
          </p:cNvPr>
          <p:cNvSpPr/>
          <p:nvPr/>
        </p:nvSpPr>
        <p:spPr>
          <a:xfrm>
            <a:off x="6647391" y="5277969"/>
            <a:ext cx="3494328" cy="300082"/>
          </a:xfrm>
          <a:prstGeom prst="rect">
            <a:avLst/>
          </a:prstGeom>
        </p:spPr>
        <p:txBody>
          <a:bodyPr wrap="square">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19/02/2021 10h29min</a:t>
            </a:r>
            <a:endParaRPr lang="pt-BR" sz="900" dirty="0">
              <a:effectLst/>
              <a:latin typeface="Times New Roman" panose="02020603050405020304" pitchFamily="18" charset="0"/>
              <a:ea typeface="Batang" panose="02030600000101010101" pitchFamily="18" charset="-127"/>
            </a:endParaRPr>
          </a:p>
        </p:txBody>
      </p:sp>
      <p:pic>
        <p:nvPicPr>
          <p:cNvPr id="2" name="Imagem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75551" y="970876"/>
            <a:ext cx="7607525" cy="4090221"/>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24931" y="2728379"/>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4614762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a:endCxn id="36" idx="0"/>
          </p:cNvCxnSpPr>
          <p:nvPr/>
        </p:nvCxnSpPr>
        <p:spPr>
          <a:xfrm>
            <a:off x="1312286" y="1801009"/>
            <a:ext cx="206" cy="3747336"/>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4" y="1636886"/>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44011" y="2161016"/>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29185" y="277054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52511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421" y="427599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32" name="Elipse 31">
            <a:extLst>
              <a:ext uri="{FF2B5EF4-FFF2-40B4-BE49-F238E27FC236}">
                <a16:creationId xmlns:a16="http://schemas.microsoft.com/office/drawing/2014/main" id="{0D672968-DD94-4BE5-A6EA-84ADE7A9961F}"/>
              </a:ext>
            </a:extLst>
          </p:cNvPr>
          <p:cNvSpPr/>
          <p:nvPr/>
        </p:nvSpPr>
        <p:spPr>
          <a:xfrm>
            <a:off x="1252761" y="509613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5474"/>
          <a:stretch/>
        </p:blipFill>
        <p:spPr>
          <a:xfrm flipH="1">
            <a:off x="3727757" y="-5446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371710" y="404302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85579" y="4532397"/>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829687" y="4889806"/>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829687" y="5335403"/>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8" name="Retângulo 27">
            <a:extLst>
              <a:ext uri="{FF2B5EF4-FFF2-40B4-BE49-F238E27FC236}">
                <a16:creationId xmlns:a16="http://schemas.microsoft.com/office/drawing/2014/main" id="{7D463610-F7D8-49BA-915B-289ADEAEF85A}"/>
              </a:ext>
            </a:extLst>
          </p:cNvPr>
          <p:cNvSpPr/>
          <p:nvPr/>
        </p:nvSpPr>
        <p:spPr>
          <a:xfrm>
            <a:off x="1371710" y="3553763"/>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479" y="366825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51876" y="554834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a:extLst>
              <a:ext uri="{FF2B5EF4-FFF2-40B4-BE49-F238E27FC236}">
                <a16:creationId xmlns:a16="http://schemas.microsoft.com/office/drawing/2014/main" id="{7123D5BD-273A-4810-888B-ED001B14CC31}"/>
              </a:ext>
            </a:extLst>
          </p:cNvPr>
          <p:cNvSpPr/>
          <p:nvPr/>
        </p:nvSpPr>
        <p:spPr>
          <a:xfrm>
            <a:off x="1250479" y="41758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r="7842"/>
          <a:stretch/>
        </p:blipFill>
        <p:spPr>
          <a:xfrm flipH="1">
            <a:off x="-1" y="0"/>
            <a:ext cx="8405647"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07563" y="814502"/>
            <a:ext cx="4363954" cy="4824398"/>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cs typeface="Times New Roman" panose="02020603050405020304" pitchFamily="18" charset="0"/>
              </a:rPr>
              <a:t>O presente relatório apresenta os resultados obtidos com a execução do Contrato de Gestão n° 988088/2020 de Serviços Laboratoriais celebrado em 01/08/2020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Outubro a Dezembro de 2020,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00371"/>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830997"/>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Quarto Trimestre de 2020.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cstate="screen">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14949" y="3563501"/>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61665"/>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11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830997"/>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6501" y="4316316"/>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2084" y="1877953"/>
            <a:ext cx="558006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Pérola Byington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568706" y="1926086"/>
            <a:ext cx="3214255" cy="4124206"/>
          </a:xfrm>
          <a:prstGeom prst="rect">
            <a:avLst/>
          </a:prstGeom>
        </p:spPr>
        <p:txBody>
          <a:bodyPr wrap="square">
            <a:spAutoFit/>
          </a:bodyPr>
          <a:lstStyle/>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(11)</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20" y="10"/>
            <a:ext cx="1219198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872850" y="1411234"/>
            <a:ext cx="1044630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ko-KR" sz="2000" dirty="0">
                <a:solidFill>
                  <a:schemeClr val="tx1">
                    <a:lumMod val="75000"/>
                    <a:lumOff val="25000"/>
                  </a:schemeClr>
                </a:solidFill>
                <a:latin typeface="+mn-lt"/>
              </a:rPr>
              <a:t>A tabela 1 apresenta a produção trimestral  de acordo com o planejado no Termo Aditivo 01/2020 e no Contrato de Gestão n° 988088/2020, </a:t>
            </a:r>
            <a:r>
              <a:rPr lang="pt-BR" sz="2000" dirty="0">
                <a:solidFill>
                  <a:schemeClr val="tx1">
                    <a:lumMod val="75000"/>
                    <a:lumOff val="25000"/>
                  </a:schemeClr>
                </a:solidFill>
                <a:latin typeface="+mn-lt"/>
              </a:rPr>
              <a:t>que estimaram um volume para o Quarto Trimestre de </a:t>
            </a:r>
            <a:r>
              <a:rPr lang="pt-BR" sz="2000" b="1" dirty="0">
                <a:solidFill>
                  <a:schemeClr val="tx1">
                    <a:lumMod val="75000"/>
                    <a:lumOff val="25000"/>
                  </a:schemeClr>
                </a:solidFill>
                <a:latin typeface="+mn-lt"/>
              </a:rPr>
              <a:t>3.253.836</a:t>
            </a:r>
            <a:r>
              <a:rPr lang="pt-BR" sz="2000" b="1" dirty="0"/>
              <a:t> </a:t>
            </a:r>
            <a:r>
              <a:rPr lang="pt-BR" sz="2000" dirty="0">
                <a:solidFill>
                  <a:schemeClr val="tx1">
                    <a:lumMod val="75000"/>
                    <a:lumOff val="25000"/>
                  </a:schemeClr>
                </a:solidFill>
                <a:latin typeface="+mn-lt"/>
              </a:rPr>
              <a:t>exames</a:t>
            </a:r>
            <a:r>
              <a:rPr lang="pt-BR" altLang="ko-KR" sz="2000" dirty="0">
                <a:solidFill>
                  <a:schemeClr val="tx1">
                    <a:lumMod val="75000"/>
                    <a:lumOff val="25000"/>
                  </a:schemeClr>
                </a:solidFill>
                <a:latin typeface="+mn-lt"/>
              </a:rPr>
              <a:t>. </a:t>
            </a:r>
            <a:r>
              <a:rPr lang="pt-BR" sz="2000" dirty="0">
                <a:solidFill>
                  <a:schemeClr val="tx1">
                    <a:lumMod val="75000"/>
                    <a:lumOff val="25000"/>
                  </a:schemeClr>
                </a:solidFill>
                <a:latin typeface="+mn-lt"/>
              </a:rPr>
              <a:t>A produção realizada foi de </a:t>
            </a:r>
            <a:r>
              <a:rPr lang="pt-BR" sz="2000" b="1" dirty="0">
                <a:solidFill>
                  <a:schemeClr val="tx1">
                    <a:lumMod val="75000"/>
                    <a:lumOff val="25000"/>
                  </a:schemeClr>
                </a:solidFill>
                <a:latin typeface="+mn-lt"/>
              </a:rPr>
              <a:t>24,92%</a:t>
            </a:r>
            <a:r>
              <a:rPr lang="pt-BR" sz="2000" dirty="0">
                <a:solidFill>
                  <a:schemeClr val="tx1">
                    <a:lumMod val="75000"/>
                    <a:lumOff val="25000"/>
                  </a:schemeClr>
                </a:solidFill>
                <a:latin typeface="+mn-lt"/>
              </a:rPr>
              <a:t> menor que o estimado</a:t>
            </a:r>
            <a:r>
              <a:rPr lang="pt-BR" altLang="ko-KR" sz="2000"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790950" y="5482516"/>
            <a:ext cx="46101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1050" dirty="0">
                <a:latin typeface="+mn-lt"/>
                <a:ea typeface="Arial Unicode MS" panose="020B0604020202020204" pitchFamily="34" charset="-128"/>
                <a:cs typeface="Arial Unicode MS" panose="020B0604020202020204" pitchFamily="34" charset="-128"/>
              </a:rPr>
              <a:t>Fonte: Secretaria de Estado da Saúde de São Paulo – </a:t>
            </a:r>
            <a:r>
              <a:rPr lang="pt-BR" altLang="ko-KR" sz="1100" dirty="0">
                <a:latin typeface="+mn-lt"/>
                <a:ea typeface="Arial Unicode MS" panose="020B0604020202020204" pitchFamily="34" charset="-128"/>
                <a:cs typeface="Arial Unicode MS" panose="020B0604020202020204" pitchFamily="34" charset="-128"/>
              </a:rPr>
              <a:t>Sistema</a:t>
            </a:r>
            <a:r>
              <a:rPr lang="pt-BR" altLang="ko-KR" sz="1050" dirty="0">
                <a:latin typeface="+mn-lt"/>
                <a:ea typeface="Arial Unicode MS" panose="020B0604020202020204" pitchFamily="34" charset="-128"/>
                <a:cs typeface="Arial Unicode MS" panose="020B0604020202020204" pitchFamily="34" charset="-128"/>
              </a:rPr>
              <a:t> Reglab ® 2020</a:t>
            </a:r>
            <a:endParaRPr lang="pt-BR" altLang="ko-KR" sz="105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181500" y="2642497"/>
            <a:ext cx="5829001" cy="261610"/>
          </a:xfrm>
          <a:prstGeom prst="rect">
            <a:avLst/>
          </a:prstGeom>
        </p:spPr>
        <p:txBody>
          <a:bodyPr wrap="square">
            <a:spAutoFit/>
          </a:bodyPr>
          <a:lstStyle/>
          <a:p>
            <a:pPr lvl="0"/>
            <a:r>
              <a:rPr lang="pt-BR" altLang="ko-KR" sz="1100" dirty="0">
                <a:solidFill>
                  <a:prstClr val="black">
                    <a:lumMod val="75000"/>
                    <a:lumOff val="25000"/>
                  </a:prstClr>
                </a:solidFill>
              </a:rPr>
              <a:t>Tabela 1 – Produção Estimada e Realizada no CEAC Norte, Outubro a Dezembro de 2020.</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3193" y="6478395"/>
            <a:ext cx="1206621" cy="291909"/>
          </a:xfrm>
          <a:prstGeom prst="rect">
            <a:avLst/>
          </a:prstGeom>
        </p:spPr>
      </p:pic>
      <p:pic>
        <p:nvPicPr>
          <p:cNvPr id="6" name="Imagem 5"/>
          <p:cNvPicPr>
            <a:picLocks noChangeAspect="1"/>
          </p:cNvPicPr>
          <p:nvPr/>
        </p:nvPicPr>
        <p:blipFill>
          <a:blip r:embed="rId5"/>
          <a:stretch>
            <a:fillRect/>
          </a:stretch>
        </p:blipFill>
        <p:spPr>
          <a:xfrm>
            <a:off x="2817220" y="3124200"/>
            <a:ext cx="6173737" cy="2155156"/>
          </a:xfrm>
          <a:prstGeom prst="rect">
            <a:avLst/>
          </a:prstGeom>
        </p:spPr>
      </p:pic>
    </p:spTree>
    <p:extLst>
      <p:ext uri="{BB962C8B-B14F-4D97-AF65-F5344CB8AC3E}">
        <p14:creationId xmlns:p14="http://schemas.microsoft.com/office/powerpoint/2010/main" val="142935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168270" y="1220491"/>
            <a:ext cx="6096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7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Outubro  a Dezembro de 2020.</a:t>
            </a:r>
            <a:endParaRPr lang="pt-BR" altLang="pt-BR" sz="7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948692" y="5483398"/>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Outubro a Dezembro de 2020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596421"/>
            <a:ext cx="0" cy="37214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2149" y="1520484"/>
            <a:ext cx="5209706" cy="3817032"/>
          </a:xfrm>
          <a:prstGeom prst="rect">
            <a:avLst/>
          </a:prstGeom>
        </p:spPr>
      </p:pic>
    </p:spTree>
    <p:extLst>
      <p:ext uri="{BB962C8B-B14F-4D97-AF65-F5344CB8AC3E}">
        <p14:creationId xmlns:p14="http://schemas.microsoft.com/office/powerpoint/2010/main" val="208631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545020" y="960372"/>
            <a:ext cx="613104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pPr algn="just"/>
            <a:r>
              <a:rPr lang="pt-BR" sz="1400" dirty="0">
                <a:latin typeface="+mn-lt"/>
              </a:rPr>
              <a:t>Importante salientar que a adesão à pesquisa de satisfação é voluntária e depende da aprovação da diretoria de cada serviço, hospital ou ambulatório. </a:t>
            </a:r>
          </a:p>
          <a:p>
            <a:pPr algn="just"/>
            <a:r>
              <a:rPr lang="pt-BR" sz="1400" dirty="0">
                <a:latin typeface="+mn-lt"/>
              </a:rPr>
              <a:t> </a:t>
            </a:r>
          </a:p>
          <a:p>
            <a:pPr algn="just"/>
            <a:r>
              <a:rPr lang="pt-BR" sz="1400" dirty="0">
                <a:latin typeface="+mn-lt"/>
              </a:rPr>
              <a:t>No quarto trimestre de 2020, doze (12) unidades de saúde estaduais aderiram à pesquisa de satisfação para usuários do CEAC Norte. Os serviços que aderiram à pesquisa SAU incluíram os seguintes Ambulatórios: Mandaqui, Pérola Byington, Ames Caraguatatuba, Santos e Pariquera-Açu e os Hospitais; Guilherme Álvaro, Heliópolis, Ipiranga, Itaquaquecetuba, Mandaqui, Mario Covas e Sapopemba. </a:t>
            </a:r>
            <a:endParaRPr lang="pt-BR" sz="1400" dirty="0">
              <a:solidFill>
                <a:srgbClr val="FF0000"/>
              </a:solidFill>
              <a:latin typeface="+mn-lt"/>
            </a:endParaRPr>
          </a:p>
          <a:p>
            <a:pPr algn="just"/>
            <a:r>
              <a:rPr lang="pt-BR" sz="1400" dirty="0">
                <a:latin typeface="+mn-lt"/>
              </a:rPr>
              <a:t> </a:t>
            </a:r>
          </a:p>
          <a:p>
            <a:pPr algn="just"/>
            <a:r>
              <a:rPr lang="pt-BR" sz="1400" dirty="0">
                <a:latin typeface="+mn-lt"/>
              </a:rPr>
              <a:t>No quarto trimestre 2020 foram respondidas pesquisas de satisfação (média mensal de 1.251pesquisas) em um universo de 15.007 atendimentos avaliados. Verificamos alto grau de satisfação dos usuários com os serviços prestados pelo CEAC Norte/AFIP em todas as dimensões avaliadas (Recepção, Coleta, Preparo, Higiene, Limpeza e Entrega de Resultados) com avaliações “Ótimo” ou “Bom” em mais de 97,7% das respostas, conforme Quadro 2 e Tabela 2.</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7" cstate="screen">
            <a:duotone>
              <a:prstClr val="black"/>
              <a:schemeClr val="accent3">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9" cstate="screen">
            <a:duotone>
              <a:prstClr val="black"/>
              <a:schemeClr val="accent3">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4022863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2143</TotalTime>
  <Words>1638</Words>
  <Application>Microsoft Office PowerPoint</Application>
  <PresentationFormat>Widescreen</PresentationFormat>
  <Paragraphs>138</Paragraphs>
  <Slides>15</Slides>
  <Notes>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Caroline Petermann</cp:lastModifiedBy>
  <cp:revision>257</cp:revision>
  <cp:lastPrinted>2020-11-16T12:56:51Z</cp:lastPrinted>
  <dcterms:created xsi:type="dcterms:W3CDTF">2019-10-31T14:23:28Z</dcterms:created>
  <dcterms:modified xsi:type="dcterms:W3CDTF">2021-05-11T20:01:27Z</dcterms:modified>
</cp:coreProperties>
</file>