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70" r:id="rId2"/>
    <p:sldId id="516" r:id="rId3"/>
    <p:sldId id="490" r:id="rId4"/>
    <p:sldId id="508" r:id="rId5"/>
    <p:sldId id="509" r:id="rId6"/>
    <p:sldId id="492" r:id="rId7"/>
    <p:sldId id="493" r:id="rId8"/>
    <p:sldId id="495" r:id="rId9"/>
    <p:sldId id="514" r:id="rId10"/>
    <p:sldId id="496" r:id="rId11"/>
    <p:sldId id="515" r:id="rId12"/>
    <p:sldId id="499" r:id="rId13"/>
    <p:sldId id="507" r:id="rId14"/>
    <p:sldId id="506" r:id="rId15"/>
    <p:sldId id="505" r:id="rId16"/>
  </p:sldIdLst>
  <p:sldSz cx="12192000" cy="6858000"/>
  <p:notesSz cx="6799263" cy="99298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6" userDrawn="1">
          <p15:clr>
            <a:srgbClr val="A4A3A4"/>
          </p15:clr>
        </p15:guide>
        <p15:guide id="2" pos="3228" userDrawn="1">
          <p15:clr>
            <a:srgbClr val="A4A3A4"/>
          </p15:clr>
        </p15:guide>
        <p15:guide id="3" pos="7537" userDrawn="1">
          <p15:clr>
            <a:srgbClr val="A4A3A4"/>
          </p15:clr>
        </p15:guide>
        <p15:guide id="4" pos="6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n Chiarelli" initials="MC" lastIdx="3" clrIdx="0">
    <p:extLst>
      <p:ext uri="{19B8F6BF-5375-455C-9EA6-DF929625EA0E}">
        <p15:presenceInfo xmlns:p15="http://schemas.microsoft.com/office/powerpoint/2012/main" userId="44a267b8d7879db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404040"/>
    <a:srgbClr val="FFFFFF"/>
    <a:srgbClr val="C00000"/>
    <a:srgbClr val="01AE80"/>
    <a:srgbClr val="E1DFE0"/>
    <a:srgbClr val="F2F2F2"/>
    <a:srgbClr val="A50000"/>
    <a:srgbClr val="A5A5A5"/>
    <a:srgbClr val="C21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249" autoAdjust="0"/>
  </p:normalViewPr>
  <p:slideViewPr>
    <p:cSldViewPr snapToGrid="0">
      <p:cViewPr varScale="1">
        <p:scale>
          <a:sx n="77" d="100"/>
          <a:sy n="77" d="100"/>
        </p:scale>
        <p:origin x="835" y="72"/>
      </p:cViewPr>
      <p:guideLst>
        <p:guide orient="horz" pos="3906"/>
        <p:guide pos="3228"/>
        <p:guide pos="7537"/>
        <p:guide pos="6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426514E-D3CE-4F7F-92FF-8D87D753F936}" type="datetimeFigureOut">
              <a:rPr lang="pt-BR" smtClean="0"/>
              <a:t>11/05/2021</a:t>
            </a:fld>
            <a:endParaRPr lang="pt-BR"/>
          </a:p>
        </p:txBody>
      </p:sp>
      <p:sp>
        <p:nvSpPr>
          <p:cNvPr id="4" name="Espaço Reservado para Imagem de Slide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31601"/>
            <a:ext cx="2946347" cy="498214"/>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1342" y="9431601"/>
            <a:ext cx="2946347" cy="498214"/>
          </a:xfrm>
          <a:prstGeom prst="rect">
            <a:avLst/>
          </a:prstGeom>
        </p:spPr>
        <p:txBody>
          <a:bodyPr vert="horz" lIns="91440" tIns="45720" rIns="91440" bIns="45720" rtlCol="0" anchor="b"/>
          <a:lstStyle>
            <a:lvl1pPr algn="r">
              <a:defRPr sz="1200"/>
            </a:lvl1pPr>
          </a:lstStyle>
          <a:p>
            <a:fld id="{F8F38578-74F1-446B-B54B-1DEC46AE92B6}" type="slidenum">
              <a:rPr lang="pt-BR" smtClean="0"/>
              <a:t>‹nº›</a:t>
            </a:fld>
            <a:endParaRPr lang="pt-BR"/>
          </a:p>
        </p:txBody>
      </p:sp>
    </p:spTree>
    <p:extLst>
      <p:ext uri="{BB962C8B-B14F-4D97-AF65-F5344CB8AC3E}">
        <p14:creationId xmlns:p14="http://schemas.microsoft.com/office/powerpoint/2010/main" val="35368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2</a:t>
            </a:fld>
            <a:endParaRPr lang="pt-BR"/>
          </a:p>
        </p:txBody>
      </p:sp>
    </p:spTree>
    <p:extLst>
      <p:ext uri="{BB962C8B-B14F-4D97-AF65-F5344CB8AC3E}">
        <p14:creationId xmlns:p14="http://schemas.microsoft.com/office/powerpoint/2010/main" val="2188053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B63D3-F843-46C0-8B4E-180160A7E32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F7E2D60-0571-4121-AD71-C41537752F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C888F06-229A-4119-8A13-466211BDA30B}"/>
              </a:ext>
            </a:extLst>
          </p:cNvPr>
          <p:cNvSpPr>
            <a:spLocks noGrp="1"/>
          </p:cNvSpPr>
          <p:nvPr>
            <p:ph type="dt" sz="half" idx="10"/>
          </p:nvPr>
        </p:nvSpPr>
        <p:spPr/>
        <p:txBody>
          <a:bodyPr/>
          <a:lstStyle/>
          <a:p>
            <a:fld id="{874D8CD9-C51F-4ABB-B287-AC3576761347}" type="datetimeFigureOut">
              <a:rPr lang="pt-BR" smtClean="0"/>
              <a:t>11/05/2021</a:t>
            </a:fld>
            <a:endParaRPr lang="pt-BR"/>
          </a:p>
        </p:txBody>
      </p:sp>
      <p:sp>
        <p:nvSpPr>
          <p:cNvPr id="5" name="Espaço Reservado para Rodapé 4">
            <a:extLst>
              <a:ext uri="{FF2B5EF4-FFF2-40B4-BE49-F238E27FC236}">
                <a16:creationId xmlns:a16="http://schemas.microsoft.com/office/drawing/2014/main" id="{A20EA748-E4F5-44BC-A19A-ED1EC403A8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ED7674-4520-4DD9-B491-C2A65C2B9F97}"/>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10863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D5F77-F7F0-4152-8173-477F4CD544A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667A01A-AF06-4632-909D-D206980B604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7CD557-7A99-4A49-997B-D57CC3BD60F1}"/>
              </a:ext>
            </a:extLst>
          </p:cNvPr>
          <p:cNvSpPr>
            <a:spLocks noGrp="1"/>
          </p:cNvSpPr>
          <p:nvPr>
            <p:ph type="dt" sz="half" idx="10"/>
          </p:nvPr>
        </p:nvSpPr>
        <p:spPr/>
        <p:txBody>
          <a:bodyPr/>
          <a:lstStyle/>
          <a:p>
            <a:fld id="{874D8CD9-C51F-4ABB-B287-AC3576761347}" type="datetimeFigureOut">
              <a:rPr lang="pt-BR" smtClean="0"/>
              <a:t>11/05/2021</a:t>
            </a:fld>
            <a:endParaRPr lang="pt-BR"/>
          </a:p>
        </p:txBody>
      </p:sp>
      <p:sp>
        <p:nvSpPr>
          <p:cNvPr id="5" name="Espaço Reservado para Rodapé 4">
            <a:extLst>
              <a:ext uri="{FF2B5EF4-FFF2-40B4-BE49-F238E27FC236}">
                <a16:creationId xmlns:a16="http://schemas.microsoft.com/office/drawing/2014/main" id="{836E6592-6064-4DFD-B76D-5C58BCAF59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4A5AF3C-EC5A-4473-A025-70CBBD3AE003}"/>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211992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57910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F7C5B05-32A0-4C6F-8FA9-72506306A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577A5CF7-DA2F-48D7-B25F-0FBA2F5C1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C2E58526-88D4-4E6C-BA34-C4F733D68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D8CD9-C51F-4ABB-B287-AC3576761347}" type="datetimeFigureOut">
              <a:rPr lang="pt-BR" smtClean="0"/>
              <a:t>11/05/2021</a:t>
            </a:fld>
            <a:endParaRPr lang="pt-BR"/>
          </a:p>
        </p:txBody>
      </p:sp>
      <p:sp>
        <p:nvSpPr>
          <p:cNvPr id="5" name="Espaço Reservado para Rodapé 4">
            <a:extLst>
              <a:ext uri="{FF2B5EF4-FFF2-40B4-BE49-F238E27FC236}">
                <a16:creationId xmlns:a16="http://schemas.microsoft.com/office/drawing/2014/main" id="{58198FA4-882C-4709-9D6B-23BA88D3E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0E725C9-AD8C-4893-8CCA-F5736B5F4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85ED8-2C41-4BA2-A53B-9891B0C1C9D9}" type="slidenum">
              <a:rPr lang="pt-BR" smtClean="0"/>
              <a:t>‹nº›</a:t>
            </a:fld>
            <a:endParaRPr lang="pt-BR"/>
          </a:p>
        </p:txBody>
      </p:sp>
      <p:pic>
        <p:nvPicPr>
          <p:cNvPr id="8" name="Imagem 7">
            <a:extLst>
              <a:ext uri="{FF2B5EF4-FFF2-40B4-BE49-F238E27FC236}">
                <a16:creationId xmlns:a16="http://schemas.microsoft.com/office/drawing/2014/main" id="{CC71F068-CBE1-41CE-8449-76006A54A06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pic>
        <p:nvPicPr>
          <p:cNvPr id="10" name="Imagem 9">
            <a:extLst>
              <a:ext uri="{FF2B5EF4-FFF2-40B4-BE49-F238E27FC236}">
                <a16:creationId xmlns:a16="http://schemas.microsoft.com/office/drawing/2014/main" id="{C1D974A5-9EA3-442E-93CE-90281F58494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2400335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Lst>
  <p:txStyles>
    <p:title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gestao.saude.sp.gov.br/" TargetMode="External"/><Relationship Id="rId1" Type="http://schemas.openxmlformats.org/officeDocument/2006/relationships/slideLayout" Target="../slideLayouts/slideLayout1.xml"/><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3" Type="http://schemas.openxmlformats.org/officeDocument/2006/relationships/hyperlink" Target="http://www.gestao.saude.sp.gov.br/" TargetMode="External"/><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3" Type="http://schemas.openxmlformats.org/officeDocument/2006/relationships/hyperlink" Target="http://www.gestao.saude.sp.gov.br/" TargetMode="External"/><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png"/><Relationship Id="rId5" Type="http://schemas.microsoft.com/office/2007/relationships/hdphoto" Target="../media/hdphoto3.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5.png"/><Relationship Id="rId10" Type="http://schemas.microsoft.com/office/2007/relationships/hdphoto" Target="../media/hdphoto6.wdp"/><Relationship Id="rId4" Type="http://schemas.openxmlformats.org/officeDocument/2006/relationships/image" Target="../media/image14.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888287" y="2564606"/>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3000" dirty="0">
                <a:solidFill>
                  <a:schemeClr val="bg1"/>
                </a:solidFill>
                <a:latin typeface="+mj-lt"/>
                <a:cs typeface="Arial" panose="020B0604020202020204" pitchFamily="34" charset="0"/>
              </a:rPr>
              <a:t>RELATÓRIO DE EXECUÇÃO DO CONTRATO DE GESTÃO QUARTO TRIMESTRE 2019</a:t>
            </a:r>
            <a:br>
              <a:rPr lang="pt-BR" altLang="pt-BR" sz="3000" dirty="0">
                <a:solidFill>
                  <a:schemeClr val="bg1"/>
                </a:solidFill>
                <a:latin typeface="+mj-lt"/>
                <a:cs typeface="Arial" panose="020B0604020202020204" pitchFamily="34" charset="0"/>
              </a:rPr>
            </a:b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4">
            <a:extLst>
              <a:ext uri="{FF2B5EF4-FFF2-40B4-BE49-F238E27FC236}">
                <a16:creationId xmlns:a16="http://schemas.microsoft.com/office/drawing/2014/main" id="{9A5A5385-18A5-42EB-AD0F-DAC418D1AEE7}"/>
              </a:ext>
            </a:extLst>
          </p:cNvPr>
          <p:cNvSpPr>
            <a:spLocks noChangeArrowheads="1"/>
          </p:cNvSpPr>
          <p:nvPr/>
        </p:nvSpPr>
        <p:spPr bwMode="auto">
          <a:xfrm>
            <a:off x="7651605" y="4424213"/>
            <a:ext cx="45831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600" b="1" i="1" dirty="0">
                <a:solidFill>
                  <a:schemeClr val="bg1"/>
                </a:solidFill>
                <a:ea typeface="Arial Unicode MS" panose="020B0604020202020204" pitchFamily="34" charset="-128"/>
                <a:cs typeface="Arial Unicode MS" panose="020B0604020202020204" pitchFamily="34" charset="-128"/>
              </a:rPr>
              <a:t> RELATÓRIO DE EXECUÇÃO DO CONTRATO DE GESTÃO </a:t>
            </a:r>
            <a:r>
              <a:rPr lang="pt-BR" altLang="pt-BR" sz="600" b="1" i="1" dirty="0">
                <a:solidFill>
                  <a:schemeClr val="bg1"/>
                </a:solidFill>
                <a:ea typeface="Batang" panose="02030600000101010101" pitchFamily="18" charset="-127"/>
              </a:rPr>
              <a:t>n° 001.0500.000.026/2015 </a:t>
            </a:r>
            <a:r>
              <a:rPr lang="pt-BR" altLang="pt-BR" sz="600" b="1" i="1" dirty="0">
                <a:solidFill>
                  <a:schemeClr val="bg1"/>
                </a:solidFill>
                <a:ea typeface="Arial Unicode MS" panose="020B0604020202020204" pitchFamily="34" charset="-128"/>
                <a:cs typeface="Arial Unicode MS" panose="020B0604020202020204" pitchFamily="34" charset="-128"/>
              </a:rPr>
              <a:t>CEAC Norte  – 4</a:t>
            </a:r>
            <a:r>
              <a:rPr lang="pt-BR" altLang="pt-BR" sz="600" b="1" i="1" baseline="30000" dirty="0">
                <a:solidFill>
                  <a:schemeClr val="bg1"/>
                </a:solidFill>
                <a:ea typeface="Arial Unicode MS" panose="020B0604020202020204" pitchFamily="34" charset="-128"/>
                <a:cs typeface="Arial Unicode MS" panose="020B0604020202020204" pitchFamily="34" charset="-128"/>
              </a:rPr>
              <a:t>0 </a:t>
            </a:r>
            <a:r>
              <a:rPr lang="pt-BR" altLang="pt-BR" sz="600" b="1" i="1" dirty="0">
                <a:solidFill>
                  <a:schemeClr val="bg1"/>
                </a:solidFill>
                <a:ea typeface="Arial Unicode MS" panose="020B0604020202020204" pitchFamily="34" charset="-128"/>
                <a:cs typeface="Arial Unicode MS" panose="020B0604020202020204" pitchFamily="34" charset="-128"/>
              </a:rPr>
              <a:t>Trimestre de 2019</a:t>
            </a:r>
            <a:endParaRPr lang="pt-BR" altLang="pt-BR" sz="600" b="1" dirty="0">
              <a:solidFill>
                <a:schemeClr val="bg1"/>
              </a:solidFill>
            </a:endParaRPr>
          </a:p>
        </p:txBody>
      </p:sp>
    </p:spTree>
    <p:extLst>
      <p:ext uri="{BB962C8B-B14F-4D97-AF65-F5344CB8AC3E}">
        <p14:creationId xmlns:p14="http://schemas.microsoft.com/office/powerpoint/2010/main" val="1838030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 name="Imagem 2"/>
          <p:cNvPicPr>
            <a:picLocks noChangeAspect="1"/>
          </p:cNvPicPr>
          <p:nvPr/>
        </p:nvPicPr>
        <p:blipFill>
          <a:blip r:embed="rId2"/>
          <a:stretch>
            <a:fillRect/>
          </a:stretch>
        </p:blipFill>
        <p:spPr>
          <a:xfrm>
            <a:off x="236004" y="1151206"/>
            <a:ext cx="6561262" cy="3991290"/>
          </a:xfrm>
          <a:prstGeom prst="rect">
            <a:avLst/>
          </a:prstGeom>
        </p:spPr>
      </p:pic>
      <p:pic>
        <p:nvPicPr>
          <p:cNvPr id="4" name="Imagem 3"/>
          <p:cNvPicPr>
            <a:picLocks noChangeAspect="1"/>
          </p:cNvPicPr>
          <p:nvPr/>
        </p:nvPicPr>
        <p:blipFill rotWithShape="1">
          <a:blip r:embed="rId3"/>
          <a:srcRect l="3602" t="3448" r="4935" b="3465"/>
          <a:stretch/>
        </p:blipFill>
        <p:spPr>
          <a:xfrm>
            <a:off x="6823881" y="2292824"/>
            <a:ext cx="5186150" cy="3794077"/>
          </a:xfrm>
          <a:prstGeom prst="rect">
            <a:avLst/>
          </a:prstGeom>
        </p:spPr>
      </p:pic>
    </p:spTree>
    <p:extLst>
      <p:ext uri="{BB962C8B-B14F-4D97-AF65-F5344CB8AC3E}">
        <p14:creationId xmlns:p14="http://schemas.microsoft.com/office/powerpoint/2010/main" val="1571140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34836" y="318969"/>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Educação Continuada  </a:t>
            </a: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 name="Imagem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3809" y="1260933"/>
            <a:ext cx="5638842" cy="3989305"/>
          </a:xfrm>
          <a:prstGeom prst="rect">
            <a:avLst/>
          </a:prstGeom>
        </p:spPr>
      </p:pic>
      <p:pic>
        <p:nvPicPr>
          <p:cNvPr id="2" name="Imagem 1"/>
          <p:cNvPicPr>
            <a:picLocks noChangeAspect="1"/>
          </p:cNvPicPr>
          <p:nvPr/>
        </p:nvPicPr>
        <p:blipFill>
          <a:blip r:embed="rId3"/>
          <a:stretch>
            <a:fillRect/>
          </a:stretch>
        </p:blipFill>
        <p:spPr>
          <a:xfrm>
            <a:off x="6058222" y="1109485"/>
            <a:ext cx="5550480" cy="4639030"/>
          </a:xfrm>
          <a:prstGeom prst="rect">
            <a:avLst/>
          </a:prstGeom>
        </p:spPr>
      </p:pic>
    </p:spTree>
    <p:extLst>
      <p:ext uri="{BB962C8B-B14F-4D97-AF65-F5344CB8AC3E}">
        <p14:creationId xmlns:p14="http://schemas.microsoft.com/office/powerpoint/2010/main" val="2523085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a:extLst>
              <a:ext uri="{FF2B5EF4-FFF2-40B4-BE49-F238E27FC236}">
                <a16:creationId xmlns:a16="http://schemas.microsoft.com/office/drawing/2014/main" id="{993DBBEC-3B9E-4E74-9666-C8759EE6E35F}"/>
              </a:ext>
            </a:extLst>
          </p:cNvPr>
          <p:cNvSpPr>
            <a:spLocks noChangeArrowheads="1"/>
          </p:cNvSpPr>
          <p:nvPr/>
        </p:nvSpPr>
        <p:spPr bwMode="auto">
          <a:xfrm>
            <a:off x="430877" y="1354138"/>
            <a:ext cx="496315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latin typeface="+mn-lt"/>
                <a:ea typeface="Arial Unicode MS" panose="020B0604020202020204" pitchFamily="34" charset="-128"/>
                <a:cs typeface="Arial Unicode MS" panose="020B0604020202020204" pitchFamily="34" charset="-128"/>
              </a:rPr>
              <a:t>Tempo de Atendimento Total (TAT) por unidade</a:t>
            </a:r>
            <a:endParaRPr lang="pt-BR" altLang="pt-BR" sz="1200" dirty="0">
              <a:latin typeface="+mn-lt"/>
              <a:ea typeface="Batang" panose="02030600000101010101" pitchFamily="18" charset="-127"/>
            </a:endParaRP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 </a:t>
            </a:r>
            <a:endParaRPr lang="pt-BR" altLang="pt-BR" sz="1200" dirty="0">
              <a:latin typeface="+mn-lt"/>
              <a:ea typeface="Batang" panose="02030600000101010101" pitchFamily="18" charset="-127"/>
            </a:endParaRP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A tabela 3 representa o indicado o indicador de exames liberados conforme intervalo de tempo definido em Contrato de Gestão e suas porcentagens, divididas de acordo com o perfil de exames </a:t>
            </a:r>
            <a:r>
              <a:rPr lang="pt-BR" altLang="pt-BR" sz="1200" dirty="0">
                <a:latin typeface="+mn-lt"/>
                <a:ea typeface="Batang" panose="02030600000101010101" pitchFamily="18" charset="-127"/>
              </a:rPr>
              <a:t> – 4º Trimestre 2019.</a:t>
            </a:r>
          </a:p>
        </p:txBody>
      </p:sp>
      <p:sp>
        <p:nvSpPr>
          <p:cNvPr id="7" name="Título 1">
            <a:extLst>
              <a:ext uri="{FF2B5EF4-FFF2-40B4-BE49-F238E27FC236}">
                <a16:creationId xmlns:a16="http://schemas.microsoft.com/office/drawing/2014/main" id="{6CDF4C9A-BD2E-4957-9A70-92363BFBC8BC}"/>
              </a:ext>
            </a:extLst>
          </p:cNvPr>
          <p:cNvSpPr txBox="1">
            <a:spLocks/>
          </p:cNvSpPr>
          <p:nvPr/>
        </p:nvSpPr>
        <p:spPr>
          <a:xfrm>
            <a:off x="430877" y="428366"/>
            <a:ext cx="5775959"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Tempo de Atendimento Total (TAT) por unidade</a:t>
            </a:r>
          </a:p>
        </p:txBody>
      </p:sp>
      <p:sp>
        <p:nvSpPr>
          <p:cNvPr id="10" name="Retângulo 9">
            <a:extLst>
              <a:ext uri="{FF2B5EF4-FFF2-40B4-BE49-F238E27FC236}">
                <a16:creationId xmlns:a16="http://schemas.microsoft.com/office/drawing/2014/main" id="{1FAB9C5D-0060-4228-B4C1-3A6BC827EDD2}"/>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F6E727FF-212D-42D5-83B0-9ADD691BCF0B}"/>
              </a:ext>
            </a:extLst>
          </p:cNvPr>
          <p:cNvSpPr/>
          <p:nvPr/>
        </p:nvSpPr>
        <p:spPr>
          <a:xfrm>
            <a:off x="5710632" y="6026660"/>
            <a:ext cx="6096000" cy="275012"/>
          </a:xfrm>
          <a:prstGeom prst="rect">
            <a:avLst/>
          </a:prstGeom>
        </p:spPr>
        <p:txBody>
          <a:bodyPr>
            <a:spAutoFit/>
          </a:bodyPr>
          <a:lstStyle/>
          <a:p>
            <a:pPr algn="just">
              <a:lnSpc>
                <a:spcPct val="150000"/>
              </a:lnSpc>
              <a:spcAft>
                <a:spcPts val="0"/>
              </a:spcAft>
            </a:pPr>
            <a:r>
              <a:rPr lang="pt-BR" sz="900" i="1" dirty="0">
                <a:latin typeface="Arial" panose="020B0604020202020204" pitchFamily="34" charset="0"/>
                <a:ea typeface="Arial Unicode MS" panose="020B0604020202020204"/>
              </a:rPr>
              <a:t>Fonte: Associação Fundo de Incentivo à Pesquisa – AFIP Sistema SHIFT ® 2019</a:t>
            </a:r>
            <a:endParaRPr lang="pt-BR" sz="900" dirty="0">
              <a:effectLst/>
              <a:latin typeface="Times New Roman" panose="02020603050405020304" pitchFamily="18" charset="0"/>
              <a:ea typeface="Batang" panose="02030600000101010101" pitchFamily="18" charset="-127"/>
            </a:endParaRPr>
          </a:p>
        </p:txBody>
      </p:sp>
      <p:pic>
        <p:nvPicPr>
          <p:cNvPr id="2" name="Imagem 1"/>
          <p:cNvPicPr>
            <a:picLocks noChangeAspect="1"/>
          </p:cNvPicPr>
          <p:nvPr/>
        </p:nvPicPr>
        <p:blipFill>
          <a:blip r:embed="rId2"/>
          <a:stretch>
            <a:fillRect/>
          </a:stretch>
        </p:blipFill>
        <p:spPr>
          <a:xfrm>
            <a:off x="785429" y="2984125"/>
            <a:ext cx="9217214" cy="2829821"/>
          </a:xfrm>
          <a:prstGeom prst="rect">
            <a:avLst/>
          </a:prstGeom>
        </p:spPr>
      </p:pic>
    </p:spTree>
    <p:extLst>
      <p:ext uri="{BB962C8B-B14F-4D97-AF65-F5344CB8AC3E}">
        <p14:creationId xmlns:p14="http://schemas.microsoft.com/office/powerpoint/2010/main" val="4224601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A3E17F1A-0015-4C39-9775-D727868EF7AC}"/>
              </a:ext>
            </a:extLst>
          </p:cNvPr>
          <p:cNvSpPr txBox="1">
            <a:spLocks/>
          </p:cNvSpPr>
          <p:nvPr/>
        </p:nvSpPr>
        <p:spPr>
          <a:xfrm>
            <a:off x="694510" y="2272363"/>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err="1">
                <a:solidFill>
                  <a:srgbClr val="FFFFFF"/>
                </a:solidFill>
                <a:latin typeface="+mn-lt"/>
                <a:ea typeface="+mj-ea"/>
                <a:cs typeface="+mj-cs"/>
              </a:rPr>
              <a:t>Recursos</a:t>
            </a:r>
            <a:r>
              <a:rPr lang="en-US" sz="2800" b="1" kern="1200" dirty="0">
                <a:solidFill>
                  <a:srgbClr val="FFFFFF"/>
                </a:solidFill>
                <a:latin typeface="+mn-lt"/>
                <a:ea typeface="+mj-ea"/>
                <a:cs typeface="+mj-cs"/>
              </a:rPr>
              <a:t> </a:t>
            </a:r>
            <a:r>
              <a:rPr lang="en-US" sz="2800" b="1" kern="1200" dirty="0" err="1">
                <a:solidFill>
                  <a:srgbClr val="FFFFFF"/>
                </a:solidFill>
                <a:latin typeface="+mn-lt"/>
                <a:ea typeface="+mj-ea"/>
                <a:cs typeface="+mj-cs"/>
              </a:rPr>
              <a:t>Financeiros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id="{4E64FE92-0BBC-4843-91E4-7ACEB75F1019}"/>
              </a:ext>
            </a:extLst>
          </p:cNvPr>
          <p:cNvSpPr>
            <a:spLocks noChangeArrowheads="1"/>
          </p:cNvSpPr>
          <p:nvPr/>
        </p:nvSpPr>
        <p:spPr bwMode="auto">
          <a:xfrm>
            <a:off x="4038599" y="1087727"/>
            <a:ext cx="7188199"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A estimativa financeira prevista no contrato de gestão</a:t>
            </a:r>
            <a:r>
              <a:rPr lang="pt-BR" altLang="pt-BR" sz="1400" dirty="0">
                <a:solidFill>
                  <a:schemeClr val="tx1">
                    <a:lumMod val="85000"/>
                    <a:lumOff val="15000"/>
                  </a:schemeClr>
                </a:solidFill>
                <a:latin typeface="+mn-lt"/>
                <a:ea typeface="Batang" panose="02030600000101010101" pitchFamily="18" charset="-127"/>
              </a:rPr>
              <a:t> n°</a:t>
            </a:r>
            <a:r>
              <a:rPr lang="pt-BR" sz="1400" dirty="0">
                <a:solidFill>
                  <a:schemeClr val="tx1">
                    <a:lumMod val="85000"/>
                    <a:lumOff val="15000"/>
                  </a:schemeClr>
                </a:solidFill>
                <a:latin typeface="+mn-lt"/>
                <a:ea typeface="Batang" panose="02030600000101010101" pitchFamily="18" charset="-127"/>
              </a:rPr>
              <a:t>001.0500.000.026/2015</a:t>
            </a:r>
            <a:r>
              <a:rPr lang="pt-BR" altLang="pt-BR" sz="1400" dirty="0">
                <a:solidFill>
                  <a:schemeClr val="tx1">
                    <a:lumMod val="85000"/>
                    <a:lumOff val="15000"/>
                  </a:schemeClr>
                </a:solidFill>
                <a:latin typeface="+mn-lt"/>
                <a:ea typeface="Batang" panose="02030600000101010101" pitchFamily="18" charset="-127"/>
              </a:rPr>
              <a:t> para o Quarto trimestre de 2019 </a:t>
            </a:r>
            <a:r>
              <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foi de R$ </a:t>
            </a:r>
            <a:r>
              <a:rPr lang="pt-BR" sz="1400" b="1" dirty="0">
                <a:solidFill>
                  <a:schemeClr val="tx1">
                    <a:lumMod val="85000"/>
                    <a:lumOff val="15000"/>
                  </a:schemeClr>
                </a:solidFill>
                <a:latin typeface="+mn-lt"/>
                <a:ea typeface="Arial Unicode MS" panose="020B0604020202020204" pitchFamily="34" charset="-128"/>
              </a:rPr>
              <a:t>15.406.539,51</a:t>
            </a:r>
            <a:endParaRPr lang="pt-BR" altLang="pt-BR" sz="14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400" b="1"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 </a:t>
            </a:r>
            <a:endParaRPr lang="pt-BR" altLang="pt-BR" sz="14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A Tabela 4 apresenta a relação de repasses mensais efetuados pela SES/SP para a AFIP-OSS durante os meses de Outubro a Dezembro de 2019. O valor repassado foi de R$</a:t>
            </a:r>
            <a:r>
              <a:rPr lang="pt-BR" altLang="pt-BR" sz="1400" b="1"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 14.632.741,68, 5,02% </a:t>
            </a:r>
            <a:r>
              <a:rPr lang="pt-BR" altLang="pt-BR" sz="1400" dirty="0">
                <a:solidFill>
                  <a:schemeClr val="tx1">
                    <a:lumMod val="85000"/>
                    <a:lumOff val="15000"/>
                  </a:schemeClr>
                </a:solidFill>
                <a:latin typeface="+mn-lt"/>
                <a:ea typeface="Arial Unicode MS" panose="020B0604020202020204" pitchFamily="34" charset="-128"/>
              </a:rPr>
              <a:t>a menos que o valor planejado nos referidos Termos Aditivos. </a:t>
            </a:r>
          </a:p>
        </p:txBody>
      </p:sp>
      <p:sp>
        <p:nvSpPr>
          <p:cNvPr id="9" name="Retângulo 2">
            <a:extLst>
              <a:ext uri="{FF2B5EF4-FFF2-40B4-BE49-F238E27FC236}">
                <a16:creationId xmlns:a16="http://schemas.microsoft.com/office/drawing/2014/main" id="{D15ADD7C-AB7B-4331-8134-3A3C10F6AF50}"/>
              </a:ext>
            </a:extLst>
          </p:cNvPr>
          <p:cNvSpPr>
            <a:spLocks noChangeArrowheads="1"/>
          </p:cNvSpPr>
          <p:nvPr/>
        </p:nvSpPr>
        <p:spPr bwMode="auto">
          <a:xfrm>
            <a:off x="4651893" y="4998076"/>
            <a:ext cx="6096000" cy="44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sz="800" i="1" u="sng" dirty="0">
                <a:solidFill>
                  <a:srgbClr val="0000FF"/>
                </a:solidFill>
                <a:ea typeface="Arial Unicode MS" panose="020B0604020202020204"/>
                <a:hlinkClick r:id="rId2"/>
              </a:rPr>
              <a:t>www.gestao.saude.sp.gov.br</a:t>
            </a:r>
            <a:r>
              <a:rPr lang="pt-BR" sz="800" i="1" dirty="0">
                <a:ea typeface="Arial Unicode MS" panose="020B0604020202020204"/>
              </a:rPr>
              <a:t> </a:t>
            </a:r>
            <a:r>
              <a:rPr lang="pt-BR" sz="800" i="1" dirty="0">
                <a:solidFill>
                  <a:srgbClr val="000000"/>
                </a:solidFill>
                <a:ea typeface="Times New Roman" panose="02020603050405020304" pitchFamily="18" charset="0"/>
              </a:rPr>
              <a:t>Acesso em 28/01/2020 14h18min</a:t>
            </a:r>
            <a:endParaRPr lang="pt-BR" sz="800" dirty="0"/>
          </a:p>
          <a:p>
            <a:pPr algn="just">
              <a:lnSpc>
                <a:spcPct val="150000"/>
              </a:lnSpc>
            </a:pPr>
            <a:endParaRPr lang="pt-BR" altLang="pt-BR" sz="800" dirty="0">
              <a:latin typeface="+mn-lt"/>
              <a:ea typeface="Batang" panose="02030600000101010101" pitchFamily="18" charset="-127"/>
            </a:endParaRPr>
          </a:p>
        </p:txBody>
      </p:sp>
      <p:pic>
        <p:nvPicPr>
          <p:cNvPr id="10" name="Imagem 9">
            <a:extLst>
              <a:ext uri="{FF2B5EF4-FFF2-40B4-BE49-F238E27FC236}">
                <a16:creationId xmlns:a16="http://schemas.microsoft.com/office/drawing/2014/main" id="{E26FAF6F-37A7-4C8B-AAA8-E8DB4553BE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0146" y="6317674"/>
            <a:ext cx="1163664" cy="328990"/>
          </a:xfrm>
          <a:prstGeom prst="rect">
            <a:avLst/>
          </a:prstGeom>
        </p:spPr>
      </p:pic>
      <p:pic>
        <p:nvPicPr>
          <p:cNvPr id="3" name="Imagem 2"/>
          <p:cNvPicPr>
            <a:picLocks noChangeAspect="1"/>
          </p:cNvPicPr>
          <p:nvPr/>
        </p:nvPicPr>
        <p:blipFill>
          <a:blip r:embed="rId4"/>
          <a:stretch>
            <a:fillRect/>
          </a:stretch>
        </p:blipFill>
        <p:spPr>
          <a:xfrm>
            <a:off x="4246445" y="3174522"/>
            <a:ext cx="6501448" cy="1734677"/>
          </a:xfrm>
          <a:prstGeom prst="rect">
            <a:avLst/>
          </a:prstGeom>
        </p:spPr>
      </p:pic>
    </p:spTree>
    <p:extLst>
      <p:ext uri="{BB962C8B-B14F-4D97-AF65-F5344CB8AC3E}">
        <p14:creationId xmlns:p14="http://schemas.microsoft.com/office/powerpoint/2010/main" val="851468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3BA5651-9790-4974-935C-B83CF355A50C}"/>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C7A2C62-E98C-4612-A451-34CB590DBA74}"/>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err="1">
                <a:solidFill>
                  <a:schemeClr val="bg1"/>
                </a:solidFill>
                <a:latin typeface="+mj-lt"/>
              </a:rPr>
              <a:t>Prestação</a:t>
            </a:r>
            <a:r>
              <a:rPr lang="en-US" sz="2600" b="1" dirty="0">
                <a:solidFill>
                  <a:schemeClr val="bg1"/>
                </a:solidFill>
                <a:latin typeface="+mj-lt"/>
              </a:rPr>
              <a:t> de </a:t>
            </a:r>
            <a:r>
              <a:rPr lang="en-US" sz="2600" b="1" dirty="0" err="1">
                <a:solidFill>
                  <a:schemeClr val="bg1"/>
                </a:solidFill>
                <a:latin typeface="+mj-lt"/>
              </a:rPr>
              <a:t>Contas</a:t>
            </a:r>
            <a:endParaRPr lang="en-US" sz="2600" b="1" dirty="0">
              <a:solidFill>
                <a:schemeClr val="bg1"/>
              </a:solidFill>
              <a:latin typeface="+mj-lt"/>
            </a:endParaRPr>
          </a:p>
          <a:p>
            <a:pPr algn="ctr">
              <a:spcAft>
                <a:spcPts val="600"/>
              </a:spcAft>
            </a:pPr>
            <a:r>
              <a:rPr lang="en-US" sz="2600" b="1" dirty="0" err="1">
                <a:solidFill>
                  <a:schemeClr val="bg1"/>
                </a:solidFill>
                <a:latin typeface="+mj-lt"/>
              </a:rPr>
              <a:t>Fluxo</a:t>
            </a:r>
            <a:r>
              <a:rPr lang="en-US" sz="2600" b="1" dirty="0">
                <a:solidFill>
                  <a:schemeClr val="bg1"/>
                </a:solidFill>
                <a:latin typeface="+mj-lt"/>
              </a:rPr>
              <a:t> de Caixa</a:t>
            </a:r>
          </a:p>
        </p:txBody>
      </p:sp>
      <p:sp>
        <p:nvSpPr>
          <p:cNvPr id="6" name="Retângulo 5">
            <a:extLst>
              <a:ext uri="{FF2B5EF4-FFF2-40B4-BE49-F238E27FC236}">
                <a16:creationId xmlns:a16="http://schemas.microsoft.com/office/drawing/2014/main" id="{82A0DD9D-0D61-48FB-9235-8B98B18102F5}"/>
              </a:ext>
            </a:extLst>
          </p:cNvPr>
          <p:cNvSpPr/>
          <p:nvPr/>
        </p:nvSpPr>
        <p:spPr>
          <a:xfrm>
            <a:off x="515938" y="2937136"/>
            <a:ext cx="2984644" cy="1448600"/>
          </a:xfrm>
          <a:prstGeom prst="rect">
            <a:avLst/>
          </a:prstGeom>
        </p:spPr>
        <p:txBody>
          <a:bodyPr vert="horz" lIns="91440" tIns="45720" rIns="91440" bIns="45720" rtlCol="0">
            <a:noAutofit/>
          </a:bodyPr>
          <a:lstStyle/>
          <a:p>
            <a:pPr algn="just">
              <a:lnSpc>
                <a:spcPct val="150000"/>
              </a:lnSpc>
              <a:spcBef>
                <a:spcPts val="600"/>
              </a:spcBef>
              <a:spcAft>
                <a:spcPts val="600"/>
              </a:spcAft>
              <a:defRPr/>
            </a:pPr>
            <a:endParaRPr lang="pt-BR" sz="1700" dirty="0">
              <a:solidFill>
                <a:schemeClr val="bg1"/>
              </a:solidFill>
              <a:ea typeface="Batang" panose="02030600000101010101" pitchFamily="18" charset="-127"/>
            </a:endParaRPr>
          </a:p>
        </p:txBody>
      </p:sp>
      <p:sp>
        <p:nvSpPr>
          <p:cNvPr id="8" name="Retângulo 7">
            <a:extLst>
              <a:ext uri="{FF2B5EF4-FFF2-40B4-BE49-F238E27FC236}">
                <a16:creationId xmlns:a16="http://schemas.microsoft.com/office/drawing/2014/main" id="{22DAB3DC-65BA-4D58-82AA-FC19F61C181D}"/>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D77A55E-01B1-4DAD-8A6D-BD2F463AB10E}"/>
              </a:ext>
            </a:extLst>
          </p:cNvPr>
          <p:cNvSpPr/>
          <p:nvPr/>
        </p:nvSpPr>
        <p:spPr>
          <a:xfrm>
            <a:off x="484260" y="3034094"/>
            <a:ext cx="3048000" cy="1923604"/>
          </a:xfrm>
          <a:prstGeom prst="rect">
            <a:avLst/>
          </a:prstGeom>
        </p:spPr>
        <p:txBody>
          <a:bodyPr wrap="square">
            <a:spAutoFit/>
          </a:bodyPr>
          <a:lstStyle/>
          <a:p>
            <a:pPr algn="just">
              <a:defRPr/>
            </a:pPr>
            <a:r>
              <a:rPr lang="pt-BR" sz="1700" dirty="0">
                <a:solidFill>
                  <a:schemeClr val="bg1"/>
                </a:solidFill>
              </a:rPr>
              <a:t>A prestação de contas Financeira foi realizada através do Sistema de Gestão da Secretaria Estadual de Saúde. A Demonstração de Fluxo de Caixa de Janeiro a Dezembro de 2019 está representada no quadro 3.</a:t>
            </a:r>
          </a:p>
        </p:txBody>
      </p:sp>
      <p:sp>
        <p:nvSpPr>
          <p:cNvPr id="12" name="Retângulo 11">
            <a:extLst>
              <a:ext uri="{FF2B5EF4-FFF2-40B4-BE49-F238E27FC236}">
                <a16:creationId xmlns:a16="http://schemas.microsoft.com/office/drawing/2014/main" id="{249A347E-426C-4A63-8968-F2E32A2EEDD4}"/>
              </a:ext>
            </a:extLst>
          </p:cNvPr>
          <p:cNvSpPr/>
          <p:nvPr/>
        </p:nvSpPr>
        <p:spPr>
          <a:xfrm>
            <a:off x="4184072" y="1544481"/>
            <a:ext cx="6096000" cy="323165"/>
          </a:xfrm>
          <a:prstGeom prst="rect">
            <a:avLst/>
          </a:prstGeom>
        </p:spPr>
        <p:txBody>
          <a:bodyPr>
            <a:spAutoFit/>
          </a:bodyPr>
          <a:lstStyle/>
          <a:p>
            <a:pPr algn="just">
              <a:lnSpc>
                <a:spcPct val="150000"/>
              </a:lnSpc>
              <a:spcAft>
                <a:spcPts val="0"/>
              </a:spcAft>
              <a:defRPr/>
            </a:pPr>
            <a:r>
              <a:rPr lang="pt-BR" sz="1000" dirty="0">
                <a:ea typeface="Arial Unicode MS"/>
              </a:rPr>
              <a:t> Quadro 3 – Demonstrativo de Fluxo de Caixa CEAC Norte – 4º trimestre 2019</a:t>
            </a:r>
            <a:endParaRPr lang="pt-BR" sz="1000" dirty="0">
              <a:ea typeface="Batang" panose="02030600000101010101" pitchFamily="18" charset="-127"/>
            </a:endParaRPr>
          </a:p>
        </p:txBody>
      </p:sp>
      <p:pic>
        <p:nvPicPr>
          <p:cNvPr id="13" name="Imagem 12">
            <a:extLst>
              <a:ext uri="{FF2B5EF4-FFF2-40B4-BE49-F238E27FC236}">
                <a16:creationId xmlns:a16="http://schemas.microsoft.com/office/drawing/2014/main" id="{BCA8ACF4-DFB5-4318-BF4A-E4B8A5CE48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0146" y="6317674"/>
            <a:ext cx="1163664" cy="328990"/>
          </a:xfrm>
          <a:prstGeom prst="rect">
            <a:avLst/>
          </a:prstGeom>
        </p:spPr>
      </p:pic>
      <p:sp>
        <p:nvSpPr>
          <p:cNvPr id="7" name="Retângulo 6">
            <a:extLst>
              <a:ext uri="{FF2B5EF4-FFF2-40B4-BE49-F238E27FC236}">
                <a16:creationId xmlns:a16="http://schemas.microsoft.com/office/drawing/2014/main" id="{F4AFFF6F-937B-4F4F-93EF-C49E6B74D12C}"/>
              </a:ext>
            </a:extLst>
          </p:cNvPr>
          <p:cNvSpPr/>
          <p:nvPr/>
        </p:nvSpPr>
        <p:spPr>
          <a:xfrm>
            <a:off x="4184071" y="4656291"/>
            <a:ext cx="6096000" cy="230832"/>
          </a:xfrm>
          <a:prstGeom prst="rect">
            <a:avLst/>
          </a:prstGeom>
        </p:spPr>
        <p:txBody>
          <a:bodyPr>
            <a:spAutoFit/>
          </a:bodyPr>
          <a:lstStyle/>
          <a:p>
            <a:r>
              <a:rPr lang="pt-BR" sz="900" i="1" u="sng" dirty="0">
                <a:solidFill>
                  <a:srgbClr val="0000FF"/>
                </a:solidFill>
                <a:latin typeface="Arial" panose="020B0604020202020204" pitchFamily="34" charset="0"/>
                <a:ea typeface="Arial Unicode MS" panose="020B0604020202020204"/>
                <a:hlinkClick r:id="rId3"/>
              </a:rPr>
              <a:t>www.gestao.saude.sp.gov.br</a:t>
            </a:r>
            <a:r>
              <a:rPr lang="pt-BR" sz="900" i="1" dirty="0">
                <a:latin typeface="Arial" panose="020B0604020202020204" pitchFamily="34" charset="0"/>
                <a:ea typeface="Arial Unicode MS" panose="020B0604020202020204"/>
              </a:rPr>
              <a:t> </a:t>
            </a:r>
            <a:r>
              <a:rPr lang="pt-BR" sz="900" i="1" dirty="0">
                <a:solidFill>
                  <a:srgbClr val="000000"/>
                </a:solidFill>
                <a:latin typeface="Arial" panose="020B0604020202020204" pitchFamily="34" charset="0"/>
                <a:ea typeface="Times New Roman" panose="02020603050405020304" pitchFamily="18" charset="0"/>
              </a:rPr>
              <a:t>Acesso em 28/01/2020 12h43min</a:t>
            </a:r>
            <a:endParaRPr lang="pt-BR" sz="900" dirty="0"/>
          </a:p>
        </p:txBody>
      </p:sp>
      <p:pic>
        <p:nvPicPr>
          <p:cNvPr id="22" name="Imagem 21"/>
          <p:cNvPicPr/>
          <p:nvPr/>
        </p:nvPicPr>
        <p:blipFill rotWithShape="1">
          <a:blip r:embed="rId4" cstate="screen">
            <a:extLst>
              <a:ext uri="{28A0092B-C50C-407E-A947-70E740481C1C}">
                <a14:useLocalDpi xmlns:a14="http://schemas.microsoft.com/office/drawing/2010/main"/>
              </a:ext>
            </a:extLst>
          </a:blip>
          <a:srcRect l="2157" t="2489" r="1345" b="3451"/>
          <a:stretch/>
        </p:blipFill>
        <p:spPr bwMode="auto">
          <a:xfrm>
            <a:off x="4073236" y="2115362"/>
            <a:ext cx="8057515" cy="21812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827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49DBA98-5BE5-492E-82D9-D3611C860C26}"/>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ECB1C4B2-4DB2-4217-9216-F4470C78FAD8}"/>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F3833638-4A55-4380-97C4-5095093F8F70}"/>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err="1">
                <a:solidFill>
                  <a:schemeClr val="bg1"/>
                </a:solidFill>
                <a:latin typeface="+mj-lt"/>
              </a:rPr>
              <a:t>Prestação</a:t>
            </a:r>
            <a:r>
              <a:rPr lang="en-US" sz="2600" b="1" dirty="0">
                <a:solidFill>
                  <a:schemeClr val="bg1"/>
                </a:solidFill>
                <a:latin typeface="+mj-lt"/>
              </a:rPr>
              <a:t> de </a:t>
            </a:r>
            <a:r>
              <a:rPr lang="en-US" sz="2600" b="1" dirty="0" err="1">
                <a:solidFill>
                  <a:schemeClr val="bg1"/>
                </a:solidFill>
                <a:latin typeface="+mj-lt"/>
              </a:rPr>
              <a:t>Contas</a:t>
            </a:r>
            <a:endParaRPr lang="en-US" sz="2600" b="1" dirty="0">
              <a:solidFill>
                <a:schemeClr val="bg1"/>
              </a:solidFill>
              <a:latin typeface="+mj-lt"/>
            </a:endParaRPr>
          </a:p>
          <a:p>
            <a:pPr algn="ctr">
              <a:spcAft>
                <a:spcPts val="600"/>
              </a:spcAft>
            </a:pPr>
            <a:r>
              <a:rPr lang="en-US" sz="2600" b="1" dirty="0" err="1">
                <a:solidFill>
                  <a:schemeClr val="bg1"/>
                </a:solidFill>
                <a:latin typeface="+mj-lt"/>
              </a:rPr>
              <a:t>Contábil</a:t>
            </a:r>
            <a:endParaRPr lang="en-US" sz="2600" b="1" dirty="0">
              <a:solidFill>
                <a:schemeClr val="bg1"/>
              </a:solidFill>
              <a:latin typeface="+mj-lt"/>
            </a:endParaRPr>
          </a:p>
        </p:txBody>
      </p:sp>
      <p:sp>
        <p:nvSpPr>
          <p:cNvPr id="7" name="Retângulo 6">
            <a:extLst>
              <a:ext uri="{FF2B5EF4-FFF2-40B4-BE49-F238E27FC236}">
                <a16:creationId xmlns:a16="http://schemas.microsoft.com/office/drawing/2014/main" id="{C8E3C6BB-D2C3-4347-BACB-6823038D5ADD}"/>
              </a:ext>
            </a:extLst>
          </p:cNvPr>
          <p:cNvSpPr/>
          <p:nvPr/>
        </p:nvSpPr>
        <p:spPr>
          <a:xfrm>
            <a:off x="203200" y="2937135"/>
            <a:ext cx="3297382" cy="3415623"/>
          </a:xfrm>
          <a:prstGeom prst="rect">
            <a:avLst/>
          </a:prstGeom>
        </p:spPr>
        <p:txBody>
          <a:bodyPr vert="horz" lIns="91440" tIns="45720" rIns="91440" bIns="45720" rtlCol="0">
            <a:normAutofit/>
          </a:bodyPr>
          <a:lstStyle/>
          <a:p>
            <a:pPr marL="228600" algn="just">
              <a:lnSpc>
                <a:spcPct val="90000"/>
              </a:lnSpc>
              <a:spcBef>
                <a:spcPts val="600"/>
              </a:spcBef>
              <a:spcAft>
                <a:spcPts val="600"/>
              </a:spcAft>
              <a:defRPr/>
            </a:pPr>
            <a:r>
              <a:rPr lang="en-US" sz="1700" kern="1200" dirty="0">
                <a:solidFill>
                  <a:schemeClr val="bg1"/>
                </a:solidFill>
                <a:latin typeface="+mn-lt"/>
                <a:ea typeface="+mn-ea"/>
                <a:cs typeface="+mn-cs"/>
              </a:rPr>
              <a:t>A </a:t>
            </a:r>
            <a:r>
              <a:rPr lang="en-US" sz="1700" kern="1200" dirty="0" err="1">
                <a:solidFill>
                  <a:schemeClr val="bg1"/>
                </a:solidFill>
                <a:latin typeface="+mn-lt"/>
                <a:ea typeface="+mn-ea"/>
                <a:cs typeface="+mn-cs"/>
              </a:rPr>
              <a:t>prestação</a:t>
            </a:r>
            <a:r>
              <a:rPr lang="en-US" sz="1700" kern="1200" dirty="0">
                <a:solidFill>
                  <a:schemeClr val="bg1"/>
                </a:solidFill>
                <a:latin typeface="+mn-lt"/>
                <a:ea typeface="+mn-ea"/>
                <a:cs typeface="+mn-cs"/>
              </a:rPr>
              <a:t> de </a:t>
            </a:r>
            <a:r>
              <a:rPr lang="en-US" sz="1700" kern="1200" dirty="0" err="1">
                <a:solidFill>
                  <a:schemeClr val="bg1"/>
                </a:solidFill>
                <a:latin typeface="+mn-lt"/>
                <a:ea typeface="+mn-ea"/>
                <a:cs typeface="+mn-cs"/>
              </a:rPr>
              <a:t>Contas</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foi</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realizada</a:t>
            </a:r>
            <a:r>
              <a:rPr lang="en-US" sz="1700" kern="1200" dirty="0">
                <a:solidFill>
                  <a:schemeClr val="bg1"/>
                </a:solidFill>
                <a:latin typeface="+mn-lt"/>
                <a:ea typeface="+mn-ea"/>
                <a:cs typeface="+mn-cs"/>
              </a:rPr>
              <a:t> por </a:t>
            </a:r>
            <a:r>
              <a:rPr lang="en-US" sz="1700" kern="1200" dirty="0" err="1">
                <a:solidFill>
                  <a:schemeClr val="bg1"/>
                </a:solidFill>
                <a:latin typeface="+mn-lt"/>
                <a:ea typeface="+mn-ea"/>
                <a:cs typeface="+mn-cs"/>
              </a:rPr>
              <a:t>meio</a:t>
            </a:r>
            <a:r>
              <a:rPr lang="en-US" sz="1700" kern="1200" dirty="0">
                <a:solidFill>
                  <a:schemeClr val="bg1"/>
                </a:solidFill>
                <a:latin typeface="+mn-lt"/>
                <a:ea typeface="+mn-ea"/>
                <a:cs typeface="+mn-cs"/>
              </a:rPr>
              <a:t> do Sistema de Gestão da </a:t>
            </a:r>
            <a:r>
              <a:rPr lang="en-US" sz="1700" kern="1200" dirty="0" err="1">
                <a:solidFill>
                  <a:schemeClr val="bg1"/>
                </a:solidFill>
                <a:latin typeface="+mn-lt"/>
                <a:ea typeface="+mn-ea"/>
                <a:cs typeface="+mn-cs"/>
              </a:rPr>
              <a:t>Secretaria</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Estadual</a:t>
            </a:r>
            <a:r>
              <a:rPr lang="en-US" sz="1700" kern="1200" dirty="0">
                <a:solidFill>
                  <a:schemeClr val="bg1"/>
                </a:solidFill>
                <a:latin typeface="+mn-lt"/>
                <a:ea typeface="+mn-ea"/>
                <a:cs typeface="+mn-cs"/>
              </a:rPr>
              <a:t> de </a:t>
            </a:r>
            <a:r>
              <a:rPr lang="en-US" sz="1700" kern="1200" dirty="0" err="1">
                <a:solidFill>
                  <a:schemeClr val="bg1"/>
                </a:solidFill>
                <a:latin typeface="+mn-lt"/>
                <a:ea typeface="+mn-ea"/>
                <a:cs typeface="+mn-cs"/>
              </a:rPr>
              <a:t>Saúde</a:t>
            </a:r>
            <a:r>
              <a:rPr lang="en-US" sz="1700" kern="1200" dirty="0">
                <a:solidFill>
                  <a:schemeClr val="bg1"/>
                </a:solidFill>
                <a:latin typeface="+mn-lt"/>
                <a:ea typeface="+mn-ea"/>
                <a:cs typeface="+mn-cs"/>
              </a:rPr>
              <a:t> e </a:t>
            </a:r>
            <a:r>
              <a:rPr lang="en-US" sz="1700" kern="1200" dirty="0" err="1">
                <a:solidFill>
                  <a:schemeClr val="bg1"/>
                </a:solidFill>
                <a:latin typeface="+mn-lt"/>
                <a:ea typeface="+mn-ea"/>
                <a:cs typeface="+mn-cs"/>
              </a:rPr>
              <a:t>Demonstrativo</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Contábil</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Operacional</a:t>
            </a:r>
            <a:r>
              <a:rPr lang="en-US" sz="1700" kern="1200" dirty="0">
                <a:solidFill>
                  <a:schemeClr val="bg1"/>
                </a:solidFill>
                <a:latin typeface="+mn-lt"/>
                <a:ea typeface="+mn-ea"/>
                <a:cs typeface="+mn-cs"/>
              </a:rPr>
              <a:t> de Janeiro a </a:t>
            </a:r>
            <a:r>
              <a:rPr lang="en-US" sz="1700" dirty="0" err="1">
                <a:solidFill>
                  <a:schemeClr val="bg1"/>
                </a:solidFill>
              </a:rPr>
              <a:t>Dezembro</a:t>
            </a:r>
            <a:r>
              <a:rPr lang="en-US" sz="1700" kern="1200" dirty="0">
                <a:solidFill>
                  <a:schemeClr val="bg1"/>
                </a:solidFill>
                <a:latin typeface="+mn-lt"/>
                <a:ea typeface="+mn-ea"/>
                <a:cs typeface="+mn-cs"/>
              </a:rPr>
              <a:t> de 2019 </a:t>
            </a:r>
            <a:r>
              <a:rPr lang="en-US" sz="1700" kern="1200" dirty="0" err="1">
                <a:solidFill>
                  <a:schemeClr val="bg1"/>
                </a:solidFill>
                <a:latin typeface="+mn-lt"/>
                <a:ea typeface="+mn-ea"/>
                <a:cs typeface="+mn-cs"/>
              </a:rPr>
              <a:t>está</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representado</a:t>
            </a:r>
            <a:r>
              <a:rPr lang="en-US" sz="1700" kern="1200" dirty="0">
                <a:solidFill>
                  <a:schemeClr val="bg1"/>
                </a:solidFill>
                <a:latin typeface="+mn-lt"/>
                <a:ea typeface="+mn-ea"/>
                <a:cs typeface="+mn-cs"/>
              </a:rPr>
              <a:t> no </a:t>
            </a:r>
            <a:r>
              <a:rPr lang="en-US" sz="1700" kern="1200" dirty="0" err="1">
                <a:solidFill>
                  <a:schemeClr val="bg1"/>
                </a:solidFill>
                <a:latin typeface="+mn-lt"/>
                <a:ea typeface="+mn-ea"/>
                <a:cs typeface="+mn-cs"/>
              </a:rPr>
              <a:t>quadro</a:t>
            </a:r>
            <a:r>
              <a:rPr lang="en-US" sz="1700" kern="1200" dirty="0">
                <a:solidFill>
                  <a:schemeClr val="bg1"/>
                </a:solidFill>
                <a:latin typeface="+mn-lt"/>
                <a:ea typeface="+mn-ea"/>
                <a:cs typeface="+mn-cs"/>
              </a:rPr>
              <a:t> 4. </a:t>
            </a:r>
          </a:p>
        </p:txBody>
      </p:sp>
      <p:pic>
        <p:nvPicPr>
          <p:cNvPr id="12" name="Imagem 11">
            <a:extLst>
              <a:ext uri="{FF2B5EF4-FFF2-40B4-BE49-F238E27FC236}">
                <a16:creationId xmlns:a16="http://schemas.microsoft.com/office/drawing/2014/main" id="{1FD57EA6-C1D0-4AF0-893D-6C3998D12F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0146" y="6317674"/>
            <a:ext cx="1163664" cy="328990"/>
          </a:xfrm>
          <a:prstGeom prst="rect">
            <a:avLst/>
          </a:prstGeom>
        </p:spPr>
      </p:pic>
      <p:sp>
        <p:nvSpPr>
          <p:cNvPr id="13" name="Retângulo 12">
            <a:extLst>
              <a:ext uri="{FF2B5EF4-FFF2-40B4-BE49-F238E27FC236}">
                <a16:creationId xmlns:a16="http://schemas.microsoft.com/office/drawing/2014/main" id="{AEF8B7AF-BF1D-4B7C-B80C-A9EEB7EBC170}"/>
              </a:ext>
            </a:extLst>
          </p:cNvPr>
          <p:cNvSpPr/>
          <p:nvPr/>
        </p:nvSpPr>
        <p:spPr>
          <a:xfrm>
            <a:off x="4304388" y="1391124"/>
            <a:ext cx="6096000" cy="323165"/>
          </a:xfrm>
          <a:prstGeom prst="rect">
            <a:avLst/>
          </a:prstGeom>
        </p:spPr>
        <p:txBody>
          <a:bodyPr>
            <a:spAutoFit/>
          </a:bodyPr>
          <a:lstStyle/>
          <a:p>
            <a:pPr algn="just">
              <a:lnSpc>
                <a:spcPct val="150000"/>
              </a:lnSpc>
              <a:spcAft>
                <a:spcPts val="0"/>
              </a:spcAft>
              <a:defRPr/>
            </a:pPr>
            <a:r>
              <a:rPr lang="pt-BR" sz="1000" dirty="0">
                <a:ea typeface="Arial Unicode MS"/>
              </a:rPr>
              <a:t> Quadro 4 – Demonstrativo Contábil  CEAC Norte – 4º trimestre 2019</a:t>
            </a:r>
            <a:endParaRPr lang="pt-BR" sz="1000" dirty="0">
              <a:ea typeface="Batang" panose="02030600000101010101" pitchFamily="18" charset="-127"/>
            </a:endParaRPr>
          </a:p>
        </p:txBody>
      </p:sp>
      <p:sp>
        <p:nvSpPr>
          <p:cNvPr id="11" name="Retângulo 10">
            <a:extLst>
              <a:ext uri="{FF2B5EF4-FFF2-40B4-BE49-F238E27FC236}">
                <a16:creationId xmlns:a16="http://schemas.microsoft.com/office/drawing/2014/main" id="{92E30EBD-E5BA-4F8B-8206-78528F3F9E81}"/>
              </a:ext>
            </a:extLst>
          </p:cNvPr>
          <p:cNvSpPr/>
          <p:nvPr/>
        </p:nvSpPr>
        <p:spPr>
          <a:xfrm>
            <a:off x="4143652" y="5132898"/>
            <a:ext cx="6096000" cy="300082"/>
          </a:xfrm>
          <a:prstGeom prst="rect">
            <a:avLst/>
          </a:prstGeom>
        </p:spPr>
        <p:txBody>
          <a:bodyPr>
            <a:spAutoFit/>
          </a:bodyPr>
          <a:lstStyle/>
          <a:p>
            <a:pPr algn="just">
              <a:lnSpc>
                <a:spcPct val="150000"/>
              </a:lnSpc>
              <a:spcAft>
                <a:spcPts val="0"/>
              </a:spcAft>
            </a:pPr>
            <a:r>
              <a:rPr lang="pt-BR" sz="900" i="1" u="sng" dirty="0">
                <a:solidFill>
                  <a:srgbClr val="0000FF"/>
                </a:solidFill>
                <a:latin typeface="Arial" panose="020B0604020202020204" pitchFamily="34" charset="0"/>
                <a:ea typeface="Arial Unicode MS" panose="020B0604020202020204"/>
                <a:hlinkClick r:id="rId3"/>
              </a:rPr>
              <a:t>www.gestao.saude.sp.gov.br</a:t>
            </a:r>
            <a:r>
              <a:rPr lang="pt-BR" sz="900" i="1" dirty="0">
                <a:latin typeface="Arial" panose="020B0604020202020204" pitchFamily="34" charset="0"/>
                <a:ea typeface="Arial Unicode MS" panose="020B0604020202020204"/>
              </a:rPr>
              <a:t>  </a:t>
            </a:r>
            <a:r>
              <a:rPr lang="pt-BR" sz="900" i="1" dirty="0">
                <a:solidFill>
                  <a:srgbClr val="000000"/>
                </a:solidFill>
                <a:latin typeface="Arial" panose="020B0604020202020204" pitchFamily="34" charset="0"/>
                <a:ea typeface="Times New Roman" panose="02020603050405020304" pitchFamily="18" charset="0"/>
              </a:rPr>
              <a:t>Acesso </a:t>
            </a:r>
            <a:r>
              <a:rPr lang="pt-BR" sz="900" i="1">
                <a:solidFill>
                  <a:srgbClr val="000000"/>
                </a:solidFill>
                <a:latin typeface="Arial" panose="020B0604020202020204" pitchFamily="34" charset="0"/>
                <a:ea typeface="Times New Roman" panose="02020603050405020304" pitchFamily="18" charset="0"/>
              </a:rPr>
              <a:t>em 28/01/2020 </a:t>
            </a:r>
            <a:r>
              <a:rPr lang="pt-BR" sz="900" i="1" dirty="0">
                <a:solidFill>
                  <a:srgbClr val="000000"/>
                </a:solidFill>
                <a:latin typeface="Arial" panose="020B0604020202020204" pitchFamily="34" charset="0"/>
                <a:ea typeface="Times New Roman" panose="02020603050405020304" pitchFamily="18" charset="0"/>
              </a:rPr>
              <a:t>12h45min</a:t>
            </a:r>
            <a:endParaRPr lang="pt-BR" sz="900" dirty="0">
              <a:effectLst/>
              <a:latin typeface="Times New Roman" panose="02020603050405020304" pitchFamily="18" charset="0"/>
              <a:ea typeface="Batang" panose="02030600000101010101" pitchFamily="18" charset="-127"/>
            </a:endParaRPr>
          </a:p>
        </p:txBody>
      </p:sp>
      <p:pic>
        <p:nvPicPr>
          <p:cNvPr id="8" name="Imagem 7"/>
          <p:cNvPicPr>
            <a:picLocks noChangeAspect="1"/>
          </p:cNvPicPr>
          <p:nvPr/>
        </p:nvPicPr>
        <p:blipFill>
          <a:blip r:embed="rId4"/>
          <a:stretch>
            <a:fillRect/>
          </a:stretch>
        </p:blipFill>
        <p:spPr>
          <a:xfrm>
            <a:off x="4143652" y="1993267"/>
            <a:ext cx="8216575" cy="2916358"/>
          </a:xfrm>
          <a:prstGeom prst="rect">
            <a:avLst/>
          </a:prstGeom>
        </p:spPr>
      </p:pic>
    </p:spTree>
    <p:extLst>
      <p:ext uri="{BB962C8B-B14F-4D97-AF65-F5344CB8AC3E}">
        <p14:creationId xmlns:p14="http://schemas.microsoft.com/office/powerpoint/2010/main" val="1430174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a:extLst>
              <a:ext uri="{FF2B5EF4-FFF2-40B4-BE49-F238E27FC236}">
                <a16:creationId xmlns:a16="http://schemas.microsoft.com/office/drawing/2014/main" id="{4525BDCF-1F2D-437A-9539-BD4E487E3F16}"/>
              </a:ext>
            </a:extLst>
          </p:cNvPr>
          <p:cNvCxnSpPr>
            <a:cxnSpLocks/>
            <a:stCxn id="9" idx="2"/>
            <a:endCxn id="36" idx="4"/>
          </p:cNvCxnSpPr>
          <p:nvPr/>
        </p:nvCxnSpPr>
        <p:spPr>
          <a:xfrm flipH="1">
            <a:off x="1309904" y="1801009"/>
            <a:ext cx="2382" cy="3678139"/>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Elipse 4">
            <a:extLst>
              <a:ext uri="{FF2B5EF4-FFF2-40B4-BE49-F238E27FC236}">
                <a16:creationId xmlns:a16="http://schemas.microsoft.com/office/drawing/2014/main" id="{E95597D1-1D08-480B-8347-712776C57977}"/>
              </a:ext>
            </a:extLst>
          </p:cNvPr>
          <p:cNvSpPr/>
          <p:nvPr/>
        </p:nvSpPr>
        <p:spPr>
          <a:xfrm>
            <a:off x="1115436" y="140572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 name="Elipse 5">
            <a:extLst>
              <a:ext uri="{FF2B5EF4-FFF2-40B4-BE49-F238E27FC236}">
                <a16:creationId xmlns:a16="http://schemas.microsoft.com/office/drawing/2014/main" id="{D9850342-BC69-41E2-9CED-37B02338D152}"/>
              </a:ext>
            </a:extLst>
          </p:cNvPr>
          <p:cNvSpPr/>
          <p:nvPr/>
        </p:nvSpPr>
        <p:spPr>
          <a:xfrm>
            <a:off x="1109342" y="1876759"/>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 name="Elipse 6">
            <a:extLst>
              <a:ext uri="{FF2B5EF4-FFF2-40B4-BE49-F238E27FC236}">
                <a16:creationId xmlns:a16="http://schemas.microsoft.com/office/drawing/2014/main" id="{573B62B2-17E7-4127-A637-6DD871654E8C}"/>
              </a:ext>
            </a:extLst>
          </p:cNvPr>
          <p:cNvSpPr/>
          <p:nvPr/>
        </p:nvSpPr>
        <p:spPr>
          <a:xfrm>
            <a:off x="1102734" y="2403211"/>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Elipse 7">
            <a:extLst>
              <a:ext uri="{FF2B5EF4-FFF2-40B4-BE49-F238E27FC236}">
                <a16:creationId xmlns:a16="http://schemas.microsoft.com/office/drawing/2014/main" id="{36A42CC7-CA01-4A0E-963D-5071968EF14A}"/>
              </a:ext>
            </a:extLst>
          </p:cNvPr>
          <p:cNvSpPr/>
          <p:nvPr/>
        </p:nvSpPr>
        <p:spPr>
          <a:xfrm>
            <a:off x="1109556" y="3009716"/>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Espaço Reservado para Conteúdo 2">
            <a:extLst>
              <a:ext uri="{FF2B5EF4-FFF2-40B4-BE49-F238E27FC236}">
                <a16:creationId xmlns:a16="http://schemas.microsoft.com/office/drawing/2014/main" id="{1B1E7958-0803-4158-99F8-4B87D8B9A3E2}"/>
              </a:ext>
            </a:extLst>
          </p:cNvPr>
          <p:cNvSpPr txBox="1">
            <a:spLocks/>
          </p:cNvSpPr>
          <p:nvPr/>
        </p:nvSpPr>
        <p:spPr bwMode="auto">
          <a:xfrm>
            <a:off x="1144011" y="1139021"/>
            <a:ext cx="3365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a:solidFill>
                  <a:srgbClr val="990000"/>
                </a:solidFill>
                <a:latin typeface="Calibri" panose="020F0502020204030204" pitchFamily="34" charset="0"/>
                <a:ea typeface="ＭＳ Ｐゴシック" panose="020B0600070205080204" pitchFamily="34" charset="-128"/>
              </a:rPr>
              <a:t>1</a:t>
            </a:r>
            <a:endParaRPr lang="pt-BR" altLang="pt-BR" sz="2400" b="1">
              <a:solidFill>
                <a:srgbClr val="990000"/>
              </a:solidFill>
              <a:latin typeface="Calibri" panose="020F0502020204030204" pitchFamily="34" charset="0"/>
              <a:ea typeface="ＭＳ Ｐゴシック" panose="020B0600070205080204" pitchFamily="34" charset="-128"/>
            </a:endParaRPr>
          </a:p>
        </p:txBody>
      </p:sp>
      <p:sp>
        <p:nvSpPr>
          <p:cNvPr id="10" name="Espaço Reservado para Conteúdo 2">
            <a:extLst>
              <a:ext uri="{FF2B5EF4-FFF2-40B4-BE49-F238E27FC236}">
                <a16:creationId xmlns:a16="http://schemas.microsoft.com/office/drawing/2014/main" id="{F0E12A34-9BEA-415A-9820-5F7402AC75D1}"/>
              </a:ext>
            </a:extLst>
          </p:cNvPr>
          <p:cNvSpPr txBox="1">
            <a:spLocks/>
          </p:cNvSpPr>
          <p:nvPr/>
        </p:nvSpPr>
        <p:spPr bwMode="auto">
          <a:xfrm>
            <a:off x="1140834" y="1609386"/>
            <a:ext cx="3381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2</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1" name="Espaço Reservado para Conteúdo 2">
            <a:extLst>
              <a:ext uri="{FF2B5EF4-FFF2-40B4-BE49-F238E27FC236}">
                <a16:creationId xmlns:a16="http://schemas.microsoft.com/office/drawing/2014/main" id="{508DE6D4-3A55-4C4C-B708-1ADE0663EF8A}"/>
              </a:ext>
            </a:extLst>
          </p:cNvPr>
          <p:cNvSpPr txBox="1">
            <a:spLocks/>
          </p:cNvSpPr>
          <p:nvPr/>
        </p:nvSpPr>
        <p:spPr bwMode="auto">
          <a:xfrm>
            <a:off x="1129983" y="2160472"/>
            <a:ext cx="336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3</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2" name="Espaço Reservado para Conteúdo 2">
            <a:extLst>
              <a:ext uri="{FF2B5EF4-FFF2-40B4-BE49-F238E27FC236}">
                <a16:creationId xmlns:a16="http://schemas.microsoft.com/office/drawing/2014/main" id="{F07E957D-EB8F-4F98-95CE-B42E52D59546}"/>
              </a:ext>
            </a:extLst>
          </p:cNvPr>
          <p:cNvSpPr txBox="1">
            <a:spLocks/>
          </p:cNvSpPr>
          <p:nvPr/>
        </p:nvSpPr>
        <p:spPr bwMode="auto">
          <a:xfrm>
            <a:off x="1136202" y="2763642"/>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4</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1" name="Título 1">
            <a:extLst>
              <a:ext uri="{FF2B5EF4-FFF2-40B4-BE49-F238E27FC236}">
                <a16:creationId xmlns:a16="http://schemas.microsoft.com/office/drawing/2014/main" id="{91E93F73-8E79-4223-AA68-C5115072C477}"/>
              </a:ext>
            </a:extLst>
          </p:cNvPr>
          <p:cNvSpPr txBox="1">
            <a:spLocks/>
          </p:cNvSpPr>
          <p:nvPr/>
        </p:nvSpPr>
        <p:spPr>
          <a:xfrm>
            <a:off x="1071824" y="365823"/>
            <a:ext cx="4992688" cy="77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dirty="0">
                <a:solidFill>
                  <a:srgbClr val="C00000"/>
                </a:solidFill>
                <a:latin typeface="+mn-lt"/>
              </a:rPr>
              <a:t>Sumário</a:t>
            </a:r>
          </a:p>
        </p:txBody>
      </p:sp>
      <p:sp>
        <p:nvSpPr>
          <p:cNvPr id="22" name="Elipse 21">
            <a:extLst>
              <a:ext uri="{FF2B5EF4-FFF2-40B4-BE49-F238E27FC236}">
                <a16:creationId xmlns:a16="http://schemas.microsoft.com/office/drawing/2014/main" id="{E3F84184-D252-4B53-A3C6-73968B30339E}"/>
              </a:ext>
            </a:extLst>
          </p:cNvPr>
          <p:cNvSpPr/>
          <p:nvPr/>
        </p:nvSpPr>
        <p:spPr>
          <a:xfrm>
            <a:off x="1109625" y="452511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3" name="Espaço Reservado para Conteúdo 2">
            <a:extLst>
              <a:ext uri="{FF2B5EF4-FFF2-40B4-BE49-F238E27FC236}">
                <a16:creationId xmlns:a16="http://schemas.microsoft.com/office/drawing/2014/main" id="{2F2BBF7A-728E-42DB-9503-E93BAB68E618}"/>
              </a:ext>
            </a:extLst>
          </p:cNvPr>
          <p:cNvSpPr txBox="1">
            <a:spLocks/>
          </p:cNvSpPr>
          <p:nvPr/>
        </p:nvSpPr>
        <p:spPr bwMode="auto">
          <a:xfrm>
            <a:off x="1109624" y="4267824"/>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5</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9" name="Elipse 28">
            <a:extLst>
              <a:ext uri="{FF2B5EF4-FFF2-40B4-BE49-F238E27FC236}">
                <a16:creationId xmlns:a16="http://schemas.microsoft.com/office/drawing/2014/main" id="{884BD317-A5A2-4C68-9920-262370F43639}"/>
              </a:ext>
            </a:extLst>
          </p:cNvPr>
          <p:cNvSpPr/>
          <p:nvPr/>
        </p:nvSpPr>
        <p:spPr>
          <a:xfrm>
            <a:off x="1259111" y="4271813"/>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Elipse 31">
            <a:extLst>
              <a:ext uri="{FF2B5EF4-FFF2-40B4-BE49-F238E27FC236}">
                <a16:creationId xmlns:a16="http://schemas.microsoft.com/office/drawing/2014/main" id="{0D672968-DD94-4BE5-A6EA-84ADE7A9961F}"/>
              </a:ext>
            </a:extLst>
          </p:cNvPr>
          <p:cNvSpPr/>
          <p:nvPr/>
        </p:nvSpPr>
        <p:spPr>
          <a:xfrm>
            <a:off x="1252761" y="5096138"/>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a:extLst>
              <a:ext uri="{FF2B5EF4-FFF2-40B4-BE49-F238E27FC236}">
                <a16:creationId xmlns:a16="http://schemas.microsoft.com/office/drawing/2014/main" id="{DD685E77-8EDE-4FE0-AED8-65C03EC15263}"/>
              </a:ext>
            </a:extLst>
          </p:cNvPr>
          <p:cNvSpPr/>
          <p:nvPr/>
        </p:nvSpPr>
        <p:spPr>
          <a:xfrm>
            <a:off x="148238" y="150118"/>
            <a:ext cx="11895980"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7" name="Imagem 36">
            <a:extLst>
              <a:ext uri="{FF2B5EF4-FFF2-40B4-BE49-F238E27FC236}">
                <a16:creationId xmlns:a16="http://schemas.microsoft.com/office/drawing/2014/main" id="{E34C7893-E2F8-406E-A31A-92966C4639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5474"/>
          <a:stretch/>
        </p:blipFill>
        <p:spPr>
          <a:xfrm flipH="1">
            <a:off x="3727757" y="-54466"/>
            <a:ext cx="8818330" cy="6960189"/>
          </a:xfrm>
          <a:prstGeom prst="rect">
            <a:avLst/>
          </a:prstGeom>
          <a:effectLst>
            <a:softEdge rad="635000"/>
          </a:effectLst>
        </p:spPr>
      </p:pic>
      <p:sp>
        <p:nvSpPr>
          <p:cNvPr id="14" name="Retângulo 13">
            <a:extLst>
              <a:ext uri="{FF2B5EF4-FFF2-40B4-BE49-F238E27FC236}">
                <a16:creationId xmlns:a16="http://schemas.microsoft.com/office/drawing/2014/main" id="{9A797C08-2E05-4D74-87A7-AD2AC2503B03}"/>
              </a:ext>
            </a:extLst>
          </p:cNvPr>
          <p:cNvSpPr/>
          <p:nvPr/>
        </p:nvSpPr>
        <p:spPr>
          <a:xfrm>
            <a:off x="1529332" y="1405721"/>
            <a:ext cx="1107996" cy="338554"/>
          </a:xfrm>
          <a:prstGeom prst="rect">
            <a:avLst/>
          </a:prstGeom>
        </p:spPr>
        <p:txBody>
          <a:bodyPr wrap="none">
            <a:spAutoFit/>
          </a:bodyPr>
          <a:lstStyle/>
          <a:p>
            <a:r>
              <a:rPr lang="pt-BR" sz="1600" dirty="0">
                <a:solidFill>
                  <a:schemeClr val="tx1">
                    <a:lumMod val="75000"/>
                    <a:lumOff val="25000"/>
                  </a:schemeClr>
                </a:solidFill>
                <a:ea typeface="Arial Unicode MS"/>
              </a:rPr>
              <a:t>Introdução	</a:t>
            </a:r>
            <a:endParaRPr lang="pt-BR" sz="1600" dirty="0">
              <a:solidFill>
                <a:schemeClr val="tx1">
                  <a:lumMod val="75000"/>
                  <a:lumOff val="25000"/>
                </a:schemeClr>
              </a:solidFill>
            </a:endParaRPr>
          </a:p>
        </p:txBody>
      </p:sp>
      <p:sp>
        <p:nvSpPr>
          <p:cNvPr id="15" name="Retângulo 14">
            <a:extLst>
              <a:ext uri="{FF2B5EF4-FFF2-40B4-BE49-F238E27FC236}">
                <a16:creationId xmlns:a16="http://schemas.microsoft.com/office/drawing/2014/main" id="{33850E72-F193-4CB0-86A5-ED48FB8BE593}"/>
              </a:ext>
            </a:extLst>
          </p:cNvPr>
          <p:cNvSpPr/>
          <p:nvPr/>
        </p:nvSpPr>
        <p:spPr>
          <a:xfrm>
            <a:off x="1491673" y="1896006"/>
            <a:ext cx="3047694" cy="338554"/>
          </a:xfrm>
          <a:prstGeom prst="rect">
            <a:avLst/>
          </a:prstGeom>
        </p:spPr>
        <p:txBody>
          <a:bodyPr wrap="none">
            <a:spAutoFit/>
          </a:bodyPr>
          <a:lstStyle/>
          <a:p>
            <a:r>
              <a:rPr lang="pt-BR" sz="1600" dirty="0">
                <a:solidFill>
                  <a:schemeClr val="tx1">
                    <a:lumMod val="75000"/>
                    <a:lumOff val="25000"/>
                  </a:schemeClr>
                </a:solidFill>
                <a:ea typeface="Arial Unicode MS"/>
              </a:rPr>
              <a:t>Relação das Unidades CEAC Norte </a:t>
            </a:r>
            <a:endParaRPr lang="pt-BR" sz="1600" dirty="0">
              <a:solidFill>
                <a:schemeClr val="tx1">
                  <a:lumMod val="75000"/>
                  <a:lumOff val="25000"/>
                </a:schemeClr>
              </a:solidFill>
            </a:endParaRPr>
          </a:p>
        </p:txBody>
      </p:sp>
      <p:sp>
        <p:nvSpPr>
          <p:cNvPr id="16" name="Retângulo 15">
            <a:extLst>
              <a:ext uri="{FF2B5EF4-FFF2-40B4-BE49-F238E27FC236}">
                <a16:creationId xmlns:a16="http://schemas.microsoft.com/office/drawing/2014/main" id="{5A01085E-1527-49D7-BE4A-DBDCCFCAD7D8}"/>
              </a:ext>
            </a:extLst>
          </p:cNvPr>
          <p:cNvSpPr/>
          <p:nvPr/>
        </p:nvSpPr>
        <p:spPr>
          <a:xfrm>
            <a:off x="1483739" y="2455412"/>
            <a:ext cx="3198633" cy="338554"/>
          </a:xfrm>
          <a:prstGeom prst="rect">
            <a:avLst/>
          </a:prstGeom>
        </p:spPr>
        <p:txBody>
          <a:bodyPr wrap="none">
            <a:spAutoFit/>
          </a:bodyPr>
          <a:lstStyle/>
          <a:p>
            <a:r>
              <a:rPr lang="pt-BR" sz="1600" dirty="0">
                <a:solidFill>
                  <a:schemeClr val="tx1">
                    <a:lumMod val="75000"/>
                    <a:lumOff val="25000"/>
                  </a:schemeClr>
                </a:solidFill>
                <a:ea typeface="Arial Unicode MS"/>
              </a:rPr>
              <a:t>Resultados – Produção Quantitativa </a:t>
            </a:r>
            <a:endParaRPr lang="pt-BR" sz="1600" dirty="0">
              <a:solidFill>
                <a:schemeClr val="tx1">
                  <a:lumMod val="75000"/>
                  <a:lumOff val="25000"/>
                </a:schemeClr>
              </a:solidFill>
            </a:endParaRPr>
          </a:p>
        </p:txBody>
      </p:sp>
      <p:sp>
        <p:nvSpPr>
          <p:cNvPr id="17" name="Retângulo 16">
            <a:extLst>
              <a:ext uri="{FF2B5EF4-FFF2-40B4-BE49-F238E27FC236}">
                <a16:creationId xmlns:a16="http://schemas.microsoft.com/office/drawing/2014/main" id="{EC097FBB-76D4-4AD4-9F7A-1CF7905C30FE}"/>
              </a:ext>
            </a:extLst>
          </p:cNvPr>
          <p:cNvSpPr/>
          <p:nvPr/>
        </p:nvSpPr>
        <p:spPr>
          <a:xfrm>
            <a:off x="1512439" y="3009436"/>
            <a:ext cx="2349105" cy="338554"/>
          </a:xfrm>
          <a:prstGeom prst="rect">
            <a:avLst/>
          </a:prstGeom>
        </p:spPr>
        <p:txBody>
          <a:bodyPr wrap="none">
            <a:spAutoFit/>
          </a:bodyPr>
          <a:lstStyle/>
          <a:p>
            <a:r>
              <a:rPr lang="pt-BR" sz="1600" dirty="0">
                <a:solidFill>
                  <a:schemeClr val="tx1">
                    <a:lumMod val="75000"/>
                    <a:lumOff val="25000"/>
                  </a:schemeClr>
                </a:solidFill>
                <a:ea typeface="Arial Unicode MS"/>
              </a:rPr>
              <a:t>Indicadores de Qualidade </a:t>
            </a:r>
            <a:endParaRPr lang="pt-BR" sz="1600" dirty="0">
              <a:solidFill>
                <a:schemeClr val="tx1">
                  <a:lumMod val="75000"/>
                  <a:lumOff val="25000"/>
                </a:schemeClr>
              </a:solidFill>
            </a:endParaRPr>
          </a:p>
        </p:txBody>
      </p:sp>
      <p:sp>
        <p:nvSpPr>
          <p:cNvPr id="18" name="Retângulo 17">
            <a:extLst>
              <a:ext uri="{FF2B5EF4-FFF2-40B4-BE49-F238E27FC236}">
                <a16:creationId xmlns:a16="http://schemas.microsoft.com/office/drawing/2014/main" id="{B9CA24C1-BE59-4BD1-9F29-086C7BD01E88}"/>
              </a:ext>
            </a:extLst>
          </p:cNvPr>
          <p:cNvSpPr/>
          <p:nvPr/>
        </p:nvSpPr>
        <p:spPr>
          <a:xfrm>
            <a:off x="1443889" y="3837185"/>
            <a:ext cx="2817759" cy="338554"/>
          </a:xfrm>
          <a:prstGeom prst="rect">
            <a:avLst/>
          </a:prstGeom>
        </p:spPr>
        <p:txBody>
          <a:bodyPr wrap="none">
            <a:spAutoFit/>
          </a:bodyPr>
          <a:lstStyle/>
          <a:p>
            <a:r>
              <a:rPr lang="pt-BR" sz="1600" dirty="0">
                <a:solidFill>
                  <a:schemeClr val="tx1">
                    <a:lumMod val="75000"/>
                    <a:lumOff val="25000"/>
                  </a:schemeClr>
                </a:solidFill>
                <a:ea typeface="Arial Unicode MS"/>
              </a:rPr>
              <a:t>Tempo de Entrega de Resultado</a:t>
            </a:r>
            <a:endParaRPr lang="pt-BR" sz="1600" dirty="0">
              <a:solidFill>
                <a:schemeClr val="tx1">
                  <a:lumMod val="75000"/>
                  <a:lumOff val="25000"/>
                </a:schemeClr>
              </a:solidFill>
            </a:endParaRPr>
          </a:p>
        </p:txBody>
      </p:sp>
      <p:sp>
        <p:nvSpPr>
          <p:cNvPr id="19" name="Retângulo 18">
            <a:extLst>
              <a:ext uri="{FF2B5EF4-FFF2-40B4-BE49-F238E27FC236}">
                <a16:creationId xmlns:a16="http://schemas.microsoft.com/office/drawing/2014/main" id="{B3CF7E96-BB50-4C5C-9FE2-0311870FAE98}"/>
              </a:ext>
            </a:extLst>
          </p:cNvPr>
          <p:cNvSpPr/>
          <p:nvPr/>
        </p:nvSpPr>
        <p:spPr>
          <a:xfrm>
            <a:off x="1478971" y="4571968"/>
            <a:ext cx="2014462" cy="338554"/>
          </a:xfrm>
          <a:prstGeom prst="rect">
            <a:avLst/>
          </a:prstGeom>
        </p:spPr>
        <p:txBody>
          <a:bodyPr wrap="none">
            <a:spAutoFit/>
          </a:bodyPr>
          <a:lstStyle/>
          <a:p>
            <a:r>
              <a:rPr lang="pt-BR" sz="1600" dirty="0">
                <a:solidFill>
                  <a:schemeClr val="tx1">
                    <a:lumMod val="75000"/>
                    <a:lumOff val="25000"/>
                  </a:schemeClr>
                </a:solidFill>
                <a:ea typeface="Arial Unicode MS"/>
              </a:rPr>
              <a:t> Recursos Financeiros </a:t>
            </a:r>
            <a:endParaRPr lang="pt-BR" sz="1600" dirty="0">
              <a:solidFill>
                <a:schemeClr val="tx1">
                  <a:lumMod val="75000"/>
                  <a:lumOff val="25000"/>
                </a:schemeClr>
              </a:solidFill>
            </a:endParaRPr>
          </a:p>
        </p:txBody>
      </p:sp>
      <p:sp>
        <p:nvSpPr>
          <p:cNvPr id="20" name="Retângulo 19">
            <a:extLst>
              <a:ext uri="{FF2B5EF4-FFF2-40B4-BE49-F238E27FC236}">
                <a16:creationId xmlns:a16="http://schemas.microsoft.com/office/drawing/2014/main" id="{51C0B68F-7DE1-40F6-B721-0E8A6F2E6C29}"/>
              </a:ext>
            </a:extLst>
          </p:cNvPr>
          <p:cNvSpPr/>
          <p:nvPr/>
        </p:nvSpPr>
        <p:spPr>
          <a:xfrm>
            <a:off x="933183" y="4904668"/>
            <a:ext cx="2009630"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Fluxo de Caixa                                                               </a:t>
            </a:r>
          </a:p>
        </p:txBody>
      </p:sp>
      <p:sp>
        <p:nvSpPr>
          <p:cNvPr id="26" name="Retângulo 25">
            <a:extLst>
              <a:ext uri="{FF2B5EF4-FFF2-40B4-BE49-F238E27FC236}">
                <a16:creationId xmlns:a16="http://schemas.microsoft.com/office/drawing/2014/main" id="{34F97DB1-9584-48D5-8A8A-022B6D32E185}"/>
              </a:ext>
            </a:extLst>
          </p:cNvPr>
          <p:cNvSpPr/>
          <p:nvPr/>
        </p:nvSpPr>
        <p:spPr>
          <a:xfrm>
            <a:off x="901363" y="5158913"/>
            <a:ext cx="2746521"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Demonstrativo Contábil </a:t>
            </a:r>
            <a:endParaRPr lang="pt-BR" sz="1600" dirty="0">
              <a:solidFill>
                <a:schemeClr val="tx1">
                  <a:lumMod val="75000"/>
                  <a:lumOff val="25000"/>
                </a:schemeClr>
              </a:solidFill>
            </a:endParaRPr>
          </a:p>
        </p:txBody>
      </p:sp>
      <p:sp>
        <p:nvSpPr>
          <p:cNvPr id="27" name="Elipse 26">
            <a:extLst>
              <a:ext uri="{FF2B5EF4-FFF2-40B4-BE49-F238E27FC236}">
                <a16:creationId xmlns:a16="http://schemas.microsoft.com/office/drawing/2014/main" id="{00F1D4AA-7652-4209-B727-3D08A8C62737}"/>
              </a:ext>
            </a:extLst>
          </p:cNvPr>
          <p:cNvSpPr/>
          <p:nvPr/>
        </p:nvSpPr>
        <p:spPr>
          <a:xfrm>
            <a:off x="1249288" y="3949759"/>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Retângulo 27">
            <a:extLst>
              <a:ext uri="{FF2B5EF4-FFF2-40B4-BE49-F238E27FC236}">
                <a16:creationId xmlns:a16="http://schemas.microsoft.com/office/drawing/2014/main" id="{7D463610-F7D8-49BA-915B-289ADEAEF85A}"/>
              </a:ext>
            </a:extLst>
          </p:cNvPr>
          <p:cNvSpPr/>
          <p:nvPr/>
        </p:nvSpPr>
        <p:spPr>
          <a:xfrm>
            <a:off x="1413607" y="3475174"/>
            <a:ext cx="3203826" cy="338554"/>
          </a:xfrm>
          <a:prstGeom prst="rect">
            <a:avLst/>
          </a:prstGeom>
        </p:spPr>
        <p:txBody>
          <a:bodyPr wrap="none">
            <a:spAutoFit/>
          </a:bodyPr>
          <a:lstStyle/>
          <a:p>
            <a:r>
              <a:rPr lang="pt-BR" sz="1600" dirty="0">
                <a:solidFill>
                  <a:schemeClr val="tx1">
                    <a:lumMod val="75000"/>
                    <a:lumOff val="25000"/>
                  </a:schemeClr>
                </a:solidFill>
                <a:ea typeface="Arial Unicode MS"/>
              </a:rPr>
              <a:t>Pesquisa de Satisfação dos Usuários </a:t>
            </a:r>
            <a:endParaRPr lang="pt-BR" sz="1600" dirty="0">
              <a:solidFill>
                <a:schemeClr val="tx1">
                  <a:lumMod val="75000"/>
                  <a:lumOff val="25000"/>
                </a:schemeClr>
              </a:solidFill>
            </a:endParaRPr>
          </a:p>
        </p:txBody>
      </p:sp>
      <p:sp>
        <p:nvSpPr>
          <p:cNvPr id="31" name="Elipse 30">
            <a:extLst>
              <a:ext uri="{FF2B5EF4-FFF2-40B4-BE49-F238E27FC236}">
                <a16:creationId xmlns:a16="http://schemas.microsoft.com/office/drawing/2014/main" id="{7123D5BD-273A-4810-888B-ED001B14CC31}"/>
              </a:ext>
            </a:extLst>
          </p:cNvPr>
          <p:cNvSpPr/>
          <p:nvPr/>
        </p:nvSpPr>
        <p:spPr>
          <a:xfrm>
            <a:off x="1250652" y="3586087"/>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Retângulo 33">
            <a:extLst>
              <a:ext uri="{FF2B5EF4-FFF2-40B4-BE49-F238E27FC236}">
                <a16:creationId xmlns:a16="http://schemas.microsoft.com/office/drawing/2014/main" id="{4DF1D2BF-A7C5-4D73-BB16-D57F6998DB57}"/>
              </a:ext>
            </a:extLst>
          </p:cNvPr>
          <p:cNvSpPr/>
          <p:nvPr/>
        </p:nvSpPr>
        <p:spPr>
          <a:xfrm>
            <a:off x="1443888" y="4144481"/>
            <a:ext cx="1974836" cy="338554"/>
          </a:xfrm>
          <a:prstGeom prst="rect">
            <a:avLst/>
          </a:prstGeom>
        </p:spPr>
        <p:txBody>
          <a:bodyPr wrap="none">
            <a:spAutoFit/>
          </a:bodyPr>
          <a:lstStyle/>
          <a:p>
            <a:r>
              <a:rPr lang="pt-BR" sz="1600" dirty="0">
                <a:solidFill>
                  <a:schemeClr val="tx1">
                    <a:lumMod val="75000"/>
                    <a:lumOff val="25000"/>
                  </a:schemeClr>
                </a:solidFill>
                <a:ea typeface="Arial Unicode MS"/>
              </a:rPr>
              <a:t>Educação Continuada</a:t>
            </a:r>
            <a:endParaRPr lang="pt-BR" sz="1600" dirty="0">
              <a:solidFill>
                <a:schemeClr val="tx1">
                  <a:lumMod val="75000"/>
                  <a:lumOff val="25000"/>
                </a:schemeClr>
              </a:solidFill>
            </a:endParaRPr>
          </a:p>
        </p:txBody>
      </p:sp>
      <p:sp>
        <p:nvSpPr>
          <p:cNvPr id="36" name="Elipse 35">
            <a:extLst>
              <a:ext uri="{FF2B5EF4-FFF2-40B4-BE49-F238E27FC236}">
                <a16:creationId xmlns:a16="http://schemas.microsoft.com/office/drawing/2014/main" id="{EEBED454-AF40-419C-BBBE-F08134221FAA}"/>
              </a:ext>
            </a:extLst>
          </p:cNvPr>
          <p:cNvSpPr/>
          <p:nvPr/>
        </p:nvSpPr>
        <p:spPr>
          <a:xfrm>
            <a:off x="1249288" y="5357917"/>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10941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1C5E639-E9A3-4A8B-B936-EE0ABB566B07}"/>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r="7842"/>
          <a:stretch/>
        </p:blipFill>
        <p:spPr>
          <a:xfrm flipH="1">
            <a:off x="-1074657" y="0"/>
            <a:ext cx="9480304" cy="6858000"/>
          </a:xfrm>
          <a:prstGeom prst="rect">
            <a:avLst/>
          </a:prstGeom>
          <a:effectLst>
            <a:softEdge rad="635000"/>
          </a:effectLst>
        </p:spPr>
      </p:pic>
      <p:sp>
        <p:nvSpPr>
          <p:cNvPr id="4" name="Retângulo 3">
            <a:extLst>
              <a:ext uri="{FF2B5EF4-FFF2-40B4-BE49-F238E27FC236}">
                <a16:creationId xmlns:a16="http://schemas.microsoft.com/office/drawing/2014/main" id="{D9E4883A-DF90-47F2-BB96-C4483A40E7E6}"/>
              </a:ext>
            </a:extLst>
          </p:cNvPr>
          <p:cNvSpPr/>
          <p:nvPr/>
        </p:nvSpPr>
        <p:spPr>
          <a:xfrm>
            <a:off x="7490691" y="983755"/>
            <a:ext cx="4363954" cy="4792594"/>
          </a:xfrm>
          <a:prstGeom prst="rect">
            <a:avLst/>
          </a:prstGeom>
        </p:spPr>
        <p:txBody>
          <a:bodyPr wrap="square">
            <a:spAutoFit/>
          </a:bodyPr>
          <a:lstStyle>
            <a:lvl1pPr marL="539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1300" b="1" i="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 </a:t>
            </a:r>
            <a:endParaRPr lang="pt-BR" altLang="pt-BR" sz="1300" dirty="0">
              <a:solidFill>
                <a:schemeClr val="tx1">
                  <a:lumMod val="75000"/>
                  <a:lumOff val="25000"/>
                </a:schemeClr>
              </a:solidFill>
              <a:latin typeface="+mn-lt"/>
              <a:ea typeface="Batang" panose="02030600000101010101" pitchFamily="18" charset="-127"/>
            </a:endParaRPr>
          </a:p>
          <a:p>
            <a:pPr>
              <a:lnSpc>
                <a:spcPct val="150000"/>
              </a:lnSpc>
              <a:spcBef>
                <a:spcPts val="600"/>
              </a:spcBef>
              <a:spcAft>
                <a:spcPts val="600"/>
              </a:spcAft>
            </a:pPr>
            <a:r>
              <a:rPr lang="pt-BR" altLang="pt-BR" sz="1300" b="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INTRODUÇÃO</a:t>
            </a:r>
            <a:endParaRPr lang="pt-BR" altLang="pt-BR" sz="1300" dirty="0">
              <a:solidFill>
                <a:schemeClr val="tx1">
                  <a:lumMod val="75000"/>
                  <a:lumOff val="25000"/>
                </a:schemeClr>
              </a:solidFill>
              <a:latin typeface="+mn-lt"/>
            </a:endParaRPr>
          </a:p>
          <a:p>
            <a:pPr algn="just">
              <a:lnSpc>
                <a:spcPct val="150000"/>
              </a:lnSpc>
              <a:spcBef>
                <a:spcPts val="600"/>
              </a:spcBef>
              <a:spcAft>
                <a:spcPts val="1200"/>
              </a:spcAft>
            </a:pPr>
            <a:r>
              <a:rPr lang="pt-BR" altLang="pt-BR" sz="1300" dirty="0">
                <a:solidFill>
                  <a:schemeClr val="tx1">
                    <a:lumMod val="75000"/>
                    <a:lumOff val="25000"/>
                  </a:schemeClr>
                </a:solidFill>
                <a:latin typeface="+mn-lt"/>
                <a:ea typeface="Arial Unicode MS" panose="020B0604020202020204" pitchFamily="34" charset="-128"/>
                <a:cs typeface="Times New Roman" panose="02020603050405020304" pitchFamily="18" charset="0"/>
              </a:rPr>
              <a:t>O presente relatório apresenta os resultados obtidos com a execução do Contrato de Gestão</a:t>
            </a:r>
            <a:r>
              <a:rPr lang="pt-BR" altLang="pt-BR" sz="1300" dirty="0">
                <a:solidFill>
                  <a:schemeClr val="tx1">
                    <a:lumMod val="75000"/>
                    <a:lumOff val="25000"/>
                  </a:schemeClr>
                </a:solidFill>
                <a:latin typeface="+mn-lt"/>
                <a:cs typeface="Times New Roman" panose="02020603050405020304" pitchFamily="18" charset="0"/>
              </a:rPr>
              <a:t> n° 001.0500.000.026/2015 de Serviços Laboratoriais celebrado em 04/08/2015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NORTE - CEAC ZONA NORTE </a:t>
            </a:r>
            <a:r>
              <a:rPr lang="pt-BR" altLang="pt-BR" sz="130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no período de Outubro a Dezembro de 2019, em conformidade com a Lei Complementar n°846, de 04 de Junho de 1998. </a:t>
            </a:r>
            <a:endParaRPr lang="pt-BR" altLang="pt-BR" sz="1300" dirty="0">
              <a:solidFill>
                <a:schemeClr val="tx1">
                  <a:lumMod val="75000"/>
                  <a:lumOff val="25000"/>
                </a:schemeClr>
              </a:solidFill>
              <a:latin typeface="+mn-lt"/>
              <a:ea typeface="Batang" panose="02030600000101010101" pitchFamily="18" charset="-127"/>
            </a:endParaRPr>
          </a:p>
        </p:txBody>
      </p:sp>
      <p:sp>
        <p:nvSpPr>
          <p:cNvPr id="6" name="Retângulo 5">
            <a:extLst>
              <a:ext uri="{FF2B5EF4-FFF2-40B4-BE49-F238E27FC236}">
                <a16:creationId xmlns:a16="http://schemas.microsoft.com/office/drawing/2014/main" id="{7DC21201-F9C2-4FC9-839C-13A6A72A3842}"/>
              </a:ext>
            </a:extLst>
          </p:cNvPr>
          <p:cNvSpPr/>
          <p:nvPr/>
        </p:nvSpPr>
        <p:spPr>
          <a:xfrm>
            <a:off x="7555346" y="310270"/>
            <a:ext cx="4480709" cy="880369"/>
          </a:xfrm>
          <a:prstGeom prst="rect">
            <a:avLst/>
          </a:prstGeom>
        </p:spPr>
        <p:txBody>
          <a:bodyPr wrap="square">
            <a:spAutoFit/>
          </a:bodyPr>
          <a:lstStyle/>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Centro Estadual de Análises Clínicas da Zona Norte – AFIP/ OSS</a:t>
            </a:r>
            <a:endParaRPr lang="pt-BR" altLang="pt-BR" b="1" dirty="0">
              <a:solidFill>
                <a:srgbClr val="C00000"/>
              </a:solidFill>
              <a:ea typeface="Batang" panose="02030600000101010101" pitchFamily="18" charset="-127"/>
            </a:endParaRPr>
          </a:p>
        </p:txBody>
      </p:sp>
      <p:sp>
        <p:nvSpPr>
          <p:cNvPr id="5" name="Retângulo 4">
            <a:extLst>
              <a:ext uri="{FF2B5EF4-FFF2-40B4-BE49-F238E27FC236}">
                <a16:creationId xmlns:a16="http://schemas.microsoft.com/office/drawing/2014/main" id="{24CCD7AB-615D-4AD4-8F11-957B9691E594}"/>
              </a:ext>
            </a:extLst>
          </p:cNvPr>
          <p:cNvSpPr/>
          <p:nvPr/>
        </p:nvSpPr>
        <p:spPr>
          <a:xfrm>
            <a:off x="7407563" y="150118"/>
            <a:ext cx="4557425" cy="57888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24170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73818CC-C465-4289-96EE-DC49778C7E6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668" b="8062"/>
          <a:stretch/>
        </p:blipFill>
        <p:spPr>
          <a:xfrm>
            <a:off x="-1" y="10"/>
            <a:ext cx="12192000" cy="6857990"/>
          </a:xfrm>
          <a:prstGeom prst="rect">
            <a:avLst/>
          </a:prstGeom>
        </p:spPr>
      </p:pic>
      <p:sp>
        <p:nvSpPr>
          <p:cNvPr id="7" name="Retângulo 6">
            <a:extLst>
              <a:ext uri="{FF2B5EF4-FFF2-40B4-BE49-F238E27FC236}">
                <a16:creationId xmlns:a16="http://schemas.microsoft.com/office/drawing/2014/main" id="{6B9762B7-8048-4554-ABEA-63A7A575E175}"/>
              </a:ext>
            </a:extLst>
          </p:cNvPr>
          <p:cNvSpPr/>
          <p:nvPr/>
        </p:nvSpPr>
        <p:spPr>
          <a:xfrm>
            <a:off x="2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60242646-6E33-4592-B81D-0A81709589FB}"/>
              </a:ext>
            </a:extLst>
          </p:cNvPr>
          <p:cNvSpPr/>
          <p:nvPr/>
        </p:nvSpPr>
        <p:spPr>
          <a:xfrm>
            <a:off x="184729" y="1243392"/>
            <a:ext cx="5551510" cy="4957383"/>
          </a:xfrm>
          <a:prstGeom prst="rect">
            <a:avLst/>
          </a:prstGeom>
        </p:spPr>
        <p:txBody>
          <a:bodyPr wrap="square">
            <a:spAutoFit/>
          </a:bodyPr>
          <a:lstStyle/>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x-none" sz="1200" dirty="0">
                <a:solidFill>
                  <a:schemeClr val="tx1">
                    <a:lumMod val="75000"/>
                    <a:lumOff val="25000"/>
                  </a:schemeClr>
                </a:solidFill>
                <a:cs typeface="Times New Roman" panose="02020603050405020304" pitchFamily="18" charset="0"/>
              </a:rPr>
              <a:t>Os Centros Estaduais de Análises Clínicas foram criados pela Secretaria Estadual de Saúde com a finalidade de realizar exames laboratoriais em alta escala, com resultados mais ágeis e menor custo</a:t>
            </a:r>
            <a:r>
              <a:rPr lang="pt-BR" sz="1200" dirty="0">
                <a:solidFill>
                  <a:schemeClr val="tx1">
                    <a:lumMod val="75000"/>
                    <a:lumOff val="25000"/>
                  </a:schemeClr>
                </a:solidFill>
                <a:cs typeface="Times New Roman" panose="02020603050405020304" pitchFamily="18" charset="0"/>
              </a:rPr>
              <a:t>,</a:t>
            </a:r>
            <a:r>
              <a:rPr lang="x-none" sz="1200" dirty="0">
                <a:solidFill>
                  <a:schemeClr val="tx1">
                    <a:lumMod val="75000"/>
                    <a:lumOff val="25000"/>
                  </a:schemeClr>
                </a:solidFill>
                <a:cs typeface="Times New Roman" panose="02020603050405020304" pitchFamily="18" charset="0"/>
              </a:rPr>
              <a:t> visando à melhoria da qualidade dos serviços desta natureza prestados a pacientes de Unidades de Saúde do Sistema Único de Saúde – SUS/SP no âmbito de suas áreas de abrangência. </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t>
            </a:r>
            <a:r>
              <a:rPr lang="x-none" sz="1200" dirty="0">
                <a:solidFill>
                  <a:schemeClr val="tx1">
                    <a:lumMod val="75000"/>
                    <a:lumOff val="25000"/>
                  </a:schemeClr>
                </a:solidFill>
                <a:cs typeface="Times New Roman" panose="02020603050405020304" pitchFamily="18" charset="0"/>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dirty="0">
                <a:solidFill>
                  <a:schemeClr val="tx1">
                    <a:lumMod val="75000"/>
                    <a:lumOff val="25000"/>
                  </a:schemeClr>
                </a:solidFill>
                <a:cs typeface="Times New Roman" panose="02020603050405020304" pitchFamily="18" charset="0"/>
              </a:rPr>
              <a:t>30 </a:t>
            </a:r>
            <a:r>
              <a:rPr lang="x-none" sz="1200" dirty="0">
                <a:solidFill>
                  <a:schemeClr val="tx1">
                    <a:lumMod val="75000"/>
                    <a:lumOff val="25000"/>
                  </a:schemeClr>
                </a:solidFill>
                <a:cs typeface="Times New Roman" panose="02020603050405020304" pitchFamily="18" charset="0"/>
              </a:rPr>
              <a:t>unidades de saúde estaduais (hospitais e ambulatórios de especialidades médicas).</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As unidades hospitalares encaminhadoras para o CEAC Norte mantêm laboratórios próprios, denominados laboratórios satélites, estruturados pela AFIP em cada hospital, para a realização de exames de urgência (considerados aqueles gerados pelo Pronto-Socorro e unidades de internação) </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e para todos os programas de controle de infecção hospitalar e vigilância epidemiológica. </a:t>
            </a:r>
            <a:endParaRPr lang="pt-BR" altLang="pt-BR" sz="1200" dirty="0">
              <a:solidFill>
                <a:schemeClr val="tx1">
                  <a:lumMod val="75000"/>
                  <a:lumOff val="25000"/>
                </a:schemeClr>
              </a:solidFill>
              <a:ea typeface="Batang" panose="02030600000101010101" pitchFamily="18" charset="-127"/>
            </a:endParaRPr>
          </a:p>
        </p:txBody>
      </p:sp>
      <p:sp>
        <p:nvSpPr>
          <p:cNvPr id="8" name="Retângulo 7">
            <a:extLst>
              <a:ext uri="{FF2B5EF4-FFF2-40B4-BE49-F238E27FC236}">
                <a16:creationId xmlns:a16="http://schemas.microsoft.com/office/drawing/2014/main" id="{B6442546-DCC8-42E1-9779-EDA8F44704F0}"/>
              </a:ext>
            </a:extLst>
          </p:cNvPr>
          <p:cNvSpPr/>
          <p:nvPr/>
        </p:nvSpPr>
        <p:spPr>
          <a:xfrm>
            <a:off x="6253018" y="3827562"/>
            <a:ext cx="5430982" cy="2787558"/>
          </a:xfrm>
          <a:prstGeom prst="rect">
            <a:avLst/>
          </a:prstGeom>
        </p:spPr>
        <p:txBody>
          <a:bodyPr wrap="square">
            <a:spAutoFit/>
          </a:bodyPr>
          <a:lstStyle/>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São encaminhados para o laboratório central do CEAC Norte exames considerados de rotina, gerados tanto em atendimentos ambulatoriais quanto das unidades de internação, com resultados previstos para tempos mínimos previamente definidos. </a:t>
            </a:r>
            <a:endParaRPr lang="pt-BR" altLang="pt-BR" sz="1200" dirty="0">
              <a:solidFill>
                <a:schemeClr val="tx1">
                  <a:lumMod val="75000"/>
                  <a:lumOff val="25000"/>
                </a:schemeClr>
              </a:solidFill>
              <a:ea typeface="Batang" panose="02030600000101010101" pitchFamily="18" charset="-127"/>
            </a:endParaRPr>
          </a:p>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altLang="pt-BR" sz="1200" b="1" u="sng" dirty="0">
                <a:solidFill>
                  <a:schemeClr val="tx1">
                    <a:lumMod val="75000"/>
                    <a:lumOff val="25000"/>
                  </a:schemeClr>
                </a:solidFill>
                <a:ea typeface="Arial Unicode MS" panose="020B0604020202020204" pitchFamily="34" charset="-128"/>
                <a:cs typeface="Arial Unicode MS" panose="020B0604020202020204" pitchFamily="34" charset="-128"/>
              </a:rPr>
              <a:t>ao custo da Tabela SES</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 especifica para esta atividade.  </a:t>
            </a:r>
            <a:endParaRPr lang="pt-BR" altLang="pt-BR" sz="1200" dirty="0">
              <a:solidFill>
                <a:schemeClr val="tx1">
                  <a:lumMod val="75000"/>
                  <a:lumOff val="25000"/>
                </a:schemeClr>
              </a:solidFill>
              <a:ea typeface="Batang" panose="02030600000101010101" pitchFamily="18" charset="-127"/>
            </a:endParaRPr>
          </a:p>
        </p:txBody>
      </p:sp>
      <p:sp>
        <p:nvSpPr>
          <p:cNvPr id="10" name="Retângulo 9">
            <a:extLst>
              <a:ext uri="{FF2B5EF4-FFF2-40B4-BE49-F238E27FC236}">
                <a16:creationId xmlns:a16="http://schemas.microsoft.com/office/drawing/2014/main" id="{A80A1FCE-DF23-4C7F-93CC-345F0E39D077}"/>
              </a:ext>
            </a:extLst>
          </p:cNvPr>
          <p:cNvSpPr/>
          <p:nvPr/>
        </p:nvSpPr>
        <p:spPr>
          <a:xfrm>
            <a:off x="5967146" y="3573181"/>
            <a:ext cx="5947762" cy="3041939"/>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93A133C1-055E-4708-8F9F-9070F7520CB9}"/>
              </a:ext>
            </a:extLst>
          </p:cNvPr>
          <p:cNvSpPr/>
          <p:nvPr/>
        </p:nvSpPr>
        <p:spPr>
          <a:xfrm>
            <a:off x="469756" y="118817"/>
            <a:ext cx="5947762" cy="1055545"/>
          </a:xfrm>
          <a:prstGeom prst="rect">
            <a:avLst/>
          </a:prstGeom>
        </p:spPr>
        <p:txBody>
          <a:bodyPr wrap="square">
            <a:spAutoFit/>
          </a:bodyPr>
          <a:lstStyle/>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de Análises Clínicas da Zona Norte – AFIP/ OSS</a:t>
            </a:r>
            <a:endParaRPr lang="pt-BR" altLang="pt-BR" sz="2200" b="1" dirty="0">
              <a:solidFill>
                <a:srgbClr val="C00000"/>
              </a:solidFill>
              <a:ea typeface="Batang" panose="02030600000101010101" pitchFamily="18" charset="-127"/>
            </a:endParaRPr>
          </a:p>
        </p:txBody>
      </p:sp>
      <p:pic>
        <p:nvPicPr>
          <p:cNvPr id="16" name="Imagem 15">
            <a:extLst>
              <a:ext uri="{FF2B5EF4-FFF2-40B4-BE49-F238E27FC236}">
                <a16:creationId xmlns:a16="http://schemas.microsoft.com/office/drawing/2014/main" id="{24374F28-4AE8-4260-B142-C55E10AB53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spTree>
    <p:extLst>
      <p:ext uri="{BB962C8B-B14F-4D97-AF65-F5344CB8AC3E}">
        <p14:creationId xmlns:p14="http://schemas.microsoft.com/office/powerpoint/2010/main" val="348112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B82AD56-A4AC-4E93-8986-B5891C1949A4}"/>
              </a:ext>
            </a:extLst>
          </p:cNvPr>
          <p:cNvSpPr txBox="1">
            <a:spLocks/>
          </p:cNvSpPr>
          <p:nvPr/>
        </p:nvSpPr>
        <p:spPr>
          <a:xfrm>
            <a:off x="872022" y="945319"/>
            <a:ext cx="316307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3000" b="1" dirty="0">
              <a:solidFill>
                <a:srgbClr val="C00000"/>
              </a:solidFill>
              <a:latin typeface="+mn-lt"/>
            </a:endParaRPr>
          </a:p>
        </p:txBody>
      </p:sp>
      <p:sp>
        <p:nvSpPr>
          <p:cNvPr id="5" name="Retângulo 4">
            <a:extLst>
              <a:ext uri="{FF2B5EF4-FFF2-40B4-BE49-F238E27FC236}">
                <a16:creationId xmlns:a16="http://schemas.microsoft.com/office/drawing/2014/main" id="{B443AD18-A8F1-435B-BF0E-9B1BA2D9AD2A}"/>
              </a:ext>
            </a:extLst>
          </p:cNvPr>
          <p:cNvSpPr/>
          <p:nvPr/>
        </p:nvSpPr>
        <p:spPr>
          <a:xfrm>
            <a:off x="0" y="0"/>
            <a:ext cx="1743740" cy="685800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E7C3AF98-FC3A-4690-B02E-B76B8FAF3DD3}"/>
              </a:ext>
            </a:extLst>
          </p:cNvPr>
          <p:cNvSpPr/>
          <p:nvPr/>
        </p:nvSpPr>
        <p:spPr>
          <a:xfrm>
            <a:off x="2987749" y="1400385"/>
            <a:ext cx="8470604" cy="830997"/>
          </a:xfrm>
          <a:prstGeom prst="rect">
            <a:avLst/>
          </a:prstGeom>
        </p:spPr>
        <p:txBody>
          <a:bodyPr wrap="squar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 AFIP/OSS cumpriu satisfatoriamente todos os requisitos exigidos pelo Contrato de Gestão no Quarto Trimestre de 2019. </a:t>
            </a:r>
            <a:endParaRPr lang="pt-BR" altLang="pt-BR" sz="1600" dirty="0">
              <a:ea typeface="Batang" panose="02030600000101010101" pitchFamily="18" charset="-127"/>
            </a:endParaRPr>
          </a:p>
        </p:txBody>
      </p:sp>
      <p:sp>
        <p:nvSpPr>
          <p:cNvPr id="8" name="Título 1">
            <a:extLst>
              <a:ext uri="{FF2B5EF4-FFF2-40B4-BE49-F238E27FC236}">
                <a16:creationId xmlns:a16="http://schemas.microsoft.com/office/drawing/2014/main" id="{E8378426-09E6-4408-B5A6-1D21B44CB03F}"/>
              </a:ext>
            </a:extLst>
          </p:cNvPr>
          <p:cNvSpPr txBox="1">
            <a:spLocks/>
          </p:cNvSpPr>
          <p:nvPr/>
        </p:nvSpPr>
        <p:spPr>
          <a:xfrm>
            <a:off x="2987749" y="815713"/>
            <a:ext cx="1477925"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000" b="1" dirty="0">
                <a:solidFill>
                  <a:srgbClr val="C00000"/>
                </a:solidFill>
                <a:latin typeface="+mn-lt"/>
              </a:rPr>
              <a:t>Demanda </a:t>
            </a:r>
          </a:p>
        </p:txBody>
      </p:sp>
      <p:pic>
        <p:nvPicPr>
          <p:cNvPr id="10" name="Imagem 9">
            <a:extLst>
              <a:ext uri="{FF2B5EF4-FFF2-40B4-BE49-F238E27FC236}">
                <a16:creationId xmlns:a16="http://schemas.microsoft.com/office/drawing/2014/main" id="{956B0D1C-F6E3-4BF4-A5D5-DC7326B75B02}"/>
              </a:ext>
            </a:extLst>
          </p:cNvPr>
          <p:cNvPicPr>
            <a:picLocks noChangeAspect="1"/>
          </p:cNvPicPr>
          <p:nvPr/>
        </p:nvPicPr>
        <p:blipFill>
          <a:blip r:embed="rId2" cstate="screen">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4242499" flipH="1">
            <a:off x="3629661" y="2735769"/>
            <a:ext cx="810874" cy="515196"/>
          </a:xfrm>
          <a:prstGeom prst="rect">
            <a:avLst/>
          </a:prstGeom>
        </p:spPr>
      </p:pic>
      <p:pic>
        <p:nvPicPr>
          <p:cNvPr id="16" name="Imagem 15">
            <a:extLst>
              <a:ext uri="{FF2B5EF4-FFF2-40B4-BE49-F238E27FC236}">
                <a16:creationId xmlns:a16="http://schemas.microsoft.com/office/drawing/2014/main" id="{E5C8EC5C-692A-4132-AB6C-E4FA7F8B176D}"/>
              </a:ext>
            </a:extLst>
          </p:cNvPr>
          <p:cNvPicPr>
            <a:picLocks noChangeAspect="1"/>
          </p:cNvPicPr>
          <p:nvPr/>
        </p:nvPicPr>
        <p:blipFill>
          <a:blip r:embed="rId4" cstate="screen">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635034" flipH="1">
            <a:off x="4850640" y="3559044"/>
            <a:ext cx="444467" cy="282396"/>
          </a:xfrm>
          <a:prstGeom prst="rect">
            <a:avLst/>
          </a:prstGeom>
        </p:spPr>
      </p:pic>
      <p:pic>
        <p:nvPicPr>
          <p:cNvPr id="17" name="Imagem 16">
            <a:extLst>
              <a:ext uri="{FF2B5EF4-FFF2-40B4-BE49-F238E27FC236}">
                <a16:creationId xmlns:a16="http://schemas.microsoft.com/office/drawing/2014/main" id="{B3696B9C-3B43-42BC-875D-FAEEBD6333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sp>
        <p:nvSpPr>
          <p:cNvPr id="18" name="Elipse 17">
            <a:extLst>
              <a:ext uri="{FF2B5EF4-FFF2-40B4-BE49-F238E27FC236}">
                <a16:creationId xmlns:a16="http://schemas.microsoft.com/office/drawing/2014/main" id="{E7CFAB53-E11A-4B75-8DE0-6AB6A213EF93}"/>
              </a:ext>
            </a:extLst>
          </p:cNvPr>
          <p:cNvSpPr/>
          <p:nvPr/>
        </p:nvSpPr>
        <p:spPr>
          <a:xfrm>
            <a:off x="733647" y="2105247"/>
            <a:ext cx="2020186" cy="20201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ítulo 1">
            <a:extLst>
              <a:ext uri="{FF2B5EF4-FFF2-40B4-BE49-F238E27FC236}">
                <a16:creationId xmlns:a16="http://schemas.microsoft.com/office/drawing/2014/main" id="{54E108D8-43CF-4C4C-B163-599C823CE219}"/>
              </a:ext>
            </a:extLst>
          </p:cNvPr>
          <p:cNvSpPr txBox="1">
            <a:spLocks/>
          </p:cNvSpPr>
          <p:nvPr/>
        </p:nvSpPr>
        <p:spPr>
          <a:xfrm>
            <a:off x="955929" y="2700601"/>
            <a:ext cx="1723693"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rgbClr val="C00000"/>
                </a:solidFill>
                <a:latin typeface="+mn-lt"/>
              </a:rPr>
              <a:t>Unidades</a:t>
            </a:r>
          </a:p>
        </p:txBody>
      </p:sp>
      <p:sp>
        <p:nvSpPr>
          <p:cNvPr id="20" name="Retângulo 19">
            <a:extLst>
              <a:ext uri="{FF2B5EF4-FFF2-40B4-BE49-F238E27FC236}">
                <a16:creationId xmlns:a16="http://schemas.microsoft.com/office/drawing/2014/main" id="{47A37E45-05C8-4757-8B91-F1546555CDDE}"/>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Retângulo 20">
            <a:extLst>
              <a:ext uri="{FF2B5EF4-FFF2-40B4-BE49-F238E27FC236}">
                <a16:creationId xmlns:a16="http://schemas.microsoft.com/office/drawing/2014/main" id="{73BD8936-84A8-45D3-8E24-006F4CBF0AA5}"/>
              </a:ext>
            </a:extLst>
          </p:cNvPr>
          <p:cNvSpPr/>
          <p:nvPr/>
        </p:nvSpPr>
        <p:spPr>
          <a:xfrm>
            <a:off x="3135611" y="2177348"/>
            <a:ext cx="4957255" cy="423449"/>
          </a:xfrm>
          <a:prstGeom prst="rect">
            <a:avLst/>
          </a:prstGeom>
        </p:spPr>
        <p:txBody>
          <a:bodyPr wrap="non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Atualmente o CEAC Norte atende à demanda gerada em:</a:t>
            </a:r>
          </a:p>
        </p:txBody>
      </p:sp>
      <p:sp>
        <p:nvSpPr>
          <p:cNvPr id="22" name="Retângulo 21">
            <a:extLst>
              <a:ext uri="{FF2B5EF4-FFF2-40B4-BE49-F238E27FC236}">
                <a16:creationId xmlns:a16="http://schemas.microsoft.com/office/drawing/2014/main" id="{65AE70D4-CB90-4F71-9409-D0C6248AC820}"/>
              </a:ext>
            </a:extLst>
          </p:cNvPr>
          <p:cNvSpPr/>
          <p:nvPr/>
        </p:nvSpPr>
        <p:spPr>
          <a:xfrm>
            <a:off x="5362353" y="5079606"/>
            <a:ext cx="6096000" cy="423449"/>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 12 unidades de captação de exames previamente coletados. </a:t>
            </a:r>
            <a:endParaRPr lang="pt-BR" altLang="pt-BR" sz="1600" dirty="0">
              <a:ea typeface="Batang" panose="02030600000101010101" pitchFamily="18" charset="-127"/>
            </a:endParaRPr>
          </a:p>
        </p:txBody>
      </p:sp>
      <p:sp>
        <p:nvSpPr>
          <p:cNvPr id="23" name="Retângulo 22">
            <a:extLst>
              <a:ext uri="{FF2B5EF4-FFF2-40B4-BE49-F238E27FC236}">
                <a16:creationId xmlns:a16="http://schemas.microsoft.com/office/drawing/2014/main" id="{1039D6EA-B492-4110-B37D-34DCE66B9BCE}"/>
              </a:ext>
            </a:extLst>
          </p:cNvPr>
          <p:cNvSpPr/>
          <p:nvPr/>
        </p:nvSpPr>
        <p:spPr>
          <a:xfrm>
            <a:off x="4526111" y="2912889"/>
            <a:ext cx="3911071" cy="464871"/>
          </a:xfrm>
          <a:prstGeom prst="rect">
            <a:avLst/>
          </a:prstGeom>
        </p:spPr>
        <p:txBody>
          <a:bodyPr wrap="none">
            <a:spAutoFit/>
          </a:bodyPr>
          <a:lstStyle/>
          <a:p>
            <a:pPr algn="just">
              <a:lnSpc>
                <a:spcPct val="150000"/>
              </a:lnSpc>
              <a:spcBef>
                <a:spcPts val="600"/>
              </a:spcBef>
              <a:spcAft>
                <a:spcPts val="1200"/>
              </a:spcAft>
              <a:buClr>
                <a:srgbClr val="C00000"/>
              </a:buClr>
            </a:pPr>
            <a:r>
              <a:rPr lang="pt-BR" altLang="pt-BR" dirty="0">
                <a:ea typeface="Arial Unicode MS" panose="020B0604020202020204" pitchFamily="34" charset="-128"/>
                <a:cs typeface="Arial Unicode MS" panose="020B0604020202020204" pitchFamily="34" charset="-128"/>
              </a:rPr>
              <a:t>30 unidades estaduais de saúde, sendo:</a:t>
            </a:r>
          </a:p>
        </p:txBody>
      </p:sp>
      <p:sp>
        <p:nvSpPr>
          <p:cNvPr id="24" name="Retângulo 23">
            <a:extLst>
              <a:ext uri="{FF2B5EF4-FFF2-40B4-BE49-F238E27FC236}">
                <a16:creationId xmlns:a16="http://schemas.microsoft.com/office/drawing/2014/main" id="{0FCBAD21-CCA7-40B0-A02E-AA9F576A0F34}"/>
              </a:ext>
            </a:extLst>
          </p:cNvPr>
          <p:cNvSpPr/>
          <p:nvPr/>
        </p:nvSpPr>
        <p:spPr>
          <a:xfrm>
            <a:off x="5354466" y="3303654"/>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12 hospitais com instalação local de laboratório de urgência e emergência.</a:t>
            </a:r>
          </a:p>
        </p:txBody>
      </p:sp>
      <p:sp>
        <p:nvSpPr>
          <p:cNvPr id="25" name="Retângulo 24">
            <a:extLst>
              <a:ext uri="{FF2B5EF4-FFF2-40B4-BE49-F238E27FC236}">
                <a16:creationId xmlns:a16="http://schemas.microsoft.com/office/drawing/2014/main" id="{9DE16814-B77D-4725-BB46-54EE0B13C94D}"/>
              </a:ext>
            </a:extLst>
          </p:cNvPr>
          <p:cNvSpPr/>
          <p:nvPr/>
        </p:nvSpPr>
        <p:spPr>
          <a:xfrm>
            <a:off x="5389181" y="4184023"/>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6 Ambulatórios Médicos de Especialidades – AME com estrutura laboratorial básica para atendimento aos protocolos específicos.</a:t>
            </a:r>
          </a:p>
        </p:txBody>
      </p:sp>
      <p:pic>
        <p:nvPicPr>
          <p:cNvPr id="26" name="Imagem 25">
            <a:extLst>
              <a:ext uri="{FF2B5EF4-FFF2-40B4-BE49-F238E27FC236}">
                <a16:creationId xmlns:a16="http://schemas.microsoft.com/office/drawing/2014/main" id="{22C48057-6BAA-415F-AF3E-6EAC1C44C430}"/>
              </a:ext>
            </a:extLst>
          </p:cNvPr>
          <p:cNvPicPr>
            <a:picLocks noChangeAspect="1"/>
          </p:cNvPicPr>
          <p:nvPr/>
        </p:nvPicPr>
        <p:blipFill>
          <a:blip r:embed="rId4" cstate="screen">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552051" flipH="1">
            <a:off x="4811234" y="4225588"/>
            <a:ext cx="444467" cy="282396"/>
          </a:xfrm>
          <a:prstGeom prst="rect">
            <a:avLst/>
          </a:prstGeom>
        </p:spPr>
      </p:pic>
      <p:pic>
        <p:nvPicPr>
          <p:cNvPr id="27" name="Imagem 26">
            <a:extLst>
              <a:ext uri="{FF2B5EF4-FFF2-40B4-BE49-F238E27FC236}">
                <a16:creationId xmlns:a16="http://schemas.microsoft.com/office/drawing/2014/main" id="{0C6CF640-C94D-4563-90E4-777C0D8CA5D4}"/>
              </a:ext>
            </a:extLst>
          </p:cNvPr>
          <p:cNvPicPr>
            <a:picLocks noChangeAspect="1"/>
          </p:cNvPicPr>
          <p:nvPr/>
        </p:nvPicPr>
        <p:blipFill>
          <a:blip r:embed="rId4" cstate="screen">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309462" flipH="1">
            <a:off x="4809720" y="5063510"/>
            <a:ext cx="444467" cy="282396"/>
          </a:xfrm>
          <a:prstGeom prst="rect">
            <a:avLst/>
          </a:prstGeom>
        </p:spPr>
      </p:pic>
    </p:spTree>
    <p:extLst>
      <p:ext uri="{BB962C8B-B14F-4D97-AF65-F5344CB8AC3E}">
        <p14:creationId xmlns:p14="http://schemas.microsoft.com/office/powerpoint/2010/main" val="354977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529DC66-C75C-40A6-A940-BB18E7BAD00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5730"/>
          <a:stretch/>
        </p:blipFill>
        <p:spPr>
          <a:xfrm>
            <a:off x="20" y="10"/>
            <a:ext cx="12191980" cy="6857990"/>
          </a:xfrm>
          <a:prstGeom prst="rect">
            <a:avLst/>
          </a:prstGeom>
        </p:spPr>
      </p:pic>
      <p:sp>
        <p:nvSpPr>
          <p:cNvPr id="6" name="Retângulo 5">
            <a:extLst>
              <a:ext uri="{FF2B5EF4-FFF2-40B4-BE49-F238E27FC236}">
                <a16:creationId xmlns:a16="http://schemas.microsoft.com/office/drawing/2014/main" id="{3C2AC784-C839-456D-B8D3-A8FCDC094EB2}"/>
              </a:ext>
            </a:extLst>
          </p:cNvPr>
          <p:cNvSpPr/>
          <p:nvPr/>
        </p:nvSpPr>
        <p:spPr>
          <a:xfrm>
            <a:off x="193233" y="585154"/>
            <a:ext cx="7601953" cy="713272"/>
          </a:xfrm>
          <a:prstGeom prst="rect">
            <a:avLst/>
          </a:prstGeom>
        </p:spPr>
        <p:txBody>
          <a:bodyPr wrap="none">
            <a:spAutoFit/>
          </a:bodyPr>
          <a:lstStyle/>
          <a:p>
            <a:pPr algn="just">
              <a:lnSpc>
                <a:spcPct val="150000"/>
              </a:lnSpc>
              <a:spcBef>
                <a:spcPts val="600"/>
              </a:spcBef>
              <a:spcAft>
                <a:spcPts val="1200"/>
              </a:spcAft>
            </a:pPr>
            <a:r>
              <a:rPr lang="pt-BR" altLang="pt-BR" sz="3000" b="1" dirty="0">
                <a:solidFill>
                  <a:srgbClr val="C00000"/>
                </a:solidFill>
                <a:ea typeface="Arial Unicode MS" panose="020B0604020202020204" pitchFamily="34" charset="-128"/>
                <a:cs typeface="Arial Unicode MS" panose="020B0604020202020204" pitchFamily="34" charset="-128"/>
              </a:rPr>
              <a:t>Relação de Unidades Atendidas no CEAC Norte</a:t>
            </a:r>
            <a:endParaRPr lang="pt-BR" altLang="pt-BR" sz="3000" dirty="0">
              <a:solidFill>
                <a:srgbClr val="C00000"/>
              </a:solidFill>
              <a:ea typeface="Batang" panose="02030600000101010101" pitchFamily="18" charset="-127"/>
            </a:endParaRPr>
          </a:p>
        </p:txBody>
      </p:sp>
      <p:sp>
        <p:nvSpPr>
          <p:cNvPr id="2" name="Retângulo 1">
            <a:extLst>
              <a:ext uri="{FF2B5EF4-FFF2-40B4-BE49-F238E27FC236}">
                <a16:creationId xmlns:a16="http://schemas.microsoft.com/office/drawing/2014/main" id="{939F565F-AA55-461E-81DA-AC91482D9B03}"/>
              </a:ext>
            </a:extLst>
          </p:cNvPr>
          <p:cNvSpPr/>
          <p:nvPr/>
        </p:nvSpPr>
        <p:spPr>
          <a:xfrm>
            <a:off x="411305" y="1583244"/>
            <a:ext cx="8270877" cy="46175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1">
            <a:extLst>
              <a:ext uri="{FF2B5EF4-FFF2-40B4-BE49-F238E27FC236}">
                <a16:creationId xmlns:a16="http://schemas.microsoft.com/office/drawing/2014/main" id="{2F08F417-8F01-457F-8D70-FACE7FDFFC44}"/>
              </a:ext>
            </a:extLst>
          </p:cNvPr>
          <p:cNvSpPr>
            <a:spLocks noChangeArrowheads="1"/>
          </p:cNvSpPr>
          <p:nvPr/>
        </p:nvSpPr>
        <p:spPr bwMode="auto">
          <a:xfrm>
            <a:off x="440749" y="1563974"/>
            <a:ext cx="5580062" cy="5218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A) HOSPITAIS - Unidades com Laboratório de Urgência / Emergência (12)</a:t>
            </a:r>
            <a:r>
              <a:rPr lang="pt-BR" altLang="pt-BR" sz="12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 </a:t>
            </a:r>
            <a:endParaRPr lang="pt-BR" sz="1200" dirty="0">
              <a:solidFill>
                <a:schemeClr val="tx1">
                  <a:lumMod val="65000"/>
                  <a:lumOff val="35000"/>
                </a:schemeClr>
              </a:solidFill>
              <a:latin typeface="+mn-lt"/>
              <a:ea typeface="Batang" panose="02030600000101010101" pitchFamily="18" charset="-127"/>
            </a:endParaRPr>
          </a:p>
          <a:p>
            <a:r>
              <a:rPr lang="x-none" sz="1200" dirty="0">
                <a:solidFill>
                  <a:schemeClr val="tx1">
                    <a:lumMod val="65000"/>
                    <a:lumOff val="35000"/>
                  </a:schemeClr>
                </a:solidFill>
                <a:latin typeface="+mn-lt"/>
                <a:ea typeface="Batang" panose="02030600000101010101" pitchFamily="18" charset="-127"/>
              </a:rPr>
              <a:t>Hospital Mandaqui </a:t>
            </a:r>
            <a:endParaRPr lang="pt-BR" sz="1200" dirty="0">
              <a:solidFill>
                <a:schemeClr val="tx1">
                  <a:lumMod val="65000"/>
                  <a:lumOff val="35000"/>
                </a:schemeClr>
              </a:solidFill>
              <a:latin typeface="+mn-lt"/>
              <a:ea typeface="Batang" panose="02030600000101010101" pitchFamily="18" charset="-127"/>
            </a:endParaRPr>
          </a:p>
          <a:p>
            <a:endParaRPr lang="pt-BR" sz="1200" dirty="0">
              <a:solidFill>
                <a:schemeClr val="tx1">
                  <a:lumMod val="65000"/>
                  <a:lumOff val="35000"/>
                </a:schemeClr>
              </a:solidFill>
              <a:latin typeface="+mn-lt"/>
              <a:ea typeface="Batang" panose="02030600000101010101" pitchFamily="18" charset="-127"/>
            </a:endParaRPr>
          </a:p>
          <a:p>
            <a:r>
              <a:rPr lang="x-none" sz="1200" dirty="0">
                <a:solidFill>
                  <a:schemeClr val="tx1">
                    <a:lumMod val="65000"/>
                    <a:lumOff val="35000"/>
                  </a:schemeClr>
                </a:solidFill>
                <a:latin typeface="+mn-lt"/>
                <a:ea typeface="Batang" panose="02030600000101010101" pitchFamily="18" charset="-127"/>
              </a:rPr>
              <a:t>Hospital Ipiranga</a:t>
            </a:r>
            <a:endParaRPr lang="pt-BR" sz="1200" dirty="0">
              <a:solidFill>
                <a:schemeClr val="tx1">
                  <a:lumMod val="65000"/>
                  <a:lumOff val="35000"/>
                </a:schemeClr>
              </a:solidFill>
              <a:latin typeface="+mn-lt"/>
              <a:ea typeface="Batang" panose="02030600000101010101" pitchFamily="18" charset="-127"/>
            </a:endParaRPr>
          </a:p>
          <a:p>
            <a:endParaRPr lang="pt-BR" sz="1200" dirty="0">
              <a:solidFill>
                <a:schemeClr val="tx1">
                  <a:lumMod val="65000"/>
                  <a:lumOff val="35000"/>
                </a:schemeClr>
              </a:solidFill>
              <a:latin typeface="+mn-lt"/>
              <a:ea typeface="Batang" panose="02030600000101010101" pitchFamily="18" charset="-127"/>
            </a:endParaRPr>
          </a:p>
          <a:p>
            <a:r>
              <a:rPr lang="x-none" sz="1200" dirty="0">
                <a:solidFill>
                  <a:schemeClr val="tx1">
                    <a:lumMod val="65000"/>
                    <a:lumOff val="35000"/>
                  </a:schemeClr>
                </a:solidFill>
                <a:latin typeface="+mn-lt"/>
                <a:ea typeface="Batang" panose="02030600000101010101" pitchFamily="18" charset="-127"/>
              </a:rPr>
              <a:t>Instituto Dante Pazzanese de Cardiologia</a:t>
            </a:r>
            <a:endParaRPr lang="pt-BR" sz="1200" dirty="0">
              <a:solidFill>
                <a:schemeClr val="tx1">
                  <a:lumMod val="65000"/>
                  <a:lumOff val="35000"/>
                </a:schemeClr>
              </a:solidFill>
              <a:latin typeface="+mn-lt"/>
              <a:ea typeface="Batang" panose="02030600000101010101" pitchFamily="18" charset="-127"/>
            </a:endParaRPr>
          </a:p>
          <a:p>
            <a:endParaRPr lang="pt-BR" sz="1200" dirty="0">
              <a:solidFill>
                <a:schemeClr val="tx1">
                  <a:lumMod val="65000"/>
                  <a:lumOff val="35000"/>
                </a:schemeClr>
              </a:solidFill>
              <a:latin typeface="+mn-lt"/>
              <a:ea typeface="Batang" panose="02030600000101010101" pitchFamily="18" charset="-127"/>
            </a:endParaRPr>
          </a:p>
          <a:p>
            <a:r>
              <a:rPr lang="x-none" sz="1200" dirty="0">
                <a:solidFill>
                  <a:schemeClr val="tx1">
                    <a:lumMod val="65000"/>
                    <a:lumOff val="35000"/>
                  </a:schemeClr>
                </a:solidFill>
                <a:latin typeface="+mn-lt"/>
                <a:ea typeface="Batang" panose="02030600000101010101" pitchFamily="18" charset="-127"/>
              </a:rPr>
              <a:t>Hospital Vila Alpina</a:t>
            </a:r>
            <a:endParaRPr lang="pt-BR" sz="1200" dirty="0">
              <a:solidFill>
                <a:schemeClr val="tx1">
                  <a:lumMod val="65000"/>
                  <a:lumOff val="35000"/>
                </a:schemeClr>
              </a:solidFill>
              <a:latin typeface="+mn-lt"/>
              <a:ea typeface="Batang" panose="02030600000101010101" pitchFamily="18" charset="-127"/>
            </a:endParaRPr>
          </a:p>
          <a:p>
            <a:endParaRPr lang="pt-BR" sz="1200" dirty="0">
              <a:solidFill>
                <a:schemeClr val="tx1">
                  <a:lumMod val="65000"/>
                  <a:lumOff val="35000"/>
                </a:schemeClr>
              </a:solidFill>
              <a:latin typeface="+mn-lt"/>
              <a:ea typeface="Batang" panose="02030600000101010101" pitchFamily="18" charset="-127"/>
            </a:endParaRPr>
          </a:p>
          <a:p>
            <a:r>
              <a:rPr lang="x-none" sz="1200" dirty="0">
                <a:solidFill>
                  <a:schemeClr val="tx1">
                    <a:lumMod val="65000"/>
                    <a:lumOff val="35000"/>
                  </a:schemeClr>
                </a:solidFill>
                <a:latin typeface="+mn-lt"/>
                <a:ea typeface="Batang" panose="02030600000101010101" pitchFamily="18" charset="-127"/>
              </a:rPr>
              <a:t>Hospital Mario Covas </a:t>
            </a:r>
            <a:endParaRPr lang="pt-BR" sz="1200" dirty="0">
              <a:solidFill>
                <a:schemeClr val="tx1">
                  <a:lumMod val="65000"/>
                  <a:lumOff val="35000"/>
                </a:schemeClr>
              </a:solidFill>
              <a:latin typeface="+mn-lt"/>
              <a:ea typeface="Batang" panose="02030600000101010101" pitchFamily="18" charset="-127"/>
            </a:endParaRPr>
          </a:p>
          <a:p>
            <a:endParaRPr lang="pt-BR" sz="1200" dirty="0">
              <a:solidFill>
                <a:schemeClr val="tx1">
                  <a:lumMod val="65000"/>
                  <a:lumOff val="35000"/>
                </a:schemeClr>
              </a:solidFill>
              <a:latin typeface="+mn-lt"/>
              <a:ea typeface="Batang" panose="02030600000101010101" pitchFamily="18" charset="-127"/>
            </a:endParaRPr>
          </a:p>
          <a:p>
            <a:r>
              <a:rPr lang="x-none" sz="1200" dirty="0">
                <a:solidFill>
                  <a:schemeClr val="tx1">
                    <a:lumMod val="65000"/>
                    <a:lumOff val="35000"/>
                  </a:schemeClr>
                </a:solidFill>
                <a:latin typeface="+mn-lt"/>
                <a:ea typeface="Batang" panose="02030600000101010101" pitchFamily="18" charset="-127"/>
              </a:rPr>
              <a:t>Hospital Sapopemba </a:t>
            </a:r>
            <a:endParaRPr lang="pt-BR" sz="1200" dirty="0">
              <a:solidFill>
                <a:schemeClr val="tx1">
                  <a:lumMod val="65000"/>
                  <a:lumOff val="35000"/>
                </a:schemeClr>
              </a:solidFill>
              <a:latin typeface="+mn-lt"/>
              <a:ea typeface="Batang" panose="02030600000101010101" pitchFamily="18" charset="-127"/>
            </a:endParaRPr>
          </a:p>
          <a:p>
            <a:endParaRPr lang="pt-BR" sz="1200" dirty="0">
              <a:solidFill>
                <a:schemeClr val="tx1">
                  <a:lumMod val="65000"/>
                  <a:lumOff val="35000"/>
                </a:schemeClr>
              </a:solidFill>
              <a:latin typeface="+mn-lt"/>
              <a:ea typeface="Batang" panose="02030600000101010101" pitchFamily="18" charset="-127"/>
            </a:endParaRPr>
          </a:p>
          <a:p>
            <a:r>
              <a:rPr lang="x-none" sz="1200" dirty="0">
                <a:solidFill>
                  <a:schemeClr val="tx1">
                    <a:lumMod val="65000"/>
                    <a:lumOff val="35000"/>
                  </a:schemeClr>
                </a:solidFill>
                <a:latin typeface="+mn-lt"/>
                <a:ea typeface="Batang" panose="02030600000101010101" pitchFamily="18" charset="-127"/>
              </a:rPr>
              <a:t>Hospital Pérola Byington </a:t>
            </a:r>
            <a:endParaRPr lang="pt-BR" sz="1200" dirty="0">
              <a:solidFill>
                <a:schemeClr val="tx1">
                  <a:lumMod val="65000"/>
                  <a:lumOff val="35000"/>
                </a:schemeClr>
              </a:solidFill>
              <a:latin typeface="+mn-lt"/>
              <a:ea typeface="Batang" panose="02030600000101010101" pitchFamily="18" charset="-127"/>
            </a:endParaRPr>
          </a:p>
          <a:p>
            <a:endParaRPr lang="pt-BR" sz="1200" dirty="0">
              <a:solidFill>
                <a:schemeClr val="tx1">
                  <a:lumMod val="65000"/>
                  <a:lumOff val="35000"/>
                </a:schemeClr>
              </a:solidFill>
              <a:latin typeface="+mn-lt"/>
              <a:ea typeface="Batang" panose="02030600000101010101" pitchFamily="18" charset="-127"/>
            </a:endParaRPr>
          </a:p>
          <a:p>
            <a:r>
              <a:rPr lang="x-none" sz="1200" dirty="0">
                <a:solidFill>
                  <a:schemeClr val="tx1">
                    <a:lumMod val="65000"/>
                    <a:lumOff val="35000"/>
                  </a:schemeClr>
                </a:solidFill>
                <a:latin typeface="+mn-lt"/>
                <a:ea typeface="Batang" panose="02030600000101010101" pitchFamily="18" charset="-127"/>
              </a:rPr>
              <a:t>Hospital Santa Marcelina de Itaim Paulista </a:t>
            </a:r>
            <a:endParaRPr lang="pt-BR" sz="1200" dirty="0">
              <a:solidFill>
                <a:schemeClr val="tx1">
                  <a:lumMod val="65000"/>
                  <a:lumOff val="35000"/>
                </a:schemeClr>
              </a:solidFill>
              <a:latin typeface="+mn-lt"/>
              <a:ea typeface="Batang" panose="02030600000101010101" pitchFamily="18" charset="-127"/>
            </a:endParaRPr>
          </a:p>
          <a:p>
            <a:endParaRPr lang="pt-BR" sz="1200" dirty="0">
              <a:solidFill>
                <a:schemeClr val="tx1">
                  <a:lumMod val="65000"/>
                  <a:lumOff val="35000"/>
                </a:schemeClr>
              </a:solidFill>
              <a:latin typeface="+mn-lt"/>
              <a:ea typeface="Batang" panose="02030600000101010101" pitchFamily="18" charset="-127"/>
            </a:endParaRPr>
          </a:p>
          <a:p>
            <a:r>
              <a:rPr lang="x-none" sz="1200" dirty="0">
                <a:solidFill>
                  <a:schemeClr val="tx1">
                    <a:lumMod val="65000"/>
                    <a:lumOff val="35000"/>
                  </a:schemeClr>
                </a:solidFill>
                <a:latin typeface="+mn-lt"/>
                <a:ea typeface="Batang" panose="02030600000101010101" pitchFamily="18" charset="-127"/>
              </a:rPr>
              <a:t>Hospital Santa Marcelina de Itaquaquecetuba </a:t>
            </a:r>
            <a:endParaRPr lang="pt-BR" sz="1200" dirty="0">
              <a:solidFill>
                <a:schemeClr val="tx1">
                  <a:lumMod val="65000"/>
                  <a:lumOff val="35000"/>
                </a:schemeClr>
              </a:solidFill>
              <a:latin typeface="+mn-lt"/>
              <a:ea typeface="Batang" panose="02030600000101010101" pitchFamily="18" charset="-127"/>
            </a:endParaRPr>
          </a:p>
          <a:p>
            <a:endParaRPr lang="pt-BR" sz="1200" dirty="0">
              <a:solidFill>
                <a:schemeClr val="tx1">
                  <a:lumMod val="65000"/>
                  <a:lumOff val="35000"/>
                </a:schemeClr>
              </a:solidFill>
              <a:latin typeface="+mn-lt"/>
              <a:ea typeface="Batang" panose="02030600000101010101" pitchFamily="18" charset="-127"/>
            </a:endParaRPr>
          </a:p>
          <a:p>
            <a:r>
              <a:rPr lang="x-none" sz="1200" dirty="0">
                <a:solidFill>
                  <a:schemeClr val="tx1">
                    <a:lumMod val="65000"/>
                    <a:lumOff val="35000"/>
                  </a:schemeClr>
                </a:solidFill>
                <a:latin typeface="+mn-lt"/>
                <a:ea typeface="Batang" panose="02030600000101010101" pitchFamily="18" charset="-127"/>
              </a:rPr>
              <a:t>Hospital Regional de Osasco</a:t>
            </a:r>
            <a:endParaRPr lang="pt-BR" sz="1200" dirty="0">
              <a:solidFill>
                <a:schemeClr val="tx1">
                  <a:lumMod val="65000"/>
                  <a:lumOff val="35000"/>
                </a:schemeClr>
              </a:solidFill>
              <a:latin typeface="+mn-lt"/>
              <a:ea typeface="Batang" panose="02030600000101010101" pitchFamily="18" charset="-127"/>
            </a:endParaRPr>
          </a:p>
          <a:p>
            <a:endParaRPr lang="pt-BR" sz="1200" dirty="0">
              <a:solidFill>
                <a:schemeClr val="tx1">
                  <a:lumMod val="65000"/>
                  <a:lumOff val="35000"/>
                </a:schemeClr>
              </a:solidFill>
              <a:latin typeface="+mn-lt"/>
              <a:ea typeface="Batang" panose="02030600000101010101" pitchFamily="18" charset="-127"/>
            </a:endParaRPr>
          </a:p>
          <a:p>
            <a:r>
              <a:rPr lang="x-none" sz="1200" dirty="0">
                <a:solidFill>
                  <a:schemeClr val="tx1">
                    <a:lumMod val="65000"/>
                    <a:lumOff val="35000"/>
                  </a:schemeClr>
                </a:solidFill>
                <a:latin typeface="+mn-lt"/>
                <a:ea typeface="Batang" panose="02030600000101010101" pitchFamily="18" charset="-127"/>
              </a:rPr>
              <a:t>Hospital Geral de Taipas</a:t>
            </a:r>
            <a:endParaRPr lang="pt-BR" sz="1200" dirty="0">
              <a:solidFill>
                <a:schemeClr val="tx1">
                  <a:lumMod val="65000"/>
                  <a:lumOff val="35000"/>
                </a:schemeClr>
              </a:solidFill>
              <a:latin typeface="+mn-lt"/>
              <a:ea typeface="Batang" panose="02030600000101010101" pitchFamily="18" charset="-127"/>
            </a:endParaRPr>
          </a:p>
          <a:p>
            <a:endParaRPr lang="pt-BR" sz="1200" dirty="0">
              <a:solidFill>
                <a:schemeClr val="tx1">
                  <a:lumMod val="65000"/>
                  <a:lumOff val="35000"/>
                </a:schemeClr>
              </a:solidFill>
              <a:latin typeface="+mn-lt"/>
              <a:ea typeface="Batang" panose="02030600000101010101" pitchFamily="18" charset="-127"/>
            </a:endParaRPr>
          </a:p>
          <a:p>
            <a:r>
              <a:rPr lang="x-none" sz="1200" dirty="0">
                <a:solidFill>
                  <a:schemeClr val="tx1">
                    <a:lumMod val="65000"/>
                    <a:lumOff val="35000"/>
                  </a:schemeClr>
                </a:solidFill>
                <a:latin typeface="+mn-lt"/>
                <a:ea typeface="Batang" panose="02030600000101010101" pitchFamily="18" charset="-127"/>
              </a:rPr>
              <a:t>Hospital Geral de Guaianazes </a:t>
            </a:r>
            <a:endParaRPr lang="pt-BR" sz="1200" dirty="0">
              <a:solidFill>
                <a:schemeClr val="tx1">
                  <a:lumMod val="65000"/>
                  <a:lumOff val="35000"/>
                </a:schemeClr>
              </a:solidFill>
              <a:latin typeface="+mn-lt"/>
              <a:ea typeface="Batang" panose="02030600000101010101" pitchFamily="18" charset="-127"/>
            </a:endParaRPr>
          </a:p>
          <a:p>
            <a:pPr>
              <a:lnSpc>
                <a:spcPct val="150000"/>
              </a:lnSpc>
              <a:spcAft>
                <a:spcPts val="600"/>
              </a:spcAft>
            </a:pPr>
            <a:endParaRPr lang="pt-BR" altLang="pt-BR" sz="1200" dirty="0">
              <a:solidFill>
                <a:schemeClr val="tx1">
                  <a:lumMod val="65000"/>
                  <a:lumOff val="35000"/>
                </a:schemeClr>
              </a:solidFill>
              <a:latin typeface="+mn-lt"/>
              <a:ea typeface="Batang" panose="02030600000101010101" pitchFamily="18" charset="-127"/>
            </a:endParaRP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 </a:t>
            </a:r>
          </a:p>
        </p:txBody>
      </p:sp>
      <p:sp>
        <p:nvSpPr>
          <p:cNvPr id="5" name="Retângulo 4">
            <a:extLst>
              <a:ext uri="{FF2B5EF4-FFF2-40B4-BE49-F238E27FC236}">
                <a16:creationId xmlns:a16="http://schemas.microsoft.com/office/drawing/2014/main" id="{5C885DBB-1E75-4680-9A9C-2C4C25BC36E7}"/>
              </a:ext>
            </a:extLst>
          </p:cNvPr>
          <p:cNvSpPr/>
          <p:nvPr/>
        </p:nvSpPr>
        <p:spPr>
          <a:xfrm>
            <a:off x="5969985" y="1733462"/>
            <a:ext cx="3214255" cy="4416594"/>
          </a:xfrm>
          <a:prstGeom prst="rect">
            <a:avLst/>
          </a:prstGeom>
        </p:spPr>
        <p:txBody>
          <a:bodyPr wrap="square">
            <a:spAutoFit/>
          </a:bodyPr>
          <a:lstStyle/>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B) AMBULATORIOS MÉDICOS - AME (6)</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ct val="150000"/>
              </a:lnSpc>
            </a:pP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AME Santos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AME Heliópolis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AME Jundiaí</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AME Pariquera-Açu</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AME Lorena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AME Caraguatatuba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 </a:t>
            </a:r>
          </a:p>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C) UNIDADES DE CAPTAÇÃO (12)</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ct val="1500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Heliópolis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Hospital Darcy Vargas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Hospital Vila Penteado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CAIS –Santa Rita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Hospital Vila Nova Cachoeirinha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Hospital Geral de São Mateus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Hospital Leonor Mendes de Barros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Hospital Infantil Candido Fontoura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Hospital Guilherme Álvaro</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CRI Zona Norte / CRI Zona Leste / CRATOD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endParaRPr lang="pt-BR" sz="1200" dirty="0">
              <a:solidFill>
                <a:schemeClr val="tx1">
                  <a:lumMod val="65000"/>
                  <a:lumOff val="35000"/>
                </a:schemeClr>
              </a:solidFill>
              <a:cs typeface="Arial" panose="020B0604020202020204" pitchFamily="34" charset="0"/>
            </a:endParaRPr>
          </a:p>
        </p:txBody>
      </p:sp>
      <p:sp>
        <p:nvSpPr>
          <p:cNvPr id="8" name="Retângulo 7">
            <a:extLst>
              <a:ext uri="{FF2B5EF4-FFF2-40B4-BE49-F238E27FC236}">
                <a16:creationId xmlns:a16="http://schemas.microsoft.com/office/drawing/2014/main" id="{59538E66-121A-4ACC-9B9C-CF028C6E9BC4}"/>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8586A955-38A4-4D25-B2FC-E912AB0AC8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pic>
        <p:nvPicPr>
          <p:cNvPr id="11" name="Imagem 10">
            <a:extLst>
              <a:ext uri="{FF2B5EF4-FFF2-40B4-BE49-F238E27FC236}">
                <a16:creationId xmlns:a16="http://schemas.microsoft.com/office/drawing/2014/main" id="{A497D260-9DC3-4D75-A316-47B6FF0A02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234246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70219E1-0D3C-4FA8-8214-1DC77DE40E5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1453" b="4277"/>
          <a:stretch/>
        </p:blipFill>
        <p:spPr>
          <a:xfrm>
            <a:off x="20" y="10"/>
            <a:ext cx="12191980" cy="6857990"/>
          </a:xfrm>
          <a:prstGeom prst="rect">
            <a:avLst/>
          </a:prstGeom>
        </p:spPr>
      </p:pic>
      <p:sp>
        <p:nvSpPr>
          <p:cNvPr id="12" name="Retângulo 11">
            <a:extLst>
              <a:ext uri="{FF2B5EF4-FFF2-40B4-BE49-F238E27FC236}">
                <a16:creationId xmlns:a16="http://schemas.microsoft.com/office/drawing/2014/main" id="{47E24BAE-3529-491F-B3C6-5F02F48D677A}"/>
              </a:ext>
            </a:extLst>
          </p:cNvPr>
          <p:cNvSpPr/>
          <p:nvPr/>
        </p:nvSpPr>
        <p:spPr>
          <a:xfrm>
            <a:off x="0" y="1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8">
            <a:extLst>
              <a:ext uri="{FF2B5EF4-FFF2-40B4-BE49-F238E27FC236}">
                <a16:creationId xmlns:a16="http://schemas.microsoft.com/office/drawing/2014/main" id="{088C3330-AD1F-465A-8E38-0414D18251DB}"/>
              </a:ext>
            </a:extLst>
          </p:cNvPr>
          <p:cNvSpPr>
            <a:spLocks noChangeArrowheads="1"/>
          </p:cNvSpPr>
          <p:nvPr/>
        </p:nvSpPr>
        <p:spPr bwMode="auto">
          <a:xfrm>
            <a:off x="443345" y="1281775"/>
            <a:ext cx="6197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pt-BR" altLang="ko-KR" sz="1200" b="1" dirty="0">
              <a:solidFill>
                <a:schemeClr val="tx1">
                  <a:lumMod val="75000"/>
                  <a:lumOff val="25000"/>
                </a:schemeClr>
              </a:solidFill>
              <a:latin typeface="+mn-lt"/>
            </a:endParaRPr>
          </a:p>
          <a:p>
            <a:r>
              <a:rPr lang="pt-BR" altLang="ko-KR" sz="1200" dirty="0">
                <a:solidFill>
                  <a:schemeClr val="tx1">
                    <a:lumMod val="75000"/>
                    <a:lumOff val="25000"/>
                  </a:schemeClr>
                </a:solidFill>
                <a:latin typeface="+mn-lt"/>
              </a:rPr>
              <a:t>A tabela 1 apresenta a produção trimestral de acordo com o planejado no Termo Aditivo 02/2019 que estimou um volume para o Quarto Trimestre de 3.221.619 exames. A produção realizada foi 19,03 % inferior ao estimado. </a:t>
            </a:r>
          </a:p>
        </p:txBody>
      </p:sp>
      <p:sp>
        <p:nvSpPr>
          <p:cNvPr id="7" name="Rectangle 9">
            <a:extLst>
              <a:ext uri="{FF2B5EF4-FFF2-40B4-BE49-F238E27FC236}">
                <a16:creationId xmlns:a16="http://schemas.microsoft.com/office/drawing/2014/main" id="{1933EAC2-1607-4F78-A8F3-2E79F672F459}"/>
              </a:ext>
            </a:extLst>
          </p:cNvPr>
          <p:cNvSpPr>
            <a:spLocks noChangeArrowheads="1"/>
          </p:cNvSpPr>
          <p:nvPr/>
        </p:nvSpPr>
        <p:spPr bwMode="auto">
          <a:xfrm>
            <a:off x="456051" y="5266732"/>
            <a:ext cx="46101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ko-KR" sz="8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ko-KR" sz="800" dirty="0" err="1">
                <a:latin typeface="+mn-lt"/>
                <a:ea typeface="Arial Unicode MS" panose="020B0604020202020204" pitchFamily="34" charset="-128"/>
                <a:cs typeface="Arial Unicode MS" panose="020B0604020202020204" pitchFamily="34" charset="-128"/>
              </a:rPr>
              <a:t>Reglab</a:t>
            </a:r>
            <a:r>
              <a:rPr lang="pt-BR" altLang="ko-KR" sz="800" dirty="0">
                <a:latin typeface="+mn-lt"/>
                <a:ea typeface="Arial Unicode MS" panose="020B0604020202020204" pitchFamily="34" charset="-128"/>
                <a:cs typeface="Arial Unicode MS" panose="020B0604020202020204" pitchFamily="34" charset="-128"/>
              </a:rPr>
              <a:t> ® 2019</a:t>
            </a:r>
            <a:endParaRPr lang="pt-BR" altLang="ko-KR" sz="800" dirty="0">
              <a:latin typeface="+mn-lt"/>
            </a:endParaRPr>
          </a:p>
        </p:txBody>
      </p:sp>
      <p:graphicFrame>
        <p:nvGraphicFramePr>
          <p:cNvPr id="8" name="Tabela 7">
            <a:extLst>
              <a:ext uri="{FF2B5EF4-FFF2-40B4-BE49-F238E27FC236}">
                <a16:creationId xmlns:a16="http://schemas.microsoft.com/office/drawing/2014/main" id="{B25C3A3F-5D53-4CA3-95C4-946E2A535954}"/>
              </a:ext>
            </a:extLst>
          </p:cNvPr>
          <p:cNvGraphicFramePr>
            <a:graphicFrameLocks noGrp="1"/>
          </p:cNvGraphicFramePr>
          <p:nvPr>
            <p:extLst>
              <p:ext uri="{D42A27DB-BD31-4B8C-83A1-F6EECF244321}">
                <p14:modId xmlns:p14="http://schemas.microsoft.com/office/powerpoint/2010/main" val="167450649"/>
              </p:ext>
            </p:extLst>
          </p:nvPr>
        </p:nvGraphicFramePr>
        <p:xfrm>
          <a:off x="554183" y="3112027"/>
          <a:ext cx="6006768" cy="2017740"/>
        </p:xfrm>
        <a:graphic>
          <a:graphicData uri="http://schemas.openxmlformats.org/drawingml/2006/table">
            <a:tbl>
              <a:tblPr/>
              <a:tblGrid>
                <a:gridCol w="1319467">
                  <a:extLst>
                    <a:ext uri="{9D8B030D-6E8A-4147-A177-3AD203B41FA5}">
                      <a16:colId xmlns:a16="http://schemas.microsoft.com/office/drawing/2014/main" val="3117451217"/>
                    </a:ext>
                  </a:extLst>
                </a:gridCol>
                <a:gridCol w="1617412">
                  <a:extLst>
                    <a:ext uri="{9D8B030D-6E8A-4147-A177-3AD203B41FA5}">
                      <a16:colId xmlns:a16="http://schemas.microsoft.com/office/drawing/2014/main" val="2759137186"/>
                    </a:ext>
                  </a:extLst>
                </a:gridCol>
                <a:gridCol w="1425875">
                  <a:extLst>
                    <a:ext uri="{9D8B030D-6E8A-4147-A177-3AD203B41FA5}">
                      <a16:colId xmlns:a16="http://schemas.microsoft.com/office/drawing/2014/main" val="1108584122"/>
                    </a:ext>
                  </a:extLst>
                </a:gridCol>
                <a:gridCol w="1644014">
                  <a:extLst>
                    <a:ext uri="{9D8B030D-6E8A-4147-A177-3AD203B41FA5}">
                      <a16:colId xmlns:a16="http://schemas.microsoft.com/office/drawing/2014/main" val="3441728568"/>
                    </a:ext>
                  </a:extLst>
                </a:gridCol>
              </a:tblGrid>
              <a:tr h="415361">
                <a:tc>
                  <a:txBody>
                    <a:bodyPr/>
                    <a:lstStyle/>
                    <a:p>
                      <a:pPr algn="ctr" fontAlgn="ctr"/>
                      <a:r>
                        <a:rPr lang="pt-BR" sz="2300" b="1" i="0" u="none" strike="noStrike" dirty="0">
                          <a:solidFill>
                            <a:srgbClr val="000000"/>
                          </a:solidFill>
                          <a:effectLst/>
                          <a:latin typeface="Calibri" panose="020F0502020204030204" pitchFamily="34" charset="0"/>
                        </a:rPr>
                        <a:t>Mês </a:t>
                      </a:r>
                    </a:p>
                  </a:txBody>
                  <a:tcPr marL="15975" marR="15975" marT="159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pt-BR" sz="2300" b="1" i="0" u="none" strike="noStrike" dirty="0">
                          <a:solidFill>
                            <a:srgbClr val="000000"/>
                          </a:solidFill>
                          <a:effectLst/>
                          <a:latin typeface="Calibri" panose="020F0502020204030204" pitchFamily="34" charset="0"/>
                        </a:rPr>
                        <a:t>Estimado </a:t>
                      </a:r>
                    </a:p>
                  </a:txBody>
                  <a:tcPr marL="15975" marR="15975" marT="159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pt-BR" sz="2300" b="1" i="0" u="none" strike="noStrike" dirty="0">
                          <a:solidFill>
                            <a:srgbClr val="000000"/>
                          </a:solidFill>
                          <a:effectLst/>
                          <a:latin typeface="Calibri" panose="020F0502020204030204" pitchFamily="34" charset="0"/>
                        </a:rPr>
                        <a:t>Produzido</a:t>
                      </a:r>
                    </a:p>
                  </a:txBody>
                  <a:tcPr marL="15975" marR="15975" marT="159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pt-BR" sz="2300" b="1" i="0" u="none" strike="noStrike" dirty="0">
                          <a:solidFill>
                            <a:srgbClr val="000000"/>
                          </a:solidFill>
                          <a:effectLst/>
                          <a:latin typeface="Calibri" panose="020F0502020204030204" pitchFamily="34" charset="0"/>
                        </a:rPr>
                        <a:t>Diferença</a:t>
                      </a:r>
                    </a:p>
                  </a:txBody>
                  <a:tcPr marL="15975" marR="15975" marT="159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89862222"/>
                  </a:ext>
                </a:extLst>
              </a:tr>
              <a:tr h="415361">
                <a:tc>
                  <a:txBody>
                    <a:bodyPr/>
                    <a:lstStyle/>
                    <a:p>
                      <a:pPr algn="ctr" fontAlgn="ctr"/>
                      <a:r>
                        <a:rPr lang="pt-BR" sz="1800" b="0" i="0" u="none" strike="noStrike" dirty="0">
                          <a:solidFill>
                            <a:srgbClr val="000000"/>
                          </a:solidFill>
                          <a:effectLst/>
                          <a:latin typeface="Calibri" panose="020F0502020204030204" pitchFamily="34" charset="0"/>
                        </a:rPr>
                        <a:t>Outubro</a:t>
                      </a:r>
                    </a:p>
                  </a:txBody>
                  <a:tcPr marL="15975" marR="15975" marT="159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b="0" i="0" u="none" strike="noStrike" dirty="0">
                          <a:solidFill>
                            <a:srgbClr val="000000"/>
                          </a:solidFill>
                          <a:effectLst/>
                          <a:latin typeface="Calibri" panose="020F0502020204030204" pitchFamily="34" charset="0"/>
                        </a:rPr>
                        <a:t>1.073.873</a:t>
                      </a:r>
                    </a:p>
                  </a:txBody>
                  <a:tcPr marL="15975" marR="15975" marT="159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pt-BR" sz="1800" b="0" i="0" u="none" strike="noStrike" kern="1200" dirty="0">
                          <a:solidFill>
                            <a:srgbClr val="000000"/>
                          </a:solidFill>
                          <a:effectLst/>
                          <a:latin typeface="Calibri" panose="020F0502020204030204" pitchFamily="34" charset="0"/>
                          <a:ea typeface="+mn-ea"/>
                          <a:cs typeface="+mn-cs"/>
                        </a:rPr>
                        <a:t>974.788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b="0" i="0" u="none" strike="noStrike" kern="1200" dirty="0">
                          <a:solidFill>
                            <a:srgbClr val="000000"/>
                          </a:solidFill>
                          <a:effectLst/>
                          <a:latin typeface="Calibri" panose="020F0502020204030204" pitchFamily="34" charset="0"/>
                          <a:ea typeface="+mn-ea"/>
                          <a:cs typeface="+mn-cs"/>
                        </a:rPr>
                        <a:t>-9,23%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260379"/>
                  </a:ext>
                </a:extLst>
              </a:tr>
              <a:tr h="356296">
                <a:tc>
                  <a:txBody>
                    <a:bodyPr/>
                    <a:lstStyle/>
                    <a:p>
                      <a:pPr algn="ctr" fontAlgn="ctr"/>
                      <a:r>
                        <a:rPr lang="pt-BR" sz="1800" b="0" i="0" u="none" strike="noStrike" dirty="0">
                          <a:solidFill>
                            <a:srgbClr val="000000"/>
                          </a:solidFill>
                          <a:effectLst/>
                          <a:latin typeface="Calibri" panose="020F0502020204030204" pitchFamily="34" charset="0"/>
                        </a:rPr>
                        <a:t>Novembro</a:t>
                      </a:r>
                    </a:p>
                  </a:txBody>
                  <a:tcPr marL="15975" marR="15975" marT="159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b="0" i="0" u="none" strike="noStrike" dirty="0">
                          <a:solidFill>
                            <a:srgbClr val="000000"/>
                          </a:solidFill>
                          <a:effectLst/>
                          <a:latin typeface="Calibri" panose="020F0502020204030204" pitchFamily="34" charset="0"/>
                        </a:rPr>
                        <a:t>1.073.873</a:t>
                      </a:r>
                    </a:p>
                  </a:txBody>
                  <a:tcPr marL="15975" marR="15975" marT="159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pt-BR" sz="1800" b="0" i="0" u="none" strike="noStrike" kern="1200" dirty="0">
                          <a:solidFill>
                            <a:srgbClr val="000000"/>
                          </a:solidFill>
                          <a:effectLst/>
                          <a:latin typeface="Calibri" panose="020F0502020204030204" pitchFamily="34" charset="0"/>
                          <a:ea typeface="+mn-ea"/>
                          <a:cs typeface="+mn-cs"/>
                        </a:rPr>
                        <a:t>858.316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b="0" i="0" u="none" strike="noStrike" kern="1200" dirty="0">
                          <a:solidFill>
                            <a:srgbClr val="000000"/>
                          </a:solidFill>
                          <a:effectLst/>
                          <a:latin typeface="Calibri" panose="020F0502020204030204" pitchFamily="34" charset="0"/>
                          <a:ea typeface="+mn-ea"/>
                          <a:cs typeface="+mn-cs"/>
                        </a:rPr>
                        <a:t>-20,07%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0958156"/>
                  </a:ext>
                </a:extLst>
              </a:tr>
              <a:tr h="415361">
                <a:tc>
                  <a:txBody>
                    <a:bodyPr/>
                    <a:lstStyle/>
                    <a:p>
                      <a:pPr algn="ctr" fontAlgn="ctr"/>
                      <a:r>
                        <a:rPr lang="pt-BR" sz="1800" b="0" i="0" u="none" strike="noStrike" dirty="0">
                          <a:solidFill>
                            <a:srgbClr val="000000"/>
                          </a:solidFill>
                          <a:effectLst/>
                          <a:latin typeface="Calibri" panose="020F0502020204030204" pitchFamily="34" charset="0"/>
                        </a:rPr>
                        <a:t>Dezembro</a:t>
                      </a:r>
                    </a:p>
                  </a:txBody>
                  <a:tcPr marL="15975" marR="15975" marT="159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b="0" i="0" u="none" strike="noStrike" dirty="0">
                          <a:solidFill>
                            <a:srgbClr val="000000"/>
                          </a:solidFill>
                          <a:effectLst/>
                          <a:latin typeface="Calibri" panose="020F0502020204030204" pitchFamily="34" charset="0"/>
                        </a:rPr>
                        <a:t>1.073.873</a:t>
                      </a:r>
                    </a:p>
                  </a:txBody>
                  <a:tcPr marL="15975" marR="15975" marT="159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pt-BR" sz="1800" b="0" i="0" u="none" strike="noStrike" kern="1200" dirty="0">
                          <a:solidFill>
                            <a:srgbClr val="000000"/>
                          </a:solidFill>
                          <a:effectLst/>
                          <a:latin typeface="Calibri" panose="020F0502020204030204" pitchFamily="34" charset="0"/>
                          <a:ea typeface="+mn-ea"/>
                          <a:cs typeface="+mn-cs"/>
                        </a:rPr>
                        <a:t>775.517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400" b="0" i="0" u="none" strike="noStrike" dirty="0">
                          <a:solidFill>
                            <a:srgbClr val="000000"/>
                          </a:solidFill>
                          <a:effectLst/>
                          <a:latin typeface="Calibri" panose="020F0502020204030204" pitchFamily="34" charset="0"/>
                        </a:rPr>
                        <a:t>-</a:t>
                      </a:r>
                      <a:r>
                        <a:rPr lang="pt-BR" sz="1800" b="0" i="0" u="none" strike="noStrike" kern="1200" dirty="0">
                          <a:solidFill>
                            <a:srgbClr val="000000"/>
                          </a:solidFill>
                          <a:effectLst/>
                          <a:latin typeface="Calibri" panose="020F0502020204030204" pitchFamily="34" charset="0"/>
                          <a:ea typeface="+mn-ea"/>
                          <a:cs typeface="+mn-cs"/>
                        </a:rPr>
                        <a:t>27,78%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8279546"/>
                  </a:ext>
                </a:extLst>
              </a:tr>
              <a:tr h="415361">
                <a:tc>
                  <a:txBody>
                    <a:bodyPr/>
                    <a:lstStyle/>
                    <a:p>
                      <a:pPr algn="ctr" fontAlgn="ctr"/>
                      <a:r>
                        <a:rPr lang="pt-BR" sz="1800" b="1" i="0" u="none" strike="noStrike">
                          <a:solidFill>
                            <a:srgbClr val="000000"/>
                          </a:solidFill>
                          <a:effectLst/>
                          <a:latin typeface="Calibri" panose="020F0502020204030204" pitchFamily="34" charset="0"/>
                        </a:rPr>
                        <a:t>Total</a:t>
                      </a:r>
                    </a:p>
                  </a:txBody>
                  <a:tcPr marL="15975" marR="15975" marT="159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b="1" i="0" u="none" strike="noStrike" dirty="0">
                          <a:solidFill>
                            <a:srgbClr val="000000"/>
                          </a:solidFill>
                          <a:effectLst/>
                          <a:latin typeface="Calibri" panose="020F0502020204030204" pitchFamily="34" charset="0"/>
                        </a:rPr>
                        <a:t>3.221.619</a:t>
                      </a:r>
                    </a:p>
                  </a:txBody>
                  <a:tcPr marL="15975" marR="15975" marT="159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pt-BR" sz="1800" b="1" i="0" u="none" strike="noStrike" kern="1200" dirty="0">
                          <a:solidFill>
                            <a:srgbClr val="000000"/>
                          </a:solidFill>
                          <a:effectLst/>
                          <a:latin typeface="Calibri" panose="020F0502020204030204" pitchFamily="34" charset="0"/>
                          <a:ea typeface="+mn-ea"/>
                          <a:cs typeface="+mn-cs"/>
                        </a:rPr>
                        <a:t>2.608.621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b="1" i="0" u="none" strike="noStrike" kern="1200" dirty="0">
                          <a:solidFill>
                            <a:srgbClr val="000000"/>
                          </a:solidFill>
                          <a:effectLst/>
                          <a:latin typeface="Calibri" panose="020F0502020204030204" pitchFamily="34" charset="0"/>
                          <a:ea typeface="+mn-ea"/>
                          <a:cs typeface="+mn-cs"/>
                        </a:rPr>
                        <a:t>-19,03%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1562364"/>
                  </a:ext>
                </a:extLst>
              </a:tr>
            </a:tbl>
          </a:graphicData>
        </a:graphic>
      </p:graphicFrame>
      <p:sp>
        <p:nvSpPr>
          <p:cNvPr id="4" name="Retângulo 3">
            <a:extLst>
              <a:ext uri="{FF2B5EF4-FFF2-40B4-BE49-F238E27FC236}">
                <a16:creationId xmlns:a16="http://schemas.microsoft.com/office/drawing/2014/main" id="{0AE71F80-A4E4-4826-8649-DE0D69F17FDF}"/>
              </a:ext>
            </a:extLst>
          </p:cNvPr>
          <p:cNvSpPr/>
          <p:nvPr/>
        </p:nvSpPr>
        <p:spPr>
          <a:xfrm>
            <a:off x="554183" y="2840800"/>
            <a:ext cx="4644220" cy="246221"/>
          </a:xfrm>
          <a:prstGeom prst="rect">
            <a:avLst/>
          </a:prstGeom>
        </p:spPr>
        <p:txBody>
          <a:bodyPr wrap="none">
            <a:spAutoFit/>
          </a:bodyPr>
          <a:lstStyle/>
          <a:p>
            <a:pPr lvl="0"/>
            <a:r>
              <a:rPr lang="pt-BR" altLang="ko-KR" sz="1000" dirty="0">
                <a:solidFill>
                  <a:prstClr val="black">
                    <a:lumMod val="75000"/>
                    <a:lumOff val="25000"/>
                  </a:prstClr>
                </a:solidFill>
              </a:rPr>
              <a:t>Tabela 1 – Produção Estimada e Realizada no CEAC Norte, Outubro a Dezembro 2019.</a:t>
            </a:r>
          </a:p>
        </p:txBody>
      </p:sp>
      <p:sp>
        <p:nvSpPr>
          <p:cNvPr id="13" name="Título 1">
            <a:extLst>
              <a:ext uri="{FF2B5EF4-FFF2-40B4-BE49-F238E27FC236}">
                <a16:creationId xmlns:a16="http://schemas.microsoft.com/office/drawing/2014/main" id="{8692297A-5E0E-4836-B69D-841E4D949974}"/>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14" name="Imagem 13">
            <a:extLst>
              <a:ext uri="{FF2B5EF4-FFF2-40B4-BE49-F238E27FC236}">
                <a16:creationId xmlns:a16="http://schemas.microsoft.com/office/drawing/2014/main" id="{635E1879-700C-41A9-BF1B-54DC4FA4DF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pic>
        <p:nvPicPr>
          <p:cNvPr id="15" name="Imagem 14">
            <a:extLst>
              <a:ext uri="{FF2B5EF4-FFF2-40B4-BE49-F238E27FC236}">
                <a16:creationId xmlns:a16="http://schemas.microsoft.com/office/drawing/2014/main" id="{E0C9CC43-0BE5-4166-B3C8-22684C15EA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401887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5837382" y="1014148"/>
            <a:ext cx="6096000" cy="44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Quadro 1 – Produção Estimada (Meta) e realizada no CEAC Norte, discriminada por unidade assistencial no período de Outubro a Dezembro de 2019.</a:t>
            </a:r>
            <a:endParaRPr lang="pt-BR" altLang="pt-BR" sz="8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5972269" y="5698416"/>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pt-BR" sz="800" dirty="0" err="1">
                <a:latin typeface="+mn-lt"/>
                <a:ea typeface="Arial Unicode MS" panose="020B0604020202020204" pitchFamily="34" charset="-128"/>
                <a:cs typeface="Arial Unicode MS" panose="020B0604020202020204" pitchFamily="34" charset="-128"/>
              </a:rPr>
              <a:t>Reglab</a:t>
            </a:r>
            <a:r>
              <a:rPr lang="pt-BR" altLang="pt-BR" sz="800" dirty="0">
                <a:latin typeface="+mn-lt"/>
                <a:ea typeface="Arial Unicode MS" panose="020B0604020202020204" pitchFamily="34" charset="-128"/>
                <a:cs typeface="Arial Unicode MS" panose="020B0604020202020204" pitchFamily="34" charset="-128"/>
              </a:rPr>
              <a:t> ® 2019</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38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Quarto trimestre de 2019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1 discrimina a produção do CEAC Norte em cada unidade pública incluída no escopo assistencial e apresenta variações percentuais superiores ou inferiores à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Norte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732398"/>
            <a:ext cx="0" cy="33084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28848" y="434915"/>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9" name="Imagem 8"/>
          <p:cNvPicPr>
            <a:picLocks noChangeAspect="1"/>
          </p:cNvPicPr>
          <p:nvPr/>
        </p:nvPicPr>
        <p:blipFill rotWithShape="1">
          <a:blip r:embed="rId2"/>
          <a:srcRect l="3184" t="1303" r="4840" b="1878"/>
          <a:stretch/>
        </p:blipFill>
        <p:spPr>
          <a:xfrm>
            <a:off x="6004946" y="1357723"/>
            <a:ext cx="5928436" cy="4439740"/>
          </a:xfrm>
          <a:prstGeom prst="rect">
            <a:avLst/>
          </a:prstGeom>
        </p:spPr>
      </p:pic>
    </p:spTree>
    <p:extLst>
      <p:ext uri="{BB962C8B-B14F-4D97-AF65-F5344CB8AC3E}">
        <p14:creationId xmlns:p14="http://schemas.microsoft.com/office/powerpoint/2010/main" val="696327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9" name="Retângulo 1">
            <a:extLst>
              <a:ext uri="{FF2B5EF4-FFF2-40B4-BE49-F238E27FC236}">
                <a16:creationId xmlns:a16="http://schemas.microsoft.com/office/drawing/2014/main" id="{503BC11F-E348-44A9-93F7-76FAE3085CB3}"/>
              </a:ext>
            </a:extLst>
          </p:cNvPr>
          <p:cNvSpPr>
            <a:spLocks noChangeArrowheads="1"/>
          </p:cNvSpPr>
          <p:nvPr/>
        </p:nvSpPr>
        <p:spPr bwMode="auto">
          <a:xfrm>
            <a:off x="5545020" y="960372"/>
            <a:ext cx="6131042"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pt-BR" altLang="pt-BR" sz="1400" b="1" dirty="0">
                <a:latin typeface="+mn-lt"/>
              </a:rPr>
              <a:t>Serviço de Atenção ao Usuário – SAU</a:t>
            </a:r>
          </a:p>
          <a:p>
            <a:pPr algn="just"/>
            <a:endParaRPr lang="pt-BR" sz="1400" dirty="0">
              <a:latin typeface="+mn-lt"/>
            </a:endParaRPr>
          </a:p>
          <a:p>
            <a:pPr algn="just"/>
            <a:r>
              <a:rPr lang="pt-BR" sz="1400" dirty="0">
                <a:latin typeface="+mn-lt"/>
              </a:rPr>
              <a:t>A AFIP implantou o Serviço de Atenção ao Usuário (SAU) para atendimento aos serviços de saúde que lhe são referenciados. Nesses serviços, estruturados em cada unidade vinculada ao CEAC Norte, foram realizadas pesquisas de satisfação do usuário, assim como registros de reclamações, elogios ou sugestões por profissional específico, responsável pelo setor. </a:t>
            </a:r>
          </a:p>
          <a:p>
            <a:r>
              <a:rPr lang="pt-BR" sz="1400" dirty="0">
                <a:latin typeface="+mn-lt"/>
              </a:rPr>
              <a:t>Importante salientar que a adesão à pesquisa de satisfação é voluntária e depende da aprovação da diretoria de cada serviço, hospital ou ambulatório. </a:t>
            </a:r>
          </a:p>
          <a:p>
            <a:r>
              <a:rPr lang="pt-BR" sz="1400" dirty="0">
                <a:latin typeface="+mn-lt"/>
              </a:rPr>
              <a:t> </a:t>
            </a:r>
          </a:p>
          <a:p>
            <a:r>
              <a:rPr lang="pt-BR" sz="1400" dirty="0">
                <a:latin typeface="+mn-lt"/>
              </a:rPr>
              <a:t>No quarto trimestre de 2019, quatorze (14) unidades de saúde estaduais aderiram à pesquisa de satisfação para usuários do CEAC Norte. Os serviços que aderiram à pesquisa SAU incluíram os seguintes Ambulatórios: </a:t>
            </a:r>
            <a:r>
              <a:rPr lang="pt-BR" sz="1400" dirty="0" err="1">
                <a:latin typeface="+mn-lt"/>
              </a:rPr>
              <a:t>Mandaqui</a:t>
            </a:r>
            <a:r>
              <a:rPr lang="pt-BR" sz="1400" dirty="0">
                <a:latin typeface="+mn-lt"/>
              </a:rPr>
              <a:t>, Pérola </a:t>
            </a:r>
            <a:r>
              <a:rPr lang="pt-BR" sz="1400" dirty="0" err="1">
                <a:latin typeface="+mn-lt"/>
              </a:rPr>
              <a:t>Byington</a:t>
            </a:r>
            <a:r>
              <a:rPr lang="pt-BR" sz="1400" dirty="0">
                <a:latin typeface="+mn-lt"/>
              </a:rPr>
              <a:t>, Ames Caraguatatuba, Santos e </a:t>
            </a:r>
            <a:r>
              <a:rPr lang="pt-BR" sz="1400" dirty="0" err="1">
                <a:latin typeface="+mn-lt"/>
              </a:rPr>
              <a:t>Pariquera</a:t>
            </a:r>
            <a:r>
              <a:rPr lang="pt-BR" sz="1400" dirty="0">
                <a:latin typeface="+mn-lt"/>
              </a:rPr>
              <a:t>-Açu e os Hospitais; Guilherme Álvaro, Heliópolis, Ipiranga, Itaim Paulista, Itaquaquecetuba, </a:t>
            </a:r>
            <a:r>
              <a:rPr lang="pt-BR" sz="1400" dirty="0" err="1">
                <a:latin typeface="+mn-lt"/>
              </a:rPr>
              <a:t>Mandaqui</a:t>
            </a:r>
            <a:r>
              <a:rPr lang="pt-BR" sz="1400" dirty="0">
                <a:latin typeface="+mn-lt"/>
              </a:rPr>
              <a:t>, Mario Covas, Sapopemba e Vila Alpina. As unidades que não aderiram às pesquisas foram aquelas nas quais não realizamos atendimento de coleta, ou então unidades que não autorizaram a realização da pesquisa.</a:t>
            </a:r>
          </a:p>
          <a:p>
            <a:r>
              <a:rPr lang="pt-BR" sz="1400" dirty="0">
                <a:latin typeface="+mn-lt"/>
              </a:rPr>
              <a:t> </a:t>
            </a:r>
          </a:p>
          <a:p>
            <a:r>
              <a:rPr lang="pt-BR" sz="1400" dirty="0">
                <a:latin typeface="+mn-lt"/>
              </a:rPr>
              <a:t>No quarto trimestre de 2019 foram respondidas pesquisas de satisfação (média mensal de 19.160 pesquisas) em um universo de 57.480 atendimentos avaliados. Verificamos alto grau de satisfação dos usuários com os serviços prestados pelo CEAC Norte/AFIP em todas as dimensões avaliadas (Recepção, Coleta, Preparo, Higiene, Limpeza e Entrega de Resultados) com avaliações “Ótimo” ou “Bom” em mais de 95% das respostas, conforme quadro 2 e Tabela 2.</a:t>
            </a:r>
          </a:p>
          <a:p>
            <a:pPr algn="just"/>
            <a:endParaRPr lang="pt-BR" altLang="pt-BR" sz="1400" dirty="0">
              <a:latin typeface="+mn-lt"/>
            </a:endParaRPr>
          </a:p>
        </p:txBody>
      </p:sp>
      <p:pic>
        <p:nvPicPr>
          <p:cNvPr id="12" name="Imagem 11">
            <a:extLst>
              <a:ext uri="{FF2B5EF4-FFF2-40B4-BE49-F238E27FC236}">
                <a16:creationId xmlns:a16="http://schemas.microsoft.com/office/drawing/2014/main" id="{F4385B10-88DB-4808-8AC4-97A4C773BD22}"/>
              </a:ext>
            </a:extLst>
          </p:cNvPr>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87246" y="2411687"/>
            <a:ext cx="947017" cy="947017"/>
          </a:xfrm>
          <a:prstGeom prst="rect">
            <a:avLst/>
          </a:prstGeom>
        </p:spPr>
      </p:pic>
      <p:pic>
        <p:nvPicPr>
          <p:cNvPr id="13" name="Imagem 12">
            <a:extLst>
              <a:ext uri="{FF2B5EF4-FFF2-40B4-BE49-F238E27FC236}">
                <a16:creationId xmlns:a16="http://schemas.microsoft.com/office/drawing/2014/main" id="{6A169475-FD4A-4B80-A014-6BC121B52612}"/>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952520" y="1742187"/>
            <a:ext cx="947017" cy="947017"/>
          </a:xfrm>
          <a:prstGeom prst="rect">
            <a:avLst/>
          </a:prstGeom>
        </p:spPr>
      </p:pic>
      <p:pic>
        <p:nvPicPr>
          <p:cNvPr id="14" name="Imagem 13">
            <a:extLst>
              <a:ext uri="{FF2B5EF4-FFF2-40B4-BE49-F238E27FC236}">
                <a16:creationId xmlns:a16="http://schemas.microsoft.com/office/drawing/2014/main" id="{B6DCF7C3-2532-44A3-8322-9442621D09CC}"/>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059420" y="3652716"/>
            <a:ext cx="788729" cy="788729"/>
          </a:xfrm>
          <a:prstGeom prst="rect">
            <a:avLst/>
          </a:prstGeom>
        </p:spPr>
      </p:pic>
      <p:sp>
        <p:nvSpPr>
          <p:cNvPr id="15" name="CaixaDeTexto 14">
            <a:extLst>
              <a:ext uri="{FF2B5EF4-FFF2-40B4-BE49-F238E27FC236}">
                <a16:creationId xmlns:a16="http://schemas.microsoft.com/office/drawing/2014/main" id="{F10E90F2-F974-4062-BBB4-4CD0E4D591B3}"/>
              </a:ext>
            </a:extLst>
          </p:cNvPr>
          <p:cNvSpPr txBox="1"/>
          <p:nvPr/>
        </p:nvSpPr>
        <p:spPr>
          <a:xfrm>
            <a:off x="811389" y="3358704"/>
            <a:ext cx="934423" cy="523220"/>
          </a:xfrm>
          <a:prstGeom prst="rect">
            <a:avLst/>
          </a:prstGeom>
          <a:noFill/>
        </p:spPr>
        <p:txBody>
          <a:bodyPr wrap="none" rtlCol="0">
            <a:spAutoFit/>
          </a:bodyPr>
          <a:lstStyle/>
          <a:p>
            <a:r>
              <a:rPr lang="pt-BR" sz="1400" b="1" dirty="0">
                <a:solidFill>
                  <a:srgbClr val="C00000"/>
                </a:solidFill>
              </a:rPr>
              <a:t>UNIDADE</a:t>
            </a:r>
          </a:p>
          <a:p>
            <a:r>
              <a:rPr lang="pt-BR" sz="1400" b="1" dirty="0">
                <a:solidFill>
                  <a:srgbClr val="C00000"/>
                </a:solidFill>
              </a:rPr>
              <a:t>DE SAÚDE</a:t>
            </a:r>
          </a:p>
        </p:txBody>
      </p:sp>
      <p:sp>
        <p:nvSpPr>
          <p:cNvPr id="16" name="CaixaDeTexto 15">
            <a:extLst>
              <a:ext uri="{FF2B5EF4-FFF2-40B4-BE49-F238E27FC236}">
                <a16:creationId xmlns:a16="http://schemas.microsoft.com/office/drawing/2014/main" id="{524B0909-4DB8-4B8B-91CE-85E258D155FD}"/>
              </a:ext>
            </a:extLst>
          </p:cNvPr>
          <p:cNvSpPr txBox="1"/>
          <p:nvPr/>
        </p:nvSpPr>
        <p:spPr>
          <a:xfrm>
            <a:off x="1799187" y="4456834"/>
            <a:ext cx="1372363" cy="523220"/>
          </a:xfrm>
          <a:prstGeom prst="rect">
            <a:avLst/>
          </a:prstGeom>
          <a:noFill/>
        </p:spPr>
        <p:txBody>
          <a:bodyPr wrap="none" rtlCol="0">
            <a:spAutoFit/>
          </a:bodyPr>
          <a:lstStyle/>
          <a:p>
            <a:pPr algn="ctr"/>
            <a:r>
              <a:rPr lang="pt-BR" sz="1400" b="1" dirty="0">
                <a:solidFill>
                  <a:srgbClr val="C00000"/>
                </a:solidFill>
              </a:rPr>
              <a:t>PROFISSIONAIS </a:t>
            </a:r>
          </a:p>
          <a:p>
            <a:pPr algn="ctr"/>
            <a:r>
              <a:rPr lang="pt-BR" sz="1400" b="1" dirty="0">
                <a:solidFill>
                  <a:srgbClr val="C00000"/>
                </a:solidFill>
              </a:rPr>
              <a:t>DE SAÚDE</a:t>
            </a:r>
          </a:p>
        </p:txBody>
      </p:sp>
      <p:sp>
        <p:nvSpPr>
          <p:cNvPr id="17" name="CaixaDeTexto 16">
            <a:extLst>
              <a:ext uri="{FF2B5EF4-FFF2-40B4-BE49-F238E27FC236}">
                <a16:creationId xmlns:a16="http://schemas.microsoft.com/office/drawing/2014/main" id="{278A4B9A-C51C-4A7C-8BDA-6080475C42A8}"/>
              </a:ext>
            </a:extLst>
          </p:cNvPr>
          <p:cNvSpPr txBox="1"/>
          <p:nvPr/>
        </p:nvSpPr>
        <p:spPr>
          <a:xfrm>
            <a:off x="3952520" y="2800862"/>
            <a:ext cx="1042978" cy="307777"/>
          </a:xfrm>
          <a:prstGeom prst="rect">
            <a:avLst/>
          </a:prstGeom>
          <a:noFill/>
        </p:spPr>
        <p:txBody>
          <a:bodyPr wrap="none" rtlCol="0">
            <a:spAutoFit/>
          </a:bodyPr>
          <a:lstStyle/>
          <a:p>
            <a:pPr algn="ctr"/>
            <a:r>
              <a:rPr lang="pt-BR" sz="1400" b="1" dirty="0">
                <a:solidFill>
                  <a:srgbClr val="C00000"/>
                </a:solidFill>
              </a:rPr>
              <a:t>AVALIAÇÃO</a:t>
            </a:r>
          </a:p>
        </p:txBody>
      </p:sp>
      <p:sp>
        <p:nvSpPr>
          <p:cNvPr id="18" name="Elipse 17">
            <a:extLst>
              <a:ext uri="{FF2B5EF4-FFF2-40B4-BE49-F238E27FC236}">
                <a16:creationId xmlns:a16="http://schemas.microsoft.com/office/drawing/2014/main" id="{E7E2CA1D-3EA9-432A-BD02-D3B9AFA9EF2C}"/>
              </a:ext>
            </a:extLst>
          </p:cNvPr>
          <p:cNvSpPr/>
          <p:nvPr/>
        </p:nvSpPr>
        <p:spPr>
          <a:xfrm>
            <a:off x="515938" y="1939636"/>
            <a:ext cx="3163390" cy="3223491"/>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54FF455E-0D6E-4D21-AB71-D941781D8828}"/>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9769181">
            <a:off x="2726505" y="1351187"/>
            <a:ext cx="1022442" cy="860518"/>
          </a:xfrm>
          <a:prstGeom prst="rect">
            <a:avLst/>
          </a:prstGeom>
        </p:spPr>
      </p:pic>
      <p:pic>
        <p:nvPicPr>
          <p:cNvPr id="20" name="Imagem 19">
            <a:extLst>
              <a:ext uri="{FF2B5EF4-FFF2-40B4-BE49-F238E27FC236}">
                <a16:creationId xmlns:a16="http://schemas.microsoft.com/office/drawing/2014/main" id="{D5BF8E83-10EB-4C88-9E10-E8CCCAFAF1C8}"/>
              </a:ext>
            </a:extLst>
          </p:cNvPr>
          <p:cNvPicPr>
            <a:picLocks noChangeAspect="1"/>
          </p:cNvPicPr>
          <p:nvPr/>
        </p:nvPicPr>
        <p:blipFill>
          <a:blip r:embed="rId7" cstate="screen">
            <a:duotone>
              <a:prstClr val="black"/>
              <a:schemeClr val="accent3">
                <a:tint val="45000"/>
                <a:satMod val="400000"/>
              </a:scheme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2330079" flipH="1">
            <a:off x="1783133" y="2262033"/>
            <a:ext cx="552574" cy="375454"/>
          </a:xfrm>
          <a:prstGeom prst="rect">
            <a:avLst/>
          </a:prstGeom>
        </p:spPr>
      </p:pic>
      <p:sp>
        <p:nvSpPr>
          <p:cNvPr id="21" name="CaixaDeTexto 20">
            <a:extLst>
              <a:ext uri="{FF2B5EF4-FFF2-40B4-BE49-F238E27FC236}">
                <a16:creationId xmlns:a16="http://schemas.microsoft.com/office/drawing/2014/main" id="{4BA24D74-DB66-478B-92A3-23AB6CE0932F}"/>
              </a:ext>
            </a:extLst>
          </p:cNvPr>
          <p:cNvSpPr txBox="1"/>
          <p:nvPr/>
        </p:nvSpPr>
        <p:spPr>
          <a:xfrm>
            <a:off x="1920283" y="2631584"/>
            <a:ext cx="1739561" cy="646331"/>
          </a:xfrm>
          <a:prstGeom prst="rect">
            <a:avLst/>
          </a:prstGeom>
          <a:noFill/>
        </p:spPr>
        <p:txBody>
          <a:bodyPr wrap="square" rtlCol="0">
            <a:spAutoFit/>
          </a:bodyPr>
          <a:lstStyle/>
          <a:p>
            <a:r>
              <a:rPr lang="pt-BR" sz="1200" i="1" dirty="0">
                <a:solidFill>
                  <a:schemeClr val="tx1">
                    <a:lumMod val="65000"/>
                    <a:lumOff val="35000"/>
                  </a:schemeClr>
                </a:solidFill>
              </a:rPr>
              <a:t>qualidade do serviço</a:t>
            </a:r>
          </a:p>
          <a:p>
            <a:r>
              <a:rPr lang="pt-BR" sz="1200" i="1" dirty="0">
                <a:solidFill>
                  <a:schemeClr val="tx1">
                    <a:lumMod val="65000"/>
                    <a:lumOff val="35000"/>
                  </a:schemeClr>
                </a:solidFill>
              </a:rPr>
              <a:t>satisfação dos usuários</a:t>
            </a:r>
          </a:p>
          <a:p>
            <a:endParaRPr lang="pt-BR" sz="1200" dirty="0">
              <a:solidFill>
                <a:schemeClr val="tx1">
                  <a:lumMod val="65000"/>
                  <a:lumOff val="35000"/>
                </a:schemeClr>
              </a:solidFill>
            </a:endParaRP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pic>
        <p:nvPicPr>
          <p:cNvPr id="25" name="Imagem 24">
            <a:extLst>
              <a:ext uri="{FF2B5EF4-FFF2-40B4-BE49-F238E27FC236}">
                <a16:creationId xmlns:a16="http://schemas.microsoft.com/office/drawing/2014/main" id="{39BA0A3B-0323-474B-8217-4C6AC15689EB}"/>
              </a:ext>
            </a:extLst>
          </p:cNvPr>
          <p:cNvPicPr>
            <a:picLocks noChangeAspect="1"/>
          </p:cNvPicPr>
          <p:nvPr/>
        </p:nvPicPr>
        <p:blipFill>
          <a:blip r:embed="rId9" cstate="screen">
            <a:duotone>
              <a:prstClr val="black"/>
              <a:schemeClr val="accent3">
                <a:tint val="45000"/>
                <a:satMod val="400000"/>
              </a:schemeClr>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4700600">
            <a:off x="2920166" y="3219440"/>
            <a:ext cx="482543" cy="375454"/>
          </a:xfrm>
          <a:prstGeom prst="rect">
            <a:avLst/>
          </a:prstGeom>
        </p:spPr>
      </p:pic>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140228638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618</TotalTime>
  <Words>1588</Words>
  <Application>Microsoft Office PowerPoint</Application>
  <PresentationFormat>Widescreen</PresentationFormat>
  <Paragraphs>167</Paragraphs>
  <Slides>15</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15</vt:i4>
      </vt:variant>
    </vt:vector>
  </HeadingPairs>
  <TitlesOfParts>
    <vt:vector size="22" baseType="lpstr">
      <vt:lpstr>Arial</vt:lpstr>
      <vt:lpstr>Calibri</vt:lpstr>
      <vt:lpstr>Calibri (Títulos)</vt:lpstr>
      <vt:lpstr>Calibri Light</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Caroline Petermann</dc:creator>
  <cp:lastModifiedBy>Caroline Petermann</cp:lastModifiedBy>
  <cp:revision>75</cp:revision>
  <cp:lastPrinted>2020-02-11T12:48:23Z</cp:lastPrinted>
  <dcterms:created xsi:type="dcterms:W3CDTF">2019-10-31T14:23:28Z</dcterms:created>
  <dcterms:modified xsi:type="dcterms:W3CDTF">2021-05-11T20:02:15Z</dcterms:modified>
</cp:coreProperties>
</file>