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09" r:id="rId6"/>
    <p:sldId id="492" r:id="rId7"/>
    <p:sldId id="493" r:id="rId8"/>
    <p:sldId id="495" r:id="rId9"/>
    <p:sldId id="514" r:id="rId10"/>
    <p:sldId id="496" r:id="rId11"/>
    <p:sldId id="515" r:id="rId12"/>
    <p:sldId id="499" r:id="rId13"/>
    <p:sldId id="507" r:id="rId14"/>
    <p:sldId id="506" r:id="rId15"/>
    <p:sldId id="505"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9" autoAdjust="0"/>
  </p:normalViewPr>
  <p:slideViewPr>
    <p:cSldViewPr snapToGrid="0">
      <p:cViewPr varScale="1">
        <p:scale>
          <a:sx n="77" d="100"/>
          <a:sy n="77" d="100"/>
        </p:scale>
        <p:origin x="835" y="72"/>
      </p:cViewPr>
      <p:guideLst>
        <p:guide orient="horz" pos="3906"/>
        <p:guide pos="3228"/>
        <p:guide pos="7537"/>
        <p:guide pos="6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6514E-D3CE-4F7F-92FF-8D87D753F936}" type="datetimeFigureOut">
              <a:rPr lang="pt-BR" smtClean="0"/>
              <a:t>11/05/2021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hyperlink" Target="http://www.gestao.saude.sp.gov.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5.png"/><Relationship Id="rId10" Type="http://schemas.microsoft.com/office/2007/relationships/hdphoto" Target="../media/hdphoto6.wdp"/><Relationship Id="rId4" Type="http://schemas.openxmlformats.org/officeDocument/2006/relationships/image" Target="../media/image14.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TERCEIRO TRIMESTRE 2019</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001.0500.000.026/2015 </a:t>
            </a:r>
            <a:r>
              <a:rPr lang="pt-BR" altLang="pt-BR" sz="600" b="1" i="1" dirty="0">
                <a:solidFill>
                  <a:schemeClr val="bg1"/>
                </a:solidFill>
                <a:ea typeface="Arial Unicode MS" panose="020B0604020202020204" pitchFamily="34" charset="-128"/>
                <a:cs typeface="Arial Unicode MS" panose="020B0604020202020204" pitchFamily="34" charset="-128"/>
              </a:rPr>
              <a:t>CEAC Norte  – 3</a:t>
            </a:r>
            <a:r>
              <a:rPr lang="pt-BR" altLang="pt-BR" sz="600" b="1" i="1" baseline="30000" dirty="0">
                <a:solidFill>
                  <a:schemeClr val="bg1"/>
                </a:solidFill>
                <a:ea typeface="Arial Unicode MS" panose="020B0604020202020204" pitchFamily="34" charset="-128"/>
                <a:cs typeface="Arial Unicode MS" panose="020B0604020202020204" pitchFamily="34" charset="-128"/>
              </a:rPr>
              <a:t>0 </a:t>
            </a:r>
            <a:r>
              <a:rPr lang="pt-BR" altLang="pt-BR" sz="600" b="1" i="1" dirty="0">
                <a:solidFill>
                  <a:schemeClr val="bg1"/>
                </a:solidFill>
                <a:ea typeface="Arial Unicode MS" panose="020B0604020202020204" pitchFamily="34" charset="-128"/>
                <a:cs typeface="Arial Unicode MS" panose="020B0604020202020204" pitchFamily="34" charset="-128"/>
              </a:rPr>
              <a:t>Trimestre de 2019</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id="{B8222782-8F70-495B-98F3-497279342705}"/>
              </a:ext>
            </a:extLst>
          </p:cNvPr>
          <p:cNvPicPr>
            <a:picLocks noChangeAspect="1"/>
          </p:cNvPicPr>
          <p:nvPr/>
        </p:nvPicPr>
        <p:blipFill>
          <a:blip r:embed="rId2"/>
          <a:stretch>
            <a:fillRect/>
          </a:stretch>
        </p:blipFill>
        <p:spPr>
          <a:xfrm>
            <a:off x="6828388" y="3043990"/>
            <a:ext cx="5091627" cy="3176336"/>
          </a:xfrm>
          <a:prstGeom prst="rect">
            <a:avLst/>
          </a:prstGeom>
        </p:spPr>
      </p:pic>
      <p:pic>
        <p:nvPicPr>
          <p:cNvPr id="5" name="Imagem 4">
            <a:extLst>
              <a:ext uri="{FF2B5EF4-FFF2-40B4-BE49-F238E27FC236}">
                <a16:creationId xmlns:a16="http://schemas.microsoft.com/office/drawing/2014/main" id="{6DDDDB94-0CE7-4B7B-8B43-40DEAB8F1C4D}"/>
              </a:ext>
            </a:extLst>
          </p:cNvPr>
          <p:cNvPicPr>
            <a:picLocks noChangeAspect="1"/>
          </p:cNvPicPr>
          <p:nvPr/>
        </p:nvPicPr>
        <p:blipFill>
          <a:blip r:embed="rId3"/>
          <a:stretch>
            <a:fillRect/>
          </a:stretch>
        </p:blipFill>
        <p:spPr>
          <a:xfrm>
            <a:off x="271985" y="1151206"/>
            <a:ext cx="6518381" cy="3372668"/>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34836" y="318969"/>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Educação Continuada  </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a:extLst>
              <a:ext uri="{FF2B5EF4-FFF2-40B4-BE49-F238E27FC236}">
                <a16:creationId xmlns:a16="http://schemas.microsoft.com/office/drawing/2014/main" id="{346C1B31-0AF9-4F40-A876-7235B932C79A}"/>
              </a:ext>
            </a:extLst>
          </p:cNvPr>
          <p:cNvPicPr>
            <a:picLocks noChangeAspect="1"/>
          </p:cNvPicPr>
          <p:nvPr/>
        </p:nvPicPr>
        <p:blipFill>
          <a:blip r:embed="rId2"/>
          <a:stretch>
            <a:fillRect/>
          </a:stretch>
        </p:blipFill>
        <p:spPr>
          <a:xfrm>
            <a:off x="331634" y="1515036"/>
            <a:ext cx="5407621" cy="4017612"/>
          </a:xfrm>
          <a:prstGeom prst="rect">
            <a:avLst/>
          </a:prstGeom>
        </p:spPr>
      </p:pic>
      <p:sp>
        <p:nvSpPr>
          <p:cNvPr id="13" name="Retângulo 1">
            <a:extLst>
              <a:ext uri="{FF2B5EF4-FFF2-40B4-BE49-F238E27FC236}">
                <a16:creationId xmlns:a16="http://schemas.microsoft.com/office/drawing/2014/main" id="{3E41902E-C12C-4AE5-BDAF-59443BD4FE1A}"/>
              </a:ext>
            </a:extLst>
          </p:cNvPr>
          <p:cNvSpPr>
            <a:spLocks noChangeArrowheads="1"/>
          </p:cNvSpPr>
          <p:nvPr/>
        </p:nvSpPr>
        <p:spPr bwMode="auto">
          <a:xfrm>
            <a:off x="5922651" y="908067"/>
            <a:ext cx="613104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pt-BR" altLang="pt-BR" sz="1400" dirty="0">
              <a:latin typeface="+mn-lt"/>
            </a:endParaRPr>
          </a:p>
          <a:p>
            <a:r>
              <a:rPr lang="pt-BR" altLang="pt-BR" sz="1400" b="1" u="sng" dirty="0">
                <a:latin typeface="+mn-lt"/>
              </a:rPr>
              <a:t>INTEGRAÇÃO HOSPITAL SAPOPEMBA – MÊS JULHO </a:t>
            </a:r>
          </a:p>
          <a:p>
            <a:pPr algn="just"/>
            <a:r>
              <a:rPr lang="pt-BR" sz="1400" dirty="0">
                <a:latin typeface="+mn-lt"/>
              </a:rPr>
              <a:t>Treinamento: Orientação sobre coleta de materiais biológicos. </a:t>
            </a:r>
          </a:p>
          <a:p>
            <a:pPr algn="just"/>
            <a:r>
              <a:rPr lang="pt-BR" sz="1400" dirty="0">
                <a:latin typeface="+mn-lt"/>
              </a:rPr>
              <a:t>Objetivo: Orientar os novos colaboradores da instituição. </a:t>
            </a:r>
          </a:p>
          <a:p>
            <a:pPr algn="just"/>
            <a:endParaRPr lang="pt-BR" sz="1400" dirty="0">
              <a:latin typeface="+mn-lt"/>
            </a:endParaRPr>
          </a:p>
          <a:p>
            <a:r>
              <a:rPr lang="pt-BR" sz="1400" b="1" u="sng" dirty="0">
                <a:latin typeface="+mn-lt"/>
              </a:rPr>
              <a:t>HOSPITAL IPIRANGA – MÊS JULHO </a:t>
            </a:r>
          </a:p>
          <a:p>
            <a:pPr algn="just"/>
            <a:r>
              <a:rPr lang="pt-BR" sz="1400" dirty="0">
                <a:latin typeface="+mn-lt"/>
              </a:rPr>
              <a:t>Treinamento: Motivos de novas coletas. </a:t>
            </a:r>
          </a:p>
          <a:p>
            <a:pPr algn="just"/>
            <a:r>
              <a:rPr lang="pt-BR" sz="1400" dirty="0">
                <a:latin typeface="+mn-lt"/>
              </a:rPr>
              <a:t>Objetivo: Orientar os colaboradores do hospital para adequação da coleta e assim diminuir os índices de novas coletas da unidade. </a:t>
            </a:r>
          </a:p>
          <a:p>
            <a:pPr algn="just"/>
            <a:endParaRPr lang="pt-BR" altLang="pt-BR" sz="1400" dirty="0">
              <a:latin typeface="+mn-lt"/>
            </a:endParaRPr>
          </a:p>
          <a:p>
            <a:pPr algn="just"/>
            <a:r>
              <a:rPr lang="pt-BR" sz="1400" b="1" u="sng" dirty="0">
                <a:latin typeface="+mn-lt"/>
              </a:rPr>
              <a:t>TREINAMENTO DOS MULTIPLICADORES – AGOSTO </a:t>
            </a:r>
          </a:p>
          <a:p>
            <a:pPr algn="just"/>
            <a:r>
              <a:rPr lang="pt-BR" sz="1400" dirty="0">
                <a:latin typeface="+mn-lt"/>
              </a:rPr>
              <a:t>Treinamento: Orientação sobre coleta de materiais biológicos, técnica de coleta, acondicionamento e transporte dos materiais, questionários importantes para a análise, comportamento e análise pré-analítica. </a:t>
            </a:r>
          </a:p>
          <a:p>
            <a:pPr algn="just"/>
            <a:r>
              <a:rPr lang="pt-BR" sz="1400" dirty="0">
                <a:latin typeface="+mn-lt"/>
              </a:rPr>
              <a:t>Objetivo: Orientar os responsáveis por multiplicarem as informações em sua própria unidade para que possam identificar inadequações e tratar os indicadores </a:t>
            </a:r>
          </a:p>
          <a:p>
            <a:pPr algn="just"/>
            <a:endParaRPr lang="pt-BR" sz="1400" dirty="0">
              <a:latin typeface="+mn-lt"/>
            </a:endParaRPr>
          </a:p>
          <a:p>
            <a:pPr algn="just"/>
            <a:r>
              <a:rPr lang="pt-BR" sz="1400" b="1" u="sng" dirty="0">
                <a:latin typeface="+mn-lt"/>
              </a:rPr>
              <a:t>CRATOD – MÊS AGOSTO </a:t>
            </a:r>
          </a:p>
          <a:p>
            <a:pPr algn="just"/>
            <a:r>
              <a:rPr lang="pt-BR" sz="1400" dirty="0">
                <a:latin typeface="+mn-lt"/>
              </a:rPr>
              <a:t>Treinamento: Orientação sobre coleta de materiais biológicos, treinamento geral sobre técnica de coleta, acondicionamento e transporte dos materiais. </a:t>
            </a:r>
          </a:p>
          <a:p>
            <a:pPr algn="just"/>
            <a:r>
              <a:rPr lang="pt-BR" sz="1400" dirty="0">
                <a:latin typeface="+mn-lt"/>
              </a:rPr>
              <a:t>Objetivo: Orientar os colaboradores para que o processo de coleta e encaminhamento das amostras sejam feitos de forma adequada e sanar as dúvidas dos colaboradores</a:t>
            </a:r>
          </a:p>
        </p:txBody>
      </p:sp>
    </p:spTree>
    <p:extLst>
      <p:ext uri="{BB962C8B-B14F-4D97-AF65-F5344CB8AC3E}">
        <p14:creationId xmlns:p14="http://schemas.microsoft.com/office/powerpoint/2010/main" val="252308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54138"/>
            <a:ext cx="4963159" cy="144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A tabela 3 representa o indicado o indicador de exames liberados conforme intervalo de tempo definido em Contrato de Gestão e suas porcentagens, divididas de acordo com o perfil de exames </a:t>
            </a:r>
            <a:r>
              <a:rPr lang="pt-BR" altLang="pt-BR" sz="1200" dirty="0">
                <a:latin typeface="+mn-lt"/>
                <a:ea typeface="Batang" panose="02030600000101010101" pitchFamily="18" charset="-127"/>
              </a:rPr>
              <a:t> – 3º Trimestre 2019.</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id="{CC88A1F0-E309-4224-B6A3-004D211FDD95}"/>
              </a:ext>
            </a:extLst>
          </p:cNvPr>
          <p:cNvPicPr>
            <a:picLocks noChangeAspect="1"/>
          </p:cNvPicPr>
          <p:nvPr/>
        </p:nvPicPr>
        <p:blipFill>
          <a:blip r:embed="rId2"/>
          <a:stretch>
            <a:fillRect/>
          </a:stretch>
        </p:blipFill>
        <p:spPr>
          <a:xfrm>
            <a:off x="3611511" y="2955527"/>
            <a:ext cx="8195121" cy="3071133"/>
          </a:xfrm>
          <a:prstGeom prst="rect">
            <a:avLst/>
          </a:prstGeom>
        </p:spPr>
      </p:pic>
      <p:sp>
        <p:nvSpPr>
          <p:cNvPr id="6" name="Retângulo 5">
            <a:extLst>
              <a:ext uri="{FF2B5EF4-FFF2-40B4-BE49-F238E27FC236}">
                <a16:creationId xmlns:a16="http://schemas.microsoft.com/office/drawing/2014/main" id="{F6E727FF-212D-42D5-83B0-9ADD691BCF0B}"/>
              </a:ext>
            </a:extLst>
          </p:cNvPr>
          <p:cNvSpPr/>
          <p:nvPr/>
        </p:nvSpPr>
        <p:spPr>
          <a:xfrm>
            <a:off x="5710632" y="6026660"/>
            <a:ext cx="6096000" cy="275012"/>
          </a:xfrm>
          <a:prstGeom prst="rect">
            <a:avLst/>
          </a:prstGeom>
        </p:spPr>
        <p:txBody>
          <a:bodyPr>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2019</a:t>
            </a:r>
            <a:endParaRPr lang="pt-BR" sz="900" dirty="0">
              <a:effectLst/>
              <a:latin typeface="Times New Roman" panose="02020603050405020304" pitchFamily="18" charset="0"/>
              <a:ea typeface="Batang" panose="02030600000101010101" pitchFamily="18" charset="-127"/>
            </a:endParaRPr>
          </a:p>
        </p:txBody>
      </p:sp>
    </p:spTree>
    <p:extLst>
      <p:ext uri="{BB962C8B-B14F-4D97-AF65-F5344CB8AC3E}">
        <p14:creationId xmlns:p14="http://schemas.microsoft.com/office/powerpoint/2010/main" val="422460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087727"/>
            <a:ext cx="7188199" cy="199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estimativa financeira prevista no contrato de gestão</a:t>
            </a:r>
            <a:r>
              <a:rPr lang="pt-BR" altLang="pt-BR" sz="1400" dirty="0">
                <a:solidFill>
                  <a:schemeClr val="tx1">
                    <a:lumMod val="85000"/>
                    <a:lumOff val="15000"/>
                  </a:schemeClr>
                </a:solidFill>
                <a:latin typeface="+mn-lt"/>
                <a:ea typeface="Batang" panose="02030600000101010101" pitchFamily="18" charset="-127"/>
              </a:rPr>
              <a:t> n°</a:t>
            </a:r>
            <a:r>
              <a:rPr lang="pt-BR" sz="1400" dirty="0">
                <a:solidFill>
                  <a:schemeClr val="tx1">
                    <a:lumMod val="85000"/>
                    <a:lumOff val="15000"/>
                  </a:schemeClr>
                </a:solidFill>
                <a:latin typeface="+mn-lt"/>
                <a:ea typeface="Batang" panose="02030600000101010101" pitchFamily="18" charset="-127"/>
              </a:rPr>
              <a:t>001.0500.000.026/2015</a:t>
            </a:r>
            <a:r>
              <a:rPr lang="pt-BR" altLang="pt-BR" sz="1400" dirty="0">
                <a:solidFill>
                  <a:schemeClr val="tx1">
                    <a:lumMod val="85000"/>
                    <a:lumOff val="15000"/>
                  </a:schemeClr>
                </a:solidFill>
                <a:latin typeface="+mn-lt"/>
                <a:ea typeface="Batang" panose="02030600000101010101" pitchFamily="18" charset="-127"/>
              </a:rPr>
              <a:t> para o Terceiro trimestre de 2019 </a:t>
            </a: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foi de R$ </a:t>
            </a:r>
            <a:r>
              <a:rPr lang="pt-BR" sz="1400" b="1" dirty="0">
                <a:solidFill>
                  <a:schemeClr val="tx1">
                    <a:lumMod val="85000"/>
                    <a:lumOff val="15000"/>
                  </a:schemeClr>
                </a:solidFill>
                <a:latin typeface="+mn-lt"/>
                <a:ea typeface="Arial Unicode MS" panose="020B0604020202020204" pitchFamily="34" charset="-128"/>
              </a:rPr>
              <a:t>15.359.841,51</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Tabela 4 apresenta a relação de repasses mensais efetuados pela SES/SP para a AFIP-OSS durante os meses de Julho a Setembro de 2019. O valor repassado foi de R$</a:t>
            </a: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14.891.290,72, 3,05% </a:t>
            </a:r>
            <a:r>
              <a:rPr lang="pt-BR" altLang="pt-BR" sz="1400" dirty="0">
                <a:solidFill>
                  <a:schemeClr val="tx1">
                    <a:lumMod val="85000"/>
                    <a:lumOff val="15000"/>
                  </a:schemeClr>
                </a:solidFill>
                <a:latin typeface="+mn-lt"/>
                <a:ea typeface="Arial Unicode MS" panose="020B0604020202020204" pitchFamily="34" charset="-128"/>
              </a:rPr>
              <a:t>a menos que o valor planejado nos referidos Termos Aditivos. </a:t>
            </a: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4651893" y="4998076"/>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2019</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pic>
        <p:nvPicPr>
          <p:cNvPr id="2" name="Imagem 1">
            <a:extLst>
              <a:ext uri="{FF2B5EF4-FFF2-40B4-BE49-F238E27FC236}">
                <a16:creationId xmlns:a16="http://schemas.microsoft.com/office/drawing/2014/main" id="{63F672E4-B2D8-47A9-91CD-263272788270}"/>
              </a:ext>
            </a:extLst>
          </p:cNvPr>
          <p:cNvPicPr>
            <a:picLocks noChangeAspect="1"/>
          </p:cNvPicPr>
          <p:nvPr/>
        </p:nvPicPr>
        <p:blipFill>
          <a:blip r:embed="rId3"/>
          <a:stretch>
            <a:fillRect/>
          </a:stretch>
        </p:blipFill>
        <p:spPr>
          <a:xfrm>
            <a:off x="4348097" y="3249333"/>
            <a:ext cx="6703592" cy="1766230"/>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Setembro de 2019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4184072" y="1544481"/>
            <a:ext cx="6096000" cy="299313"/>
          </a:xfrm>
          <a:prstGeom prst="rect">
            <a:avLst/>
          </a:prstGeom>
        </p:spPr>
        <p:txBody>
          <a:bodyPr>
            <a:spAutoFit/>
          </a:bodyPr>
          <a:lstStyle/>
          <a:p>
            <a:pPr algn="just">
              <a:lnSpc>
                <a:spcPct val="150000"/>
              </a:lnSpc>
              <a:spcAft>
                <a:spcPts val="0"/>
              </a:spcAft>
              <a:defRPr/>
            </a:pPr>
            <a:r>
              <a:rPr lang="pt-BR" sz="1000" dirty="0">
                <a:ea typeface="Arial Unicode MS"/>
              </a:rPr>
              <a:t> Quadro 3 – Demonstrativo de Fluxo de Caixa CEAC Sul – 3º trimestre 2019</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pic>
        <p:nvPicPr>
          <p:cNvPr id="3" name="Imagem 2">
            <a:extLst>
              <a:ext uri="{FF2B5EF4-FFF2-40B4-BE49-F238E27FC236}">
                <a16:creationId xmlns:a16="http://schemas.microsoft.com/office/drawing/2014/main" id="{009DBEC2-9F79-4844-A443-68ACAA2C9E7F}"/>
              </a:ext>
            </a:extLst>
          </p:cNvPr>
          <p:cNvPicPr>
            <a:picLocks noChangeAspect="1"/>
          </p:cNvPicPr>
          <p:nvPr/>
        </p:nvPicPr>
        <p:blipFill>
          <a:blip r:embed="rId3"/>
          <a:stretch>
            <a:fillRect/>
          </a:stretch>
        </p:blipFill>
        <p:spPr>
          <a:xfrm>
            <a:off x="4184071" y="1901886"/>
            <a:ext cx="7930999" cy="2730272"/>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4184071" y="4656291"/>
            <a:ext cx="6096000" cy="230832"/>
          </a:xfrm>
          <a:prstGeom prst="rect">
            <a:avLst/>
          </a:prstGeom>
        </p:spPr>
        <p:txBody>
          <a:bodyPr>
            <a:spAutoFit/>
          </a:bodyPr>
          <a:lstStyle/>
          <a:p>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28/10/2019 11h00min</a:t>
            </a:r>
            <a:endParaRPr lang="pt-BR" sz="900" dirty="0"/>
          </a:p>
        </p:txBody>
      </p:sp>
    </p:spTree>
    <p:extLst>
      <p:ext uri="{BB962C8B-B14F-4D97-AF65-F5344CB8AC3E}">
        <p14:creationId xmlns:p14="http://schemas.microsoft.com/office/powerpoint/2010/main" val="7282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kern="1200" dirty="0" err="1">
                <a:solidFill>
                  <a:schemeClr val="bg1"/>
                </a:solidFill>
                <a:latin typeface="+mn-lt"/>
                <a:ea typeface="+mn-ea"/>
                <a:cs typeface="+mn-cs"/>
              </a:rPr>
              <a:t>Setembro</a:t>
            </a:r>
            <a:r>
              <a:rPr lang="en-US" sz="1700" kern="1200" dirty="0">
                <a:solidFill>
                  <a:schemeClr val="bg1"/>
                </a:solidFill>
                <a:latin typeface="+mn-lt"/>
                <a:ea typeface="+mn-ea"/>
                <a:cs typeface="+mn-cs"/>
              </a:rPr>
              <a:t> de 2019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4.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pic>
        <p:nvPicPr>
          <p:cNvPr id="3" name="Imagem 2">
            <a:extLst>
              <a:ext uri="{FF2B5EF4-FFF2-40B4-BE49-F238E27FC236}">
                <a16:creationId xmlns:a16="http://schemas.microsoft.com/office/drawing/2014/main" id="{E003C871-78B6-4F52-BD81-5D9E37E447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3652" y="1690437"/>
            <a:ext cx="7921057" cy="3477126"/>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4304388" y="1391124"/>
            <a:ext cx="6096000" cy="299313"/>
          </a:xfrm>
          <a:prstGeom prst="rect">
            <a:avLst/>
          </a:prstGeom>
        </p:spPr>
        <p:txBody>
          <a:bodyPr>
            <a:spAutoFit/>
          </a:bodyPr>
          <a:lstStyle/>
          <a:p>
            <a:pPr algn="just">
              <a:lnSpc>
                <a:spcPct val="150000"/>
              </a:lnSpc>
              <a:spcAft>
                <a:spcPts val="0"/>
              </a:spcAft>
              <a:defRPr/>
            </a:pPr>
            <a:r>
              <a:rPr lang="pt-BR" sz="1000" dirty="0">
                <a:ea typeface="Arial Unicode MS"/>
              </a:rPr>
              <a:t> Quadro 4 – Demonstrativo Contábil  CEAC Norte – 3º trimestre 2019</a:t>
            </a:r>
            <a:endParaRPr lang="pt-BR" sz="1000" dirty="0">
              <a:ea typeface="Batang" panose="02030600000101010101" pitchFamily="18" charset="-127"/>
            </a:endParaRPr>
          </a:p>
        </p:txBody>
      </p:sp>
      <p:sp>
        <p:nvSpPr>
          <p:cNvPr id="11" name="Retângulo 10">
            <a:extLst>
              <a:ext uri="{FF2B5EF4-FFF2-40B4-BE49-F238E27FC236}">
                <a16:creationId xmlns:a16="http://schemas.microsoft.com/office/drawing/2014/main" id="{92E30EBD-E5BA-4F8B-8206-78528F3F9E81}"/>
              </a:ext>
            </a:extLst>
          </p:cNvPr>
          <p:cNvSpPr/>
          <p:nvPr/>
        </p:nvSpPr>
        <p:spPr>
          <a:xfrm>
            <a:off x="4143652" y="5132898"/>
            <a:ext cx="6096000" cy="275012"/>
          </a:xfrm>
          <a:prstGeom prst="rect">
            <a:avLst/>
          </a:prstGeom>
        </p:spPr>
        <p:txBody>
          <a:bodyPr>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28/10/2019 11h03min</a:t>
            </a:r>
            <a:endParaRPr lang="pt-BR" sz="900" dirty="0">
              <a:effectLst/>
              <a:latin typeface="Times New Roman" panose="02020603050405020304" pitchFamily="18" charset="0"/>
              <a:ea typeface="Batang" panose="02030600000101010101" pitchFamily="18" charset="-127"/>
            </a:endParaRPr>
          </a:p>
        </p:txBody>
      </p:sp>
    </p:spTree>
    <p:extLst>
      <p:ext uri="{BB962C8B-B14F-4D97-AF65-F5344CB8AC3E}">
        <p14:creationId xmlns:p14="http://schemas.microsoft.com/office/powerpoint/2010/main" val="143017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4"/>
          </p:cNvCxnSpPr>
          <p:nvPr/>
        </p:nvCxnSpPr>
        <p:spPr>
          <a:xfrm flipH="1">
            <a:off x="1309904" y="1801009"/>
            <a:ext cx="2382" cy="3678139"/>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093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29983" y="2160472"/>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6202" y="2763642"/>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09624" y="4267824"/>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59111" y="427181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474"/>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443889" y="383718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78971" y="4571968"/>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933183" y="4904668"/>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901363" y="515891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49288" y="394975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7D463610-F7D8-49BA-915B-289ADEAEF85A}"/>
              </a:ext>
            </a:extLst>
          </p:cNvPr>
          <p:cNvSpPr/>
          <p:nvPr/>
        </p:nvSpPr>
        <p:spPr>
          <a:xfrm>
            <a:off x="1413607" y="3475174"/>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652" y="3586087"/>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a:extLst>
              <a:ext uri="{FF2B5EF4-FFF2-40B4-BE49-F238E27FC236}">
                <a16:creationId xmlns:a16="http://schemas.microsoft.com/office/drawing/2014/main" id="{4DF1D2BF-A7C5-4D73-BB16-D57F6998DB57}"/>
              </a:ext>
            </a:extLst>
          </p:cNvPr>
          <p:cNvSpPr/>
          <p:nvPr/>
        </p:nvSpPr>
        <p:spPr>
          <a:xfrm>
            <a:off x="1443888" y="4144481"/>
            <a:ext cx="1974836" cy="338554"/>
          </a:xfrm>
          <a:prstGeom prst="rect">
            <a:avLst/>
          </a:prstGeom>
        </p:spPr>
        <p:txBody>
          <a:bodyPr wrap="none">
            <a:spAutoFit/>
          </a:bodyPr>
          <a:lstStyle/>
          <a:p>
            <a:r>
              <a:rPr lang="pt-BR" sz="1600" dirty="0">
                <a:solidFill>
                  <a:schemeClr val="tx1">
                    <a:lumMod val="75000"/>
                    <a:lumOff val="25000"/>
                  </a:schemeClr>
                </a:solidFill>
                <a:ea typeface="Arial Unicode MS"/>
              </a:rPr>
              <a:t>Educação Continuada</a:t>
            </a:r>
            <a:endParaRPr lang="pt-BR" sz="1600" dirty="0">
              <a:solidFill>
                <a:schemeClr val="tx1">
                  <a:lumMod val="75000"/>
                  <a:lumOff val="25000"/>
                </a:schemeClr>
              </a:solidFill>
            </a:endParaRPr>
          </a:p>
        </p:txBody>
      </p:sp>
      <p:sp>
        <p:nvSpPr>
          <p:cNvPr id="36" name="Elipse 35">
            <a:extLst>
              <a:ext uri="{FF2B5EF4-FFF2-40B4-BE49-F238E27FC236}">
                <a16:creationId xmlns:a16="http://schemas.microsoft.com/office/drawing/2014/main" id="{EEBED454-AF40-419C-BBBE-F08134221FAA}"/>
              </a:ext>
            </a:extLst>
          </p:cNvPr>
          <p:cNvSpPr/>
          <p:nvPr/>
        </p:nvSpPr>
        <p:spPr>
          <a:xfrm>
            <a:off x="1249288" y="5357917"/>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001.0500.000.026/2015 de Serviços Laboratoriais celebrado em 04/08/2015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Julho a Setembro de 2019,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827562"/>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11">
            <a:extLst>
              <a:ext uri="{FF2B5EF4-FFF2-40B4-BE49-F238E27FC236}">
                <a16:creationId xmlns:a16="http://schemas.microsoft.com/office/drawing/2014/main" id="{3D73831F-D99C-4CD0-96B9-984A99D987A2}"/>
              </a:ext>
            </a:extLst>
          </p:cNvPr>
          <p:cNvSpPr/>
          <p:nvPr/>
        </p:nvSpPr>
        <p:spPr>
          <a:xfrm rot="5400000" flipV="1">
            <a:off x="5265674" y="5770717"/>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Terceiro Trimestre de 2019.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6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40749" y="1563974"/>
            <a:ext cx="5580062" cy="521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(12)</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5" y="1733462"/>
            <a:ext cx="3214255" cy="441659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(6)</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CRI Zona Norte / 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43345" y="1281775"/>
            <a:ext cx="619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1 apresenta a produção trimestral de acordo com o planejado no Termo Aditivo 01/2019 que estimou um volume para o Terceiro Trimestre de 3.221.019 exames. A produção realizada foi 12,51 % inferior ao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56051" y="5266732"/>
            <a:ext cx="46101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2019</a:t>
            </a:r>
            <a:endParaRPr lang="pt-BR" altLang="ko-KR" sz="800" dirty="0">
              <a:latin typeface="+mn-lt"/>
            </a:endParaRPr>
          </a:p>
        </p:txBody>
      </p:sp>
      <p:graphicFrame>
        <p:nvGraphicFramePr>
          <p:cNvPr id="8" name="Tabela 7">
            <a:extLst>
              <a:ext uri="{FF2B5EF4-FFF2-40B4-BE49-F238E27FC236}">
                <a16:creationId xmlns:a16="http://schemas.microsoft.com/office/drawing/2014/main" id="{B25C3A3F-5D53-4CA3-95C4-946E2A535954}"/>
              </a:ext>
            </a:extLst>
          </p:cNvPr>
          <p:cNvGraphicFramePr>
            <a:graphicFrameLocks noGrp="1"/>
          </p:cNvGraphicFramePr>
          <p:nvPr>
            <p:extLst>
              <p:ext uri="{D42A27DB-BD31-4B8C-83A1-F6EECF244321}">
                <p14:modId xmlns:p14="http://schemas.microsoft.com/office/powerpoint/2010/main" val="3979325282"/>
              </p:ext>
            </p:extLst>
          </p:nvPr>
        </p:nvGraphicFramePr>
        <p:xfrm>
          <a:off x="554183" y="3112027"/>
          <a:ext cx="6006768" cy="2076805"/>
        </p:xfrm>
        <a:graphic>
          <a:graphicData uri="http://schemas.openxmlformats.org/drawingml/2006/table">
            <a:tbl>
              <a:tblPr/>
              <a:tblGrid>
                <a:gridCol w="1319467">
                  <a:extLst>
                    <a:ext uri="{9D8B030D-6E8A-4147-A177-3AD203B41FA5}">
                      <a16:colId xmlns:a16="http://schemas.microsoft.com/office/drawing/2014/main" val="3117451217"/>
                    </a:ext>
                  </a:extLst>
                </a:gridCol>
                <a:gridCol w="1617412">
                  <a:extLst>
                    <a:ext uri="{9D8B030D-6E8A-4147-A177-3AD203B41FA5}">
                      <a16:colId xmlns:a16="http://schemas.microsoft.com/office/drawing/2014/main" val="2759137186"/>
                    </a:ext>
                  </a:extLst>
                </a:gridCol>
                <a:gridCol w="1425875">
                  <a:extLst>
                    <a:ext uri="{9D8B030D-6E8A-4147-A177-3AD203B41FA5}">
                      <a16:colId xmlns:a16="http://schemas.microsoft.com/office/drawing/2014/main" val="1108584122"/>
                    </a:ext>
                  </a:extLst>
                </a:gridCol>
                <a:gridCol w="1644014">
                  <a:extLst>
                    <a:ext uri="{9D8B030D-6E8A-4147-A177-3AD203B41FA5}">
                      <a16:colId xmlns:a16="http://schemas.microsoft.com/office/drawing/2014/main" val="3441728568"/>
                    </a:ext>
                  </a:extLst>
                </a:gridCol>
              </a:tblGrid>
              <a:tr h="415361">
                <a:tc>
                  <a:txBody>
                    <a:bodyPr/>
                    <a:lstStyle/>
                    <a:p>
                      <a:pPr algn="ctr" fontAlgn="ctr"/>
                      <a:r>
                        <a:rPr lang="pt-BR" sz="2300" b="1" i="0" u="none" strike="noStrike" dirty="0">
                          <a:solidFill>
                            <a:srgbClr val="000000"/>
                          </a:solidFill>
                          <a:effectLst/>
                          <a:latin typeface="Calibri" panose="020F0502020204030204" pitchFamily="34" charset="0"/>
                        </a:rPr>
                        <a:t>Mês </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2300" b="1" i="0" u="none" strike="noStrike" dirty="0">
                          <a:solidFill>
                            <a:srgbClr val="000000"/>
                          </a:solidFill>
                          <a:effectLst/>
                          <a:latin typeface="Calibri" panose="020F0502020204030204" pitchFamily="34" charset="0"/>
                        </a:rPr>
                        <a:t>Estimado </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2300" b="1" i="0" u="none" strike="noStrike" dirty="0">
                          <a:solidFill>
                            <a:srgbClr val="000000"/>
                          </a:solidFill>
                          <a:effectLst/>
                          <a:latin typeface="Calibri" panose="020F0502020204030204" pitchFamily="34" charset="0"/>
                        </a:rPr>
                        <a:t>Produzido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2300" b="1" i="0" u="none" strike="noStrike" dirty="0">
                          <a:solidFill>
                            <a:srgbClr val="000000"/>
                          </a:solidFill>
                          <a:effectLst/>
                          <a:latin typeface="Calibri" panose="020F0502020204030204" pitchFamily="34" charset="0"/>
                        </a:rPr>
                        <a:t>Diferença</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89862222"/>
                  </a:ext>
                </a:extLst>
              </a:tr>
              <a:tr h="415361">
                <a:tc>
                  <a:txBody>
                    <a:bodyPr/>
                    <a:lstStyle/>
                    <a:p>
                      <a:pPr algn="ctr" fontAlgn="ctr"/>
                      <a:r>
                        <a:rPr lang="pt-BR" sz="1800" b="0" i="0" u="none" strike="noStrike" dirty="0">
                          <a:solidFill>
                            <a:srgbClr val="000000"/>
                          </a:solidFill>
                          <a:effectLst/>
                          <a:latin typeface="Calibri" panose="020F0502020204030204" pitchFamily="34" charset="0"/>
                        </a:rPr>
                        <a:t>Julho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dirty="0">
                          <a:solidFill>
                            <a:srgbClr val="000000"/>
                          </a:solidFill>
                          <a:effectLst/>
                          <a:latin typeface="Calibri" panose="020F0502020204030204" pitchFamily="34" charset="0"/>
                        </a:rPr>
                        <a:t>1.073.573</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kern="1200" dirty="0">
                          <a:solidFill>
                            <a:srgbClr val="000000"/>
                          </a:solidFill>
                          <a:effectLst/>
                          <a:latin typeface="Calibri" panose="020F0502020204030204" pitchFamily="34" charset="0"/>
                          <a:ea typeface="+mn-ea"/>
                          <a:cs typeface="+mn-cs"/>
                        </a:rPr>
                        <a:t>929.860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kern="1200" dirty="0">
                          <a:solidFill>
                            <a:srgbClr val="000000"/>
                          </a:solidFill>
                          <a:effectLst/>
                          <a:latin typeface="Calibri" panose="020F0502020204030204" pitchFamily="34" charset="0"/>
                          <a:ea typeface="+mn-ea"/>
                          <a:cs typeface="+mn-cs"/>
                        </a:rPr>
                        <a:t>-13,39%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260379"/>
                  </a:ext>
                </a:extLst>
              </a:tr>
              <a:tr h="415361">
                <a:tc>
                  <a:txBody>
                    <a:bodyPr/>
                    <a:lstStyle/>
                    <a:p>
                      <a:pPr algn="ctr" fontAlgn="ctr"/>
                      <a:r>
                        <a:rPr lang="pt-BR" sz="1800" b="0" i="0" u="none" strike="noStrike">
                          <a:solidFill>
                            <a:srgbClr val="000000"/>
                          </a:solidFill>
                          <a:effectLst/>
                          <a:latin typeface="Calibri" panose="020F0502020204030204" pitchFamily="34" charset="0"/>
                        </a:rPr>
                        <a:t>Agosto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dirty="0">
                          <a:solidFill>
                            <a:srgbClr val="000000"/>
                          </a:solidFill>
                          <a:effectLst/>
                          <a:latin typeface="Calibri" panose="020F0502020204030204" pitchFamily="34" charset="0"/>
                        </a:rPr>
                        <a:t>1.073.573</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970.489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kern="1200" dirty="0">
                          <a:solidFill>
                            <a:srgbClr val="000000"/>
                          </a:solidFill>
                          <a:effectLst/>
                          <a:latin typeface="Calibri" panose="020F0502020204030204" pitchFamily="34" charset="0"/>
                          <a:ea typeface="+mn-ea"/>
                          <a:cs typeface="+mn-cs"/>
                        </a:rPr>
                        <a:t>-9,60%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0958156"/>
                  </a:ext>
                </a:extLst>
              </a:tr>
              <a:tr h="415361">
                <a:tc>
                  <a:txBody>
                    <a:bodyPr/>
                    <a:lstStyle/>
                    <a:p>
                      <a:pPr algn="ctr" fontAlgn="ctr"/>
                      <a:r>
                        <a:rPr lang="pt-BR" sz="1800" b="0" i="0" u="none" strike="noStrike" dirty="0">
                          <a:solidFill>
                            <a:srgbClr val="000000"/>
                          </a:solidFill>
                          <a:effectLst/>
                          <a:latin typeface="Calibri" panose="020F0502020204030204" pitchFamily="34" charset="0"/>
                        </a:rPr>
                        <a:t>Setembro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i="0" u="none" strike="noStrike" dirty="0">
                          <a:solidFill>
                            <a:srgbClr val="000000"/>
                          </a:solidFill>
                          <a:effectLst/>
                          <a:latin typeface="Calibri" panose="020F0502020204030204" pitchFamily="34" charset="0"/>
                        </a:rPr>
                        <a:t>1.073.573</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917.625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400" b="0" i="0" u="none" strike="noStrike" dirty="0">
                          <a:solidFill>
                            <a:srgbClr val="000000"/>
                          </a:solidFill>
                          <a:effectLst/>
                          <a:latin typeface="Calibri" panose="020F0502020204030204" pitchFamily="34" charset="0"/>
                        </a:rPr>
                        <a:t>-</a:t>
                      </a:r>
                      <a:r>
                        <a:rPr lang="pt-BR" sz="1800" b="0" i="0" u="none" strike="noStrike" kern="1200" dirty="0">
                          <a:solidFill>
                            <a:srgbClr val="000000"/>
                          </a:solidFill>
                          <a:effectLst/>
                          <a:latin typeface="Calibri" panose="020F0502020204030204" pitchFamily="34" charset="0"/>
                          <a:ea typeface="+mn-ea"/>
                          <a:cs typeface="+mn-cs"/>
                        </a:rPr>
                        <a:t>14,55%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8279546"/>
                  </a:ext>
                </a:extLst>
              </a:tr>
              <a:tr h="415361">
                <a:tc>
                  <a:txBody>
                    <a:bodyPr/>
                    <a:lstStyle/>
                    <a:p>
                      <a:pPr algn="ctr" fontAlgn="ctr"/>
                      <a:r>
                        <a:rPr lang="pt-BR" sz="1800" b="1" i="0" u="none" strike="noStrike">
                          <a:solidFill>
                            <a:srgbClr val="000000"/>
                          </a:solidFill>
                          <a:effectLst/>
                          <a:latin typeface="Calibri" panose="020F0502020204030204" pitchFamily="34" charset="0"/>
                        </a:rPr>
                        <a:t>Total</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1" i="0" u="none" strike="noStrike" dirty="0">
                          <a:solidFill>
                            <a:srgbClr val="000000"/>
                          </a:solidFill>
                          <a:effectLst/>
                          <a:latin typeface="Calibri" panose="020F0502020204030204" pitchFamily="34" charset="0"/>
                        </a:rPr>
                        <a:t>3.221.019</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1" i="0" u="none" strike="noStrike" kern="1200" dirty="0">
                          <a:solidFill>
                            <a:srgbClr val="000000"/>
                          </a:solidFill>
                          <a:effectLst/>
                          <a:latin typeface="Calibri" panose="020F0502020204030204" pitchFamily="34" charset="0"/>
                          <a:ea typeface="+mn-ea"/>
                          <a:cs typeface="+mn-cs"/>
                        </a:rPr>
                        <a:t>2.817.974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1" i="0" u="none" strike="noStrike" kern="1200" dirty="0">
                          <a:solidFill>
                            <a:srgbClr val="000000"/>
                          </a:solidFill>
                          <a:effectLst/>
                          <a:latin typeface="Calibri" panose="020F0502020204030204" pitchFamily="34" charset="0"/>
                          <a:ea typeface="+mn-ea"/>
                          <a:cs typeface="+mn-cs"/>
                        </a:rPr>
                        <a:t>-12,51%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1562364"/>
                  </a:ext>
                </a:extLst>
              </a:tr>
            </a:tbl>
          </a:graphicData>
        </a:graphic>
      </p:graphicFrame>
      <p:sp>
        <p:nvSpPr>
          <p:cNvPr id="4" name="Retângulo 3">
            <a:extLst>
              <a:ext uri="{FF2B5EF4-FFF2-40B4-BE49-F238E27FC236}">
                <a16:creationId xmlns:a16="http://schemas.microsoft.com/office/drawing/2014/main" id="{0AE71F80-A4E4-4826-8649-DE0D69F17FDF}"/>
              </a:ext>
            </a:extLst>
          </p:cNvPr>
          <p:cNvSpPr/>
          <p:nvPr/>
        </p:nvSpPr>
        <p:spPr>
          <a:xfrm>
            <a:off x="554183" y="2840800"/>
            <a:ext cx="4602542"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Norte, Julho a Setembro 2019.</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5" name="Imagem 14">
            <a:extLst>
              <a:ext uri="{FF2B5EF4-FFF2-40B4-BE49-F238E27FC236}">
                <a16:creationId xmlns:a16="http://schemas.microsoft.com/office/drawing/2014/main" id="{E0C9CC43-0BE5-4166-B3C8-22684C15EA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1014148"/>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Julho a Setembro de 2019.</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72269" y="5698416"/>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2019</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38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Terceiro trimestre de 2019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apresenta variações percentuais superiores ou inferiores à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m 10">
            <a:extLst>
              <a:ext uri="{FF2B5EF4-FFF2-40B4-BE49-F238E27FC236}">
                <a16:creationId xmlns:a16="http://schemas.microsoft.com/office/drawing/2014/main" id="{D8EE122B-53AD-4604-B029-E802AEDF0F46}"/>
              </a:ext>
            </a:extLst>
          </p:cNvPr>
          <p:cNvPicPr>
            <a:picLocks noChangeAspect="1"/>
          </p:cNvPicPr>
          <p:nvPr/>
        </p:nvPicPr>
        <p:blipFill>
          <a:blip r:embed="rId2" cstate="screen">
            <a:duotone>
              <a:prstClr val="black"/>
              <a:srgbClr val="C21725">
                <a:tint val="45000"/>
                <a:satMod val="400000"/>
              </a:srgbClr>
            </a:duotone>
            <a:extLst>
              <a:ext uri="{28A0092B-C50C-407E-A947-70E740481C1C}">
                <a14:useLocalDpi xmlns:a14="http://schemas.microsoft.com/office/drawing/2010/main"/>
              </a:ext>
            </a:extLst>
          </a:blip>
          <a:stretch>
            <a:fillRect/>
          </a:stretch>
        </p:blipFill>
        <p:spPr>
          <a:xfrm rot="5400000">
            <a:off x="6408123" y="6115782"/>
            <a:ext cx="1578737" cy="2276872"/>
          </a:xfrm>
          <a:prstGeom prst="rect">
            <a:avLst/>
          </a:prstGeom>
        </p:spPr>
      </p:pic>
      <p:sp>
        <p:nvSpPr>
          <p:cNvPr id="13" name="Título 1">
            <a:extLst>
              <a:ext uri="{FF2B5EF4-FFF2-40B4-BE49-F238E27FC236}">
                <a16:creationId xmlns:a16="http://schemas.microsoft.com/office/drawing/2014/main" id="{8525CD15-49F2-43E3-8A1E-4135399DE701}"/>
              </a:ext>
            </a:extLst>
          </p:cNvPr>
          <p:cNvSpPr txBox="1">
            <a:spLocks/>
          </p:cNvSpPr>
          <p:nvPr/>
        </p:nvSpPr>
        <p:spPr>
          <a:xfrm>
            <a:off x="428848" y="400809"/>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graphicFrame>
        <p:nvGraphicFramePr>
          <p:cNvPr id="4" name="Tabela 3">
            <a:extLst>
              <a:ext uri="{FF2B5EF4-FFF2-40B4-BE49-F238E27FC236}">
                <a16:creationId xmlns:a16="http://schemas.microsoft.com/office/drawing/2014/main" id="{14298678-213B-41FF-BD89-626369909F91}"/>
              </a:ext>
            </a:extLst>
          </p:cNvPr>
          <p:cNvGraphicFramePr>
            <a:graphicFrameLocks noGrp="1"/>
          </p:cNvGraphicFramePr>
          <p:nvPr>
            <p:extLst>
              <p:ext uri="{D42A27DB-BD31-4B8C-83A1-F6EECF244321}">
                <p14:modId xmlns:p14="http://schemas.microsoft.com/office/powerpoint/2010/main" val="374410113"/>
              </p:ext>
            </p:extLst>
          </p:nvPr>
        </p:nvGraphicFramePr>
        <p:xfrm>
          <a:off x="5893614" y="1336194"/>
          <a:ext cx="6253309" cy="4362222"/>
        </p:xfrm>
        <a:graphic>
          <a:graphicData uri="http://schemas.openxmlformats.org/drawingml/2006/table">
            <a:tbl>
              <a:tblPr>
                <a:tableStyleId>{5C22544A-7EE6-4342-B048-85BDC9FD1C3A}</a:tableStyleId>
              </a:tblPr>
              <a:tblGrid>
                <a:gridCol w="1460251">
                  <a:extLst>
                    <a:ext uri="{9D8B030D-6E8A-4147-A177-3AD203B41FA5}">
                      <a16:colId xmlns:a16="http://schemas.microsoft.com/office/drawing/2014/main" val="2485080226"/>
                    </a:ext>
                  </a:extLst>
                </a:gridCol>
                <a:gridCol w="412306">
                  <a:extLst>
                    <a:ext uri="{9D8B030D-6E8A-4147-A177-3AD203B41FA5}">
                      <a16:colId xmlns:a16="http://schemas.microsoft.com/office/drawing/2014/main" val="728263024"/>
                    </a:ext>
                  </a:extLst>
                </a:gridCol>
                <a:gridCol w="412306">
                  <a:extLst>
                    <a:ext uri="{9D8B030D-6E8A-4147-A177-3AD203B41FA5}">
                      <a16:colId xmlns:a16="http://schemas.microsoft.com/office/drawing/2014/main" val="2802601817"/>
                    </a:ext>
                  </a:extLst>
                </a:gridCol>
                <a:gridCol w="360768">
                  <a:extLst>
                    <a:ext uri="{9D8B030D-6E8A-4147-A177-3AD203B41FA5}">
                      <a16:colId xmlns:a16="http://schemas.microsoft.com/office/drawing/2014/main" val="624967396"/>
                    </a:ext>
                  </a:extLst>
                </a:gridCol>
                <a:gridCol w="412306">
                  <a:extLst>
                    <a:ext uri="{9D8B030D-6E8A-4147-A177-3AD203B41FA5}">
                      <a16:colId xmlns:a16="http://schemas.microsoft.com/office/drawing/2014/main" val="1616261496"/>
                    </a:ext>
                  </a:extLst>
                </a:gridCol>
                <a:gridCol w="412306">
                  <a:extLst>
                    <a:ext uri="{9D8B030D-6E8A-4147-A177-3AD203B41FA5}">
                      <a16:colId xmlns:a16="http://schemas.microsoft.com/office/drawing/2014/main" val="3371358143"/>
                    </a:ext>
                  </a:extLst>
                </a:gridCol>
                <a:gridCol w="360768">
                  <a:extLst>
                    <a:ext uri="{9D8B030D-6E8A-4147-A177-3AD203B41FA5}">
                      <a16:colId xmlns:a16="http://schemas.microsoft.com/office/drawing/2014/main" val="3319603872"/>
                    </a:ext>
                  </a:extLst>
                </a:gridCol>
                <a:gridCol w="412306">
                  <a:extLst>
                    <a:ext uri="{9D8B030D-6E8A-4147-A177-3AD203B41FA5}">
                      <a16:colId xmlns:a16="http://schemas.microsoft.com/office/drawing/2014/main" val="513934463"/>
                    </a:ext>
                  </a:extLst>
                </a:gridCol>
                <a:gridCol w="412306">
                  <a:extLst>
                    <a:ext uri="{9D8B030D-6E8A-4147-A177-3AD203B41FA5}">
                      <a16:colId xmlns:a16="http://schemas.microsoft.com/office/drawing/2014/main" val="886232325"/>
                    </a:ext>
                  </a:extLst>
                </a:gridCol>
                <a:gridCol w="412306">
                  <a:extLst>
                    <a:ext uri="{9D8B030D-6E8A-4147-A177-3AD203B41FA5}">
                      <a16:colId xmlns:a16="http://schemas.microsoft.com/office/drawing/2014/main" val="2408358035"/>
                    </a:ext>
                  </a:extLst>
                </a:gridCol>
                <a:gridCol w="412306">
                  <a:extLst>
                    <a:ext uri="{9D8B030D-6E8A-4147-A177-3AD203B41FA5}">
                      <a16:colId xmlns:a16="http://schemas.microsoft.com/office/drawing/2014/main" val="3321268067"/>
                    </a:ext>
                  </a:extLst>
                </a:gridCol>
                <a:gridCol w="412306">
                  <a:extLst>
                    <a:ext uri="{9D8B030D-6E8A-4147-A177-3AD203B41FA5}">
                      <a16:colId xmlns:a16="http://schemas.microsoft.com/office/drawing/2014/main" val="3418221306"/>
                    </a:ext>
                  </a:extLst>
                </a:gridCol>
                <a:gridCol w="360768">
                  <a:extLst>
                    <a:ext uri="{9D8B030D-6E8A-4147-A177-3AD203B41FA5}">
                      <a16:colId xmlns:a16="http://schemas.microsoft.com/office/drawing/2014/main" val="1780761019"/>
                    </a:ext>
                  </a:extLst>
                </a:gridCol>
              </a:tblGrid>
              <a:tr h="92725">
                <a:tc rowSpan="2">
                  <a:txBody>
                    <a:bodyPr/>
                    <a:lstStyle/>
                    <a:p>
                      <a:pPr algn="ctr" fontAlgn="ctr"/>
                      <a:r>
                        <a:rPr lang="pt-BR" sz="600" b="1" u="none" strike="noStrike" dirty="0">
                          <a:effectLst/>
                        </a:rPr>
                        <a:t>Unidade Solicitante</a:t>
                      </a:r>
                      <a:endParaRPr lang="pt-BR" sz="600" b="1" i="0" u="none" strike="noStrike" dirty="0">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gridSpan="3">
                  <a:txBody>
                    <a:bodyPr/>
                    <a:lstStyle/>
                    <a:p>
                      <a:pPr algn="ctr" fontAlgn="ctr"/>
                      <a:r>
                        <a:rPr lang="pt-BR" sz="600" b="1" u="none" strike="noStrike" dirty="0">
                          <a:effectLst/>
                        </a:rPr>
                        <a:t>Julho</a:t>
                      </a:r>
                      <a:endParaRPr lang="pt-BR" sz="600" b="1" i="0" u="none" strike="noStrike" dirty="0">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hMerge="1">
                  <a:txBody>
                    <a:bodyPr/>
                    <a:lstStyle/>
                    <a:p>
                      <a:endParaRPr lang="pt-BR"/>
                    </a:p>
                  </a:txBody>
                  <a:tcPr/>
                </a:tc>
                <a:tc hMerge="1">
                  <a:txBody>
                    <a:bodyPr/>
                    <a:lstStyle/>
                    <a:p>
                      <a:endParaRPr lang="pt-BR"/>
                    </a:p>
                  </a:txBody>
                  <a:tcPr/>
                </a:tc>
                <a:tc gridSpan="3">
                  <a:txBody>
                    <a:bodyPr/>
                    <a:lstStyle/>
                    <a:p>
                      <a:pPr algn="ctr" fontAlgn="ctr"/>
                      <a:r>
                        <a:rPr lang="pt-BR" sz="600" b="1" u="none" strike="noStrike" dirty="0">
                          <a:effectLst/>
                        </a:rPr>
                        <a:t>Agosto</a:t>
                      </a:r>
                      <a:endParaRPr lang="pt-BR" sz="600" b="1" i="0" u="none" strike="noStrike" dirty="0">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hMerge="1">
                  <a:txBody>
                    <a:bodyPr/>
                    <a:lstStyle/>
                    <a:p>
                      <a:endParaRPr lang="pt-BR"/>
                    </a:p>
                  </a:txBody>
                  <a:tcPr/>
                </a:tc>
                <a:tc hMerge="1">
                  <a:txBody>
                    <a:bodyPr/>
                    <a:lstStyle/>
                    <a:p>
                      <a:endParaRPr lang="pt-BR"/>
                    </a:p>
                  </a:txBody>
                  <a:tcPr/>
                </a:tc>
                <a:tc gridSpan="3">
                  <a:txBody>
                    <a:bodyPr/>
                    <a:lstStyle/>
                    <a:p>
                      <a:pPr algn="ctr" fontAlgn="ctr"/>
                      <a:r>
                        <a:rPr lang="pt-BR" sz="600" b="1" u="none" strike="noStrike" dirty="0">
                          <a:effectLst/>
                        </a:rPr>
                        <a:t>Setembro</a:t>
                      </a:r>
                      <a:endParaRPr lang="pt-BR" sz="600" b="1" i="0" u="none" strike="noStrike" dirty="0">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hMerge="1">
                  <a:txBody>
                    <a:bodyPr/>
                    <a:lstStyle/>
                    <a:p>
                      <a:endParaRPr lang="pt-BR"/>
                    </a:p>
                  </a:txBody>
                  <a:tcPr/>
                </a:tc>
                <a:tc hMerge="1">
                  <a:txBody>
                    <a:bodyPr/>
                    <a:lstStyle/>
                    <a:p>
                      <a:endParaRPr lang="pt-BR"/>
                    </a:p>
                  </a:txBody>
                  <a:tcPr/>
                </a:tc>
                <a:tc gridSpan="3">
                  <a:txBody>
                    <a:bodyPr/>
                    <a:lstStyle/>
                    <a:p>
                      <a:pPr algn="ctr" fontAlgn="ctr"/>
                      <a:r>
                        <a:rPr lang="pt-BR" sz="600" b="1" u="none" strike="noStrike" dirty="0">
                          <a:effectLst/>
                        </a:rPr>
                        <a:t>Trimestre</a:t>
                      </a:r>
                      <a:endParaRPr lang="pt-BR" sz="600" b="1" i="0" u="none" strike="noStrike" dirty="0">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722662849"/>
                  </a:ext>
                </a:extLst>
              </a:tr>
              <a:tr h="92725">
                <a:tc vMerge="1">
                  <a:txBody>
                    <a:bodyPr/>
                    <a:lstStyle/>
                    <a:p>
                      <a:endParaRPr lang="pt-BR"/>
                    </a:p>
                  </a:txBody>
                  <a:tcPr/>
                </a:tc>
                <a:tc>
                  <a:txBody>
                    <a:bodyPr/>
                    <a:lstStyle/>
                    <a:p>
                      <a:pPr algn="ctr" fontAlgn="ctr"/>
                      <a:r>
                        <a:rPr lang="pt-BR" sz="600" b="1" u="none" strike="noStrike">
                          <a:effectLst/>
                        </a:rPr>
                        <a:t>Realizado</a:t>
                      </a:r>
                      <a:endParaRPr lang="pt-BR" sz="600" b="1" i="0" u="none" strike="noStrike">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a:txBody>
                    <a:bodyPr/>
                    <a:lstStyle/>
                    <a:p>
                      <a:pPr algn="ctr" fontAlgn="ctr"/>
                      <a:r>
                        <a:rPr lang="pt-BR" sz="600" b="1" u="none" strike="noStrike">
                          <a:effectLst/>
                        </a:rPr>
                        <a:t>Meta</a:t>
                      </a:r>
                      <a:endParaRPr lang="pt-BR" sz="600" b="1" i="0" u="none" strike="noStrike">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a:txBody>
                    <a:bodyPr/>
                    <a:lstStyle/>
                    <a:p>
                      <a:pPr algn="ctr" fontAlgn="ctr"/>
                      <a:r>
                        <a:rPr lang="pt-BR" sz="600" b="1" u="none" strike="noStrike">
                          <a:effectLst/>
                        </a:rPr>
                        <a:t>%</a:t>
                      </a:r>
                      <a:endParaRPr lang="pt-BR" sz="600" b="1" i="0" u="none" strike="noStrike">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a:txBody>
                    <a:bodyPr/>
                    <a:lstStyle/>
                    <a:p>
                      <a:pPr algn="ctr" fontAlgn="ctr"/>
                      <a:r>
                        <a:rPr lang="pt-BR" sz="600" b="1" u="none" strike="noStrike">
                          <a:effectLst/>
                        </a:rPr>
                        <a:t>Realizado</a:t>
                      </a:r>
                      <a:endParaRPr lang="pt-BR" sz="600" b="1" i="0" u="none" strike="noStrike">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a:txBody>
                    <a:bodyPr/>
                    <a:lstStyle/>
                    <a:p>
                      <a:pPr algn="ctr" fontAlgn="ctr"/>
                      <a:r>
                        <a:rPr lang="pt-BR" sz="600" b="1" u="none" strike="noStrike">
                          <a:effectLst/>
                        </a:rPr>
                        <a:t>Meta</a:t>
                      </a:r>
                      <a:endParaRPr lang="pt-BR" sz="600" b="1" i="0" u="none" strike="noStrike">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a:txBody>
                    <a:bodyPr/>
                    <a:lstStyle/>
                    <a:p>
                      <a:pPr algn="ctr" fontAlgn="ctr"/>
                      <a:r>
                        <a:rPr lang="pt-BR" sz="600" b="1" u="none" strike="noStrike">
                          <a:effectLst/>
                        </a:rPr>
                        <a:t>%</a:t>
                      </a:r>
                      <a:endParaRPr lang="pt-BR" sz="600" b="1" i="0" u="none" strike="noStrike">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a:txBody>
                    <a:bodyPr/>
                    <a:lstStyle/>
                    <a:p>
                      <a:pPr algn="ctr" fontAlgn="ctr"/>
                      <a:r>
                        <a:rPr lang="pt-BR" sz="600" b="1" u="none" strike="noStrike" dirty="0">
                          <a:effectLst/>
                        </a:rPr>
                        <a:t>Realizado</a:t>
                      </a:r>
                      <a:endParaRPr lang="pt-BR" sz="600" b="1" i="0" u="none" strike="noStrike" dirty="0">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a:txBody>
                    <a:bodyPr/>
                    <a:lstStyle/>
                    <a:p>
                      <a:pPr algn="ctr" fontAlgn="ctr"/>
                      <a:r>
                        <a:rPr lang="pt-BR" sz="600" b="1" u="none" strike="noStrike">
                          <a:effectLst/>
                        </a:rPr>
                        <a:t>Meta</a:t>
                      </a:r>
                      <a:endParaRPr lang="pt-BR" sz="600" b="1" i="0" u="none" strike="noStrike">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a:txBody>
                    <a:bodyPr/>
                    <a:lstStyle/>
                    <a:p>
                      <a:pPr algn="ctr" fontAlgn="ctr"/>
                      <a:r>
                        <a:rPr lang="pt-BR" sz="600" b="1" u="none" strike="noStrike">
                          <a:effectLst/>
                        </a:rPr>
                        <a:t>%</a:t>
                      </a:r>
                      <a:endParaRPr lang="pt-BR" sz="600" b="1" i="0" u="none" strike="noStrike">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a:txBody>
                    <a:bodyPr/>
                    <a:lstStyle/>
                    <a:p>
                      <a:pPr algn="ctr" fontAlgn="ctr"/>
                      <a:r>
                        <a:rPr lang="pt-BR" sz="600" b="1" u="none" strike="noStrike" dirty="0">
                          <a:effectLst/>
                        </a:rPr>
                        <a:t>Realizado</a:t>
                      </a:r>
                      <a:endParaRPr lang="pt-BR" sz="600" b="1" i="0" u="none" strike="noStrike" dirty="0">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a:txBody>
                    <a:bodyPr/>
                    <a:lstStyle/>
                    <a:p>
                      <a:pPr algn="ctr" fontAlgn="ctr"/>
                      <a:r>
                        <a:rPr lang="pt-BR" sz="600" b="1" u="none" strike="noStrike">
                          <a:effectLst/>
                        </a:rPr>
                        <a:t>Meta</a:t>
                      </a:r>
                      <a:endParaRPr lang="pt-BR" sz="600" b="1" i="0" u="none" strike="noStrike">
                        <a:solidFill>
                          <a:srgbClr val="000000"/>
                        </a:solidFill>
                        <a:effectLst/>
                        <a:latin typeface="Calibri" panose="020F0502020204030204" pitchFamily="34" charset="0"/>
                      </a:endParaRPr>
                    </a:p>
                  </a:txBody>
                  <a:tcPr marL="6719" marR="6719" marT="6719" marB="0" anchor="ctr">
                    <a:solidFill>
                      <a:schemeClr val="bg1">
                        <a:lumMod val="95000"/>
                      </a:schemeClr>
                    </a:solidFill>
                  </a:tcPr>
                </a:tc>
                <a:tc>
                  <a:txBody>
                    <a:bodyPr/>
                    <a:lstStyle/>
                    <a:p>
                      <a:pPr algn="ctr" fontAlgn="ctr"/>
                      <a:r>
                        <a:rPr lang="pt-BR" sz="600" b="1" u="none" strike="noStrike" dirty="0">
                          <a:effectLst/>
                        </a:rPr>
                        <a:t>%</a:t>
                      </a:r>
                      <a:endParaRPr lang="pt-BR" sz="600" b="1" i="0" u="none" strike="noStrike" dirty="0">
                        <a:solidFill>
                          <a:srgbClr val="000000"/>
                        </a:solidFill>
                        <a:effectLst/>
                        <a:latin typeface="Calibri" panose="020F050202020403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2531236051"/>
                  </a:ext>
                </a:extLst>
              </a:tr>
              <a:tr h="134384">
                <a:tc>
                  <a:txBody>
                    <a:bodyPr/>
                    <a:lstStyle/>
                    <a:p>
                      <a:pPr algn="l" fontAlgn="b"/>
                      <a:r>
                        <a:rPr lang="pt-BR" sz="600" u="none" strike="noStrike" dirty="0">
                          <a:effectLst/>
                        </a:rPr>
                        <a:t>AME CARAGUATATUBA</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18.621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23.830</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-21,86%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19.701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23.830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-17,33%</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18.723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23.830</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-21,43%</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dirty="0">
                          <a:effectLst/>
                        </a:rPr>
                        <a:t>57.045</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dirty="0">
                          <a:effectLst/>
                        </a:rPr>
                        <a:t>71.490</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dirty="0">
                          <a:effectLst/>
                        </a:rPr>
                        <a:t>-20,21%</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1676733091"/>
                  </a:ext>
                </a:extLst>
              </a:tr>
              <a:tr h="134384">
                <a:tc>
                  <a:txBody>
                    <a:bodyPr/>
                    <a:lstStyle/>
                    <a:p>
                      <a:pPr algn="l" fontAlgn="b"/>
                      <a:r>
                        <a:rPr lang="pt-BR" sz="600" u="none" strike="noStrike">
                          <a:effectLst/>
                        </a:rPr>
                        <a:t>AME HELIOPOLIS</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24.411</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26.918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-9,31%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27.783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26.918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3,21%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23.270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26.918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-13,55%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dirty="0">
                          <a:effectLst/>
                        </a:rPr>
                        <a:t>75.464</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80.754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-6,55%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3908600842"/>
                  </a:ext>
                </a:extLst>
              </a:tr>
              <a:tr h="134384">
                <a:tc>
                  <a:txBody>
                    <a:bodyPr/>
                    <a:lstStyle/>
                    <a:p>
                      <a:pPr algn="l" fontAlgn="b"/>
                      <a:r>
                        <a:rPr lang="pt-BR" sz="600" u="none" strike="noStrike">
                          <a:effectLst/>
                        </a:rPr>
                        <a:t>AME JUNDIAÍ</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8.514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9.925</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-14,22%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9.097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9.925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-8,34%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8.160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9.925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-17,78%</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25.771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29.775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-13,45%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907302323"/>
                  </a:ext>
                </a:extLst>
              </a:tr>
              <a:tr h="134384">
                <a:tc>
                  <a:txBody>
                    <a:bodyPr/>
                    <a:lstStyle/>
                    <a:p>
                      <a:pPr algn="l" fontAlgn="b"/>
                      <a:r>
                        <a:rPr lang="pt-BR" sz="600" u="none" strike="noStrike">
                          <a:effectLst/>
                        </a:rPr>
                        <a:t>AME LORENA </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19.217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22.984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-16,39%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17.312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22.984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-24,68%</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20.503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22.984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-10,79%</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57.032</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68.952</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dirty="0">
                          <a:effectLst/>
                        </a:rPr>
                        <a:t>-17,29%</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423562304"/>
                  </a:ext>
                </a:extLst>
              </a:tr>
              <a:tr h="134384">
                <a:tc>
                  <a:txBody>
                    <a:bodyPr/>
                    <a:lstStyle/>
                    <a:p>
                      <a:pPr algn="l" fontAlgn="b"/>
                      <a:r>
                        <a:rPr lang="pt-BR" sz="600" u="none" strike="noStrike" dirty="0">
                          <a:effectLst/>
                        </a:rPr>
                        <a:t>AME PARIQUERA-ACU</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9.313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8.106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14,89%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6.363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8.106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-21,50%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6.499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8.106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-19,82%</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22.175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24.318</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-8,81%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1861386748"/>
                  </a:ext>
                </a:extLst>
              </a:tr>
              <a:tr h="134384">
                <a:tc>
                  <a:txBody>
                    <a:bodyPr/>
                    <a:lstStyle/>
                    <a:p>
                      <a:pPr algn="l" fontAlgn="b"/>
                      <a:r>
                        <a:rPr lang="pt-BR" sz="600" u="none" strike="noStrike" dirty="0">
                          <a:effectLst/>
                        </a:rPr>
                        <a:t>AME SANTOS</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9.326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13.183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-29,26%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9.251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13.183</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-29,83%</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7.904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13.183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-40,04%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26.481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39.549</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-33,04%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1459492959"/>
                  </a:ext>
                </a:extLst>
              </a:tr>
              <a:tr h="134384">
                <a:tc>
                  <a:txBody>
                    <a:bodyPr/>
                    <a:lstStyle/>
                    <a:p>
                      <a:pPr algn="l" fontAlgn="b"/>
                      <a:r>
                        <a:rPr lang="pt-BR" sz="600" u="none" strike="noStrike">
                          <a:effectLst/>
                        </a:rPr>
                        <a:t>CAIS - SANTA RITA</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7.061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7.084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-0,32%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8.120</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7.084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14,62%</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7.811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7.084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10,26%</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22.992</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21.252</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8,19%</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3791836997"/>
                  </a:ext>
                </a:extLst>
              </a:tr>
              <a:tr h="134384">
                <a:tc>
                  <a:txBody>
                    <a:bodyPr/>
                    <a:lstStyle/>
                    <a:p>
                      <a:pPr algn="l" fontAlgn="b"/>
                      <a:r>
                        <a:rPr lang="pt-BR" sz="600" u="none" strike="noStrike">
                          <a:effectLst/>
                        </a:rPr>
                        <a:t>CRATOD</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3.315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3.988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-16,88%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3.383</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3.988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-15,17%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3.639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3.988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-8,75%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10.337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11.964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-13,60%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3835584918"/>
                  </a:ext>
                </a:extLst>
              </a:tr>
              <a:tr h="134384">
                <a:tc>
                  <a:txBody>
                    <a:bodyPr/>
                    <a:lstStyle/>
                    <a:p>
                      <a:pPr algn="l" fontAlgn="b"/>
                      <a:r>
                        <a:rPr lang="pt-BR" sz="600" u="none" strike="noStrike">
                          <a:effectLst/>
                        </a:rPr>
                        <a:t>CRI ZONA LESTE</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6.466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8.706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-25,73%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4.993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8.706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-42,65%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5.892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8.706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-32,32%</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17.351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26.118</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-33,57%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1137404907"/>
                  </a:ext>
                </a:extLst>
              </a:tr>
              <a:tr h="134384">
                <a:tc>
                  <a:txBody>
                    <a:bodyPr/>
                    <a:lstStyle/>
                    <a:p>
                      <a:pPr algn="l" fontAlgn="b"/>
                      <a:r>
                        <a:rPr lang="pt-BR" sz="600" u="none" strike="noStrike">
                          <a:effectLst/>
                        </a:rPr>
                        <a:t>CRI ZONA NORTE</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18.245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26.199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-30,36%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24.229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26.199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-7,52%</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18.469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26.199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-29,50%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60.943</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78.597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-22,46%</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1112687317"/>
                  </a:ext>
                </a:extLst>
              </a:tr>
              <a:tr h="134384">
                <a:tc>
                  <a:txBody>
                    <a:bodyPr/>
                    <a:lstStyle/>
                    <a:p>
                      <a:pPr algn="l" fontAlgn="b"/>
                      <a:r>
                        <a:rPr lang="pt-BR" sz="600" u="none" strike="noStrike">
                          <a:effectLst/>
                        </a:rPr>
                        <a:t>HM LEONOR M BARROS</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6.649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9.197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-27,70%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7.296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9.197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-20,67%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6.292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9.197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-31,59%</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20.237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27.591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-26,65%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2706771560"/>
                  </a:ext>
                </a:extLst>
              </a:tr>
              <a:tr h="134384">
                <a:tc>
                  <a:txBody>
                    <a:bodyPr/>
                    <a:lstStyle/>
                    <a:p>
                      <a:pPr algn="l" fontAlgn="b"/>
                      <a:r>
                        <a:rPr lang="pt-BR" sz="600" u="none" strike="noStrike">
                          <a:effectLst/>
                        </a:rPr>
                        <a:t>HOSP CACHOEIRINHA</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8.695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7.089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22,65%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8.158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7.089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15,08%</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9.291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7.089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31,06%</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26.144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21.267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22,93%</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1854212932"/>
                  </a:ext>
                </a:extLst>
              </a:tr>
              <a:tr h="134384">
                <a:tc>
                  <a:txBody>
                    <a:bodyPr/>
                    <a:lstStyle/>
                    <a:p>
                      <a:pPr algn="l" fontAlgn="b"/>
                      <a:r>
                        <a:rPr lang="pt-BR" sz="600" u="none" strike="noStrike">
                          <a:effectLst/>
                        </a:rPr>
                        <a:t>HOSP CRSM</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37.114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48.605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-23,64%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39.209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48.605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-19,33%</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37.587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48.605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-22,67%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113.910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145.815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-21,88%</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3819199119"/>
                  </a:ext>
                </a:extLst>
              </a:tr>
              <a:tr h="134384">
                <a:tc>
                  <a:txBody>
                    <a:bodyPr/>
                    <a:lstStyle/>
                    <a:p>
                      <a:pPr algn="l" fontAlgn="b"/>
                      <a:r>
                        <a:rPr lang="pt-BR" sz="600" u="none" strike="noStrike">
                          <a:effectLst/>
                        </a:rPr>
                        <a:t>HOSP DANTE PAZZANESE</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149.998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170.217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-11,88%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154.590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170.217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-9,18%</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145.551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170.217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-14,49%</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450.139</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510.651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-11,85%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3946841466"/>
                  </a:ext>
                </a:extLst>
              </a:tr>
              <a:tr h="134384">
                <a:tc>
                  <a:txBody>
                    <a:bodyPr/>
                    <a:lstStyle/>
                    <a:p>
                      <a:pPr algn="l" fontAlgn="b"/>
                      <a:r>
                        <a:rPr lang="pt-BR" sz="600" u="none" strike="noStrike">
                          <a:effectLst/>
                        </a:rPr>
                        <a:t>HOSP DARCY VARGAS</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6.171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9.389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-34,27%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7.818</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9.389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-16,73%</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7.671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9.389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-18,30%</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21.660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28.167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-23,10%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3053996212"/>
                  </a:ext>
                </a:extLst>
              </a:tr>
              <a:tr h="134384">
                <a:tc>
                  <a:txBody>
                    <a:bodyPr/>
                    <a:lstStyle/>
                    <a:p>
                      <a:pPr algn="l" fontAlgn="b"/>
                      <a:r>
                        <a:rPr lang="pt-BR" sz="600" u="none" strike="noStrike">
                          <a:effectLst/>
                        </a:rPr>
                        <a:t>HOSP GERAL DE GUAIANASES</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25.000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30.000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-16,67%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24.424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30.000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-18,59%</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24.131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30.000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-19,56%</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73.555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90.000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-18,27%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209905163"/>
                  </a:ext>
                </a:extLst>
              </a:tr>
              <a:tr h="134384">
                <a:tc>
                  <a:txBody>
                    <a:bodyPr/>
                    <a:lstStyle/>
                    <a:p>
                      <a:pPr algn="l" fontAlgn="b"/>
                      <a:r>
                        <a:rPr lang="pt-BR" sz="600" u="none" strike="noStrike" dirty="0">
                          <a:effectLst/>
                        </a:rPr>
                        <a:t>HOSP GERAL DE ITAQUAQUECETUBA</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53.447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55.748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-4,13%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53.749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55.748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-3,59%</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dirty="0">
                          <a:effectLst/>
                        </a:rPr>
                        <a:t>48.716</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55.748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-12,61%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155.912</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167.244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-6,78%</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3636223075"/>
                  </a:ext>
                </a:extLst>
              </a:tr>
              <a:tr h="134384">
                <a:tc>
                  <a:txBody>
                    <a:bodyPr/>
                    <a:lstStyle/>
                    <a:p>
                      <a:pPr algn="l" fontAlgn="b"/>
                      <a:r>
                        <a:rPr lang="pt-BR" sz="600" u="none" strike="noStrike">
                          <a:effectLst/>
                        </a:rPr>
                        <a:t>HOSP GUILHERME ALVARO</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23.255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20.280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14,67%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27.025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20.280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33,26%</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23.094</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20.580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12,22%</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73.374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61.140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20,01%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139618330"/>
                  </a:ext>
                </a:extLst>
              </a:tr>
              <a:tr h="134384">
                <a:tc>
                  <a:txBody>
                    <a:bodyPr/>
                    <a:lstStyle/>
                    <a:p>
                      <a:pPr algn="l" fontAlgn="b"/>
                      <a:r>
                        <a:rPr lang="pt-BR" sz="600" u="none" strike="noStrike" dirty="0">
                          <a:effectLst/>
                        </a:rPr>
                        <a:t>HOSP HELIOPOLIS</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24.929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24.000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3,87%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27.878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24.000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16,16%</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dirty="0">
                          <a:effectLst/>
                        </a:rPr>
                        <a:t>26.584</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24.000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10,77%</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79.391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72.000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10,27%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1564792410"/>
                  </a:ext>
                </a:extLst>
              </a:tr>
              <a:tr h="134384">
                <a:tc>
                  <a:txBody>
                    <a:bodyPr/>
                    <a:lstStyle/>
                    <a:p>
                      <a:pPr algn="l" fontAlgn="b"/>
                      <a:r>
                        <a:rPr lang="pt-BR" sz="600" u="none" strike="noStrike">
                          <a:effectLst/>
                        </a:rPr>
                        <a:t>HOSP INF CANDIDO FONTOURA</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5.745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8.356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-31,25%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6.237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8.356</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-25,36%</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dirty="0">
                          <a:effectLst/>
                        </a:rPr>
                        <a:t>5.833</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8.356</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-30,19%</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17.815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25.068</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-28,93%</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3433288328"/>
                  </a:ext>
                </a:extLst>
              </a:tr>
              <a:tr h="134384">
                <a:tc>
                  <a:txBody>
                    <a:bodyPr/>
                    <a:lstStyle/>
                    <a:p>
                      <a:pPr algn="l" fontAlgn="b"/>
                      <a:r>
                        <a:rPr lang="pt-BR" sz="600" u="none" strike="noStrike">
                          <a:effectLst/>
                        </a:rPr>
                        <a:t>HOSP IPIRANGA</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59.148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70.585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-16,20%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61.797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70.585</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-12,45%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60.729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70.585</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-13,96%</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181.674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211.755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-14,21%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341174576"/>
                  </a:ext>
                </a:extLst>
              </a:tr>
              <a:tr h="134384">
                <a:tc>
                  <a:txBody>
                    <a:bodyPr/>
                    <a:lstStyle/>
                    <a:p>
                      <a:pPr algn="l" fontAlgn="b"/>
                      <a:r>
                        <a:rPr lang="pt-BR" sz="600" u="none" strike="noStrike" dirty="0">
                          <a:effectLst/>
                        </a:rPr>
                        <a:t>HOSP ITAIM PAULISTA</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59.301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57.952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2,33%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58.820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57.952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1,50%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dirty="0">
                          <a:effectLst/>
                        </a:rPr>
                        <a:t>57.903</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57.952</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-0,08%</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176.024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173.856</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1,25%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3617418245"/>
                  </a:ext>
                </a:extLst>
              </a:tr>
              <a:tr h="134384">
                <a:tc>
                  <a:txBody>
                    <a:bodyPr/>
                    <a:lstStyle/>
                    <a:p>
                      <a:pPr algn="l" fontAlgn="b"/>
                      <a:r>
                        <a:rPr lang="pt-BR" sz="600" u="none" strike="noStrike" dirty="0">
                          <a:effectLst/>
                        </a:rPr>
                        <a:t>HOSP MANDAQUI</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91.435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94.939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-3,69%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96.492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94.939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1,64%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90.893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94.939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-4,26%</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278.820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284.817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-2,11%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2459840740"/>
                  </a:ext>
                </a:extLst>
              </a:tr>
              <a:tr h="134384">
                <a:tc>
                  <a:txBody>
                    <a:bodyPr/>
                    <a:lstStyle/>
                    <a:p>
                      <a:pPr algn="l" fontAlgn="b"/>
                      <a:r>
                        <a:rPr lang="pt-BR" sz="600" u="none" strike="noStrike" dirty="0">
                          <a:effectLst/>
                        </a:rPr>
                        <a:t>HOSP MARIO COVAS</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78.042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107.876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-27,66%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82.076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107.876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-23,92%</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80.420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107.876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-25,45%</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dirty="0">
                          <a:effectLst/>
                        </a:rPr>
                        <a:t>240.538</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323.628</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-25,67%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2175666231"/>
                  </a:ext>
                </a:extLst>
              </a:tr>
              <a:tr h="134384">
                <a:tc>
                  <a:txBody>
                    <a:bodyPr/>
                    <a:lstStyle/>
                    <a:p>
                      <a:pPr algn="l" fontAlgn="b"/>
                      <a:r>
                        <a:rPr lang="pt-BR" sz="600" u="none" strike="noStrike" dirty="0">
                          <a:effectLst/>
                        </a:rPr>
                        <a:t>HOSP REGIONAL DE OSASCO</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33.600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39.066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-13,99%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33.571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39.066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-14,07%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29.832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39.066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-23,64%</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dirty="0">
                          <a:effectLst/>
                        </a:rPr>
                        <a:t>97.003</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117.198</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-17,23%</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3990714732"/>
                  </a:ext>
                </a:extLst>
              </a:tr>
              <a:tr h="134384">
                <a:tc>
                  <a:txBody>
                    <a:bodyPr/>
                    <a:lstStyle/>
                    <a:p>
                      <a:pPr algn="l" fontAlgn="b"/>
                      <a:r>
                        <a:rPr lang="pt-BR" sz="600" u="none" strike="noStrike" dirty="0">
                          <a:effectLst/>
                        </a:rPr>
                        <a:t>HOSP SAO MATEUS</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6.633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7.903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-16,07%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7.558</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7.903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-4,37%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6.640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7.903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-15,98%</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20.831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23.709</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-12,14%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1887567248"/>
                  </a:ext>
                </a:extLst>
              </a:tr>
              <a:tr h="134384">
                <a:tc>
                  <a:txBody>
                    <a:bodyPr/>
                    <a:lstStyle/>
                    <a:p>
                      <a:pPr algn="l" fontAlgn="b"/>
                      <a:r>
                        <a:rPr lang="pt-BR" sz="600" u="none" strike="noStrike" dirty="0">
                          <a:effectLst/>
                        </a:rPr>
                        <a:t>HOSP SAPOPEMBA</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39.951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56.856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-29,73%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41.243</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56.856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-27,46%</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38.259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56.856</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-32,71%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119.453</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170.568</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-29,97%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543226663"/>
                  </a:ext>
                </a:extLst>
              </a:tr>
              <a:tr h="134384">
                <a:tc>
                  <a:txBody>
                    <a:bodyPr/>
                    <a:lstStyle/>
                    <a:p>
                      <a:pPr algn="l" fontAlgn="b"/>
                      <a:r>
                        <a:rPr lang="pt-BR" sz="600" u="none" strike="noStrike" dirty="0">
                          <a:effectLst/>
                        </a:rPr>
                        <a:t>HOSP TAIPAS</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31.779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32.679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-2,75%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32.535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32.679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-0,44%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31.552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32.679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-3,45%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dirty="0">
                          <a:effectLst/>
                        </a:rPr>
                        <a:t>95.866</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98.037</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-2,21%</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2511769426"/>
                  </a:ext>
                </a:extLst>
              </a:tr>
              <a:tr h="134384">
                <a:tc>
                  <a:txBody>
                    <a:bodyPr/>
                    <a:lstStyle/>
                    <a:p>
                      <a:pPr algn="l" fontAlgn="b"/>
                      <a:r>
                        <a:rPr lang="pt-BR" sz="600" u="none" strike="noStrike" dirty="0">
                          <a:effectLst/>
                        </a:rPr>
                        <a:t>HOSP VILA ALPINA</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58.457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61.535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-5,00%</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63.367</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61.535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2,98%</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59.565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61.535</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-3,20%</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181.389</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184.605</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a:effectLst/>
                        </a:rPr>
                        <a:t>-1,74%</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2337229802"/>
                  </a:ext>
                </a:extLst>
              </a:tr>
              <a:tr h="134384">
                <a:tc>
                  <a:txBody>
                    <a:bodyPr/>
                    <a:lstStyle/>
                    <a:p>
                      <a:pPr algn="l" fontAlgn="b"/>
                      <a:r>
                        <a:rPr lang="pt-BR" sz="600" u="none" strike="noStrike" dirty="0">
                          <a:effectLst/>
                        </a:rPr>
                        <a:t>HOSP VILA PENTEADO</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6.022</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10.381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-41,99%</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6.414</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a:effectLst/>
                        </a:rPr>
                        <a:t>10.381</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dirty="0">
                          <a:effectLst/>
                        </a:rPr>
                        <a:t>-38,21%</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r" fontAlgn="b"/>
                      <a:r>
                        <a:rPr lang="pt-BR" sz="600" u="none" strike="noStrike">
                          <a:effectLst/>
                        </a:rPr>
                        <a:t>6.212</a:t>
                      </a:r>
                      <a:endParaRPr lang="pt-BR" sz="600" b="0" i="0" u="none" strike="noStrike">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r" fontAlgn="b"/>
                      <a:r>
                        <a:rPr lang="pt-BR" sz="600" u="none" strike="noStrike" dirty="0">
                          <a:effectLst/>
                        </a:rPr>
                        <a:t>10.381</a:t>
                      </a:r>
                      <a:endParaRPr lang="pt-BR" sz="600" b="0" i="0" u="none" strike="noStrike" dirty="0">
                        <a:solidFill>
                          <a:srgbClr val="000000"/>
                        </a:solidFill>
                        <a:effectLst/>
                        <a:latin typeface="Verdana" panose="020B0604030504040204" pitchFamily="34" charset="0"/>
                      </a:endParaRPr>
                    </a:p>
                  </a:txBody>
                  <a:tcPr marL="6719" marR="6719" marT="6719" marB="0" anchor="b">
                    <a:solidFill>
                      <a:schemeClr val="bg1">
                        <a:lumMod val="95000"/>
                      </a:schemeClr>
                    </a:solidFill>
                  </a:tcPr>
                </a:tc>
                <a:tc>
                  <a:txBody>
                    <a:bodyPr/>
                    <a:lstStyle/>
                    <a:p>
                      <a:pPr algn="ctr" fontAlgn="ctr"/>
                      <a:r>
                        <a:rPr lang="pt-BR" sz="600" u="none" strike="noStrike">
                          <a:effectLst/>
                        </a:rPr>
                        <a:t>-40,16%</a:t>
                      </a:r>
                      <a:endParaRPr lang="pt-BR" sz="600" b="0" i="0" u="none" strike="noStrike">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dirty="0">
                          <a:effectLst/>
                        </a:rPr>
                        <a:t>18.648</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dirty="0">
                          <a:effectLst/>
                        </a:rPr>
                        <a:t>31.143</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tc>
                  <a:txBody>
                    <a:bodyPr/>
                    <a:lstStyle/>
                    <a:p>
                      <a:pPr algn="ctr" fontAlgn="ctr"/>
                      <a:r>
                        <a:rPr lang="pt-BR" sz="600" u="none" strike="noStrike" dirty="0">
                          <a:effectLst/>
                        </a:rPr>
                        <a:t>-40,12%</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95000"/>
                      </a:schemeClr>
                    </a:solidFill>
                  </a:tcPr>
                </a:tc>
                <a:extLst>
                  <a:ext uri="{0D108BD9-81ED-4DB2-BD59-A6C34878D82A}">
                    <a16:rowId xmlns:a16="http://schemas.microsoft.com/office/drawing/2014/main" val="2311415611"/>
                  </a:ext>
                </a:extLst>
              </a:tr>
              <a:tr h="134384">
                <a:tc>
                  <a:txBody>
                    <a:bodyPr/>
                    <a:lstStyle/>
                    <a:p>
                      <a:pPr algn="l" fontAlgn="ctr"/>
                      <a:r>
                        <a:rPr lang="pt-BR" sz="600" u="none" strike="noStrike" dirty="0">
                          <a:effectLst/>
                        </a:rPr>
                        <a:t> Total </a:t>
                      </a:r>
                      <a:endParaRPr lang="pt-BR" sz="600" b="0" i="0" u="none" strike="noStrike" dirty="0">
                        <a:solidFill>
                          <a:srgbClr val="000000"/>
                        </a:solidFill>
                        <a:effectLst/>
                        <a:latin typeface="Calibri" panose="020F050202020403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929.860</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1.073.573</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-13,39%</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970.489</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1.073.573</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-9,60%</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917.625</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1.073.873</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-14,55%</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2.817.974</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3.221.019</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tc>
                  <a:txBody>
                    <a:bodyPr/>
                    <a:lstStyle/>
                    <a:p>
                      <a:pPr algn="ctr" fontAlgn="ctr"/>
                      <a:r>
                        <a:rPr lang="pt-BR" sz="600" u="none" strike="noStrike" dirty="0">
                          <a:effectLst/>
                        </a:rPr>
                        <a:t>-12,51%</a:t>
                      </a:r>
                      <a:endParaRPr lang="pt-BR" sz="600" b="0" i="0" u="none" strike="noStrike" dirty="0">
                        <a:solidFill>
                          <a:srgbClr val="000000"/>
                        </a:solidFill>
                        <a:effectLst/>
                        <a:latin typeface="Verdana" panose="020B0604030504040204" pitchFamily="34" charset="0"/>
                      </a:endParaRPr>
                    </a:p>
                  </a:txBody>
                  <a:tcPr marL="6719" marR="6719" marT="6719" marB="0" anchor="ctr">
                    <a:solidFill>
                      <a:schemeClr val="bg1">
                        <a:lumMod val="85000"/>
                      </a:schemeClr>
                    </a:solidFill>
                  </a:tcPr>
                </a:tc>
                <a:extLst>
                  <a:ext uri="{0D108BD9-81ED-4DB2-BD59-A6C34878D82A}">
                    <a16:rowId xmlns:a16="http://schemas.microsoft.com/office/drawing/2014/main" val="4103047591"/>
                  </a:ext>
                </a:extLst>
              </a:tr>
            </a:tbl>
          </a:graphicData>
        </a:graphic>
      </p:graphicFrame>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r>
              <a:rPr lang="pt-BR" sz="1400" dirty="0">
                <a:latin typeface="+mn-lt"/>
              </a:rPr>
              <a:t>Importante salientar que a adesão à pesquisa de satisfação é voluntária e depende da aprovação da diretoria de cada serviço, hospital ou ambulatório. </a:t>
            </a:r>
          </a:p>
          <a:p>
            <a:r>
              <a:rPr lang="pt-BR" sz="1400" dirty="0">
                <a:latin typeface="+mn-lt"/>
              </a:rPr>
              <a:t> </a:t>
            </a:r>
          </a:p>
          <a:p>
            <a:r>
              <a:rPr lang="pt-BR" sz="1400" dirty="0">
                <a:latin typeface="+mn-lt"/>
              </a:rPr>
              <a:t>No terceiro trimestre de 2019, quatorze (14) unidades de saúde estaduais aderiram à pesquisa de satisfação para usuários do CEAC Norte. Os serviços que aderiram à pesquisa SAU incluíram os seguintes Ambulatórios: </a:t>
            </a:r>
            <a:r>
              <a:rPr lang="pt-BR" sz="1400" dirty="0" err="1">
                <a:latin typeface="+mn-lt"/>
              </a:rPr>
              <a:t>Mandaqui</a:t>
            </a:r>
            <a:r>
              <a:rPr lang="pt-BR" sz="1400" dirty="0">
                <a:latin typeface="+mn-lt"/>
              </a:rPr>
              <a:t>, Pérola </a:t>
            </a:r>
            <a:r>
              <a:rPr lang="pt-BR" sz="1400" dirty="0" err="1">
                <a:latin typeface="+mn-lt"/>
              </a:rPr>
              <a:t>Byington</a:t>
            </a:r>
            <a:r>
              <a:rPr lang="pt-BR" sz="1400" dirty="0">
                <a:latin typeface="+mn-lt"/>
              </a:rPr>
              <a:t>, Ames Caraguatatuba, Santos e </a:t>
            </a:r>
            <a:r>
              <a:rPr lang="pt-BR" sz="1400" dirty="0" err="1">
                <a:latin typeface="+mn-lt"/>
              </a:rPr>
              <a:t>Pariquera</a:t>
            </a:r>
            <a:r>
              <a:rPr lang="pt-BR" sz="1400" dirty="0">
                <a:latin typeface="+mn-lt"/>
              </a:rPr>
              <a:t>-Açu e os Hospitais; Guilherme Álvaro, Heliópolis, Ipiranga, Itaim Paulista, Itaquaquecetuba, </a:t>
            </a:r>
            <a:r>
              <a:rPr lang="pt-BR" sz="1400" dirty="0" err="1">
                <a:latin typeface="+mn-lt"/>
              </a:rPr>
              <a:t>Mandaqui</a:t>
            </a:r>
            <a:r>
              <a:rPr lang="pt-BR" sz="1400" dirty="0">
                <a:latin typeface="+mn-lt"/>
              </a:rPr>
              <a:t>, Mario Covas, Sapopemba e Vila Alpina. As unidades que não aderiram às pesquisas foram aquelas nas quais não realizamos atendimento de coleta, ou então unidades que não autorizaram a realização da pesquisa.</a:t>
            </a:r>
          </a:p>
          <a:p>
            <a:r>
              <a:rPr lang="pt-BR" sz="1400" dirty="0">
                <a:latin typeface="+mn-lt"/>
              </a:rPr>
              <a:t> </a:t>
            </a:r>
          </a:p>
          <a:p>
            <a:r>
              <a:rPr lang="pt-BR" sz="1400" dirty="0">
                <a:latin typeface="+mn-lt"/>
              </a:rPr>
              <a:t>No terceiro trimestre de 2019 foram respondidas pesquisas de satisfação (média mensal de 22.180 pesquisas) em um universo de 66.540 atendimentos avaliados. Verificamos alto grau de satisfação dos usuários com os serviços prestados pelo CEAC Norte/AFIP em todas as dimensões avaliadas (Recepção, Coleta, Preparo, Higiene, Limpeza e Entrega de Resultados) com avaliações “Ótimo” ou “Bom” em mais de 95% das respostas, conforme quadro 2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7" cstate="screen">
            <a:duotone>
              <a:prstClr val="black"/>
              <a:schemeClr val="accent3">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9" cstate="screen">
            <a:duotone>
              <a:prstClr val="black"/>
              <a:schemeClr val="accent3">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2454</Words>
  <Application>Microsoft Office PowerPoint</Application>
  <PresentationFormat>Widescreen</PresentationFormat>
  <Paragraphs>603</Paragraphs>
  <Slides>15</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15</vt:i4>
      </vt:variant>
    </vt:vector>
  </HeadingPairs>
  <TitlesOfParts>
    <vt:vector size="23" baseType="lpstr">
      <vt:lpstr>Arial</vt:lpstr>
      <vt:lpstr>Calibri</vt:lpstr>
      <vt:lpstr>Calibri (Títulos)</vt:lpstr>
      <vt:lpstr>Calibri Light</vt:lpstr>
      <vt:lpstr>Times New Roman</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Caroline Petermann</cp:lastModifiedBy>
  <cp:revision>49</cp:revision>
  <dcterms:created xsi:type="dcterms:W3CDTF">2019-10-31T14:23:28Z</dcterms:created>
  <dcterms:modified xsi:type="dcterms:W3CDTF">2021-05-11T20:04:44Z</dcterms:modified>
</cp:coreProperties>
</file>