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517" r:id="rId8"/>
    <p:sldId id="519" r:id="rId9"/>
    <p:sldId id="514" r:id="rId10"/>
    <p:sldId id="496" r:id="rId11"/>
    <p:sldId id="499" r:id="rId12"/>
    <p:sldId id="521" r:id="rId13"/>
    <p:sldId id="522" r:id="rId14"/>
    <p:sldId id="506" r:id="rId15"/>
    <p:sldId id="505"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9" autoAdjust="0"/>
  </p:normalViewPr>
  <p:slideViewPr>
    <p:cSldViewPr snapToGrid="0">
      <p:cViewPr varScale="1">
        <p:scale>
          <a:sx n="77" d="100"/>
          <a:sy n="77" d="100"/>
        </p:scale>
        <p:origin x="835" y="72"/>
      </p:cViewPr>
      <p:guideLst>
        <p:guide orient="horz" pos="3906"/>
        <p:guide pos="3228"/>
        <p:guide pos="7537"/>
        <p:guide pos="688"/>
        <p:guide orient="horz" pos="216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11/05/2021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53562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11/05/2021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8.png"/><Relationship Id="rId10" Type="http://schemas.microsoft.com/office/2007/relationships/hdphoto" Target="../media/hdphoto6.wdp"/><Relationship Id="rId4" Type="http://schemas.openxmlformats.org/officeDocument/2006/relationships/image" Target="../media/image17.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TRIMESTRE 2020</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001.0500.000.026/2015 </a:t>
            </a:r>
            <a:r>
              <a:rPr lang="pt-BR" altLang="pt-BR" sz="600" b="1" i="1" dirty="0">
                <a:solidFill>
                  <a:schemeClr val="bg1"/>
                </a:solidFill>
                <a:ea typeface="Arial Unicode MS" panose="020B0604020202020204" pitchFamily="34" charset="-128"/>
                <a:cs typeface="Arial Unicode MS" panose="020B0604020202020204" pitchFamily="34" charset="-128"/>
              </a:rPr>
              <a:t>CEAC Norte  –  2° Trimestre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671797" y="167234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2° Trimestre 2020 CEAC Norte  AFIP / OSS</a:t>
            </a:r>
            <a:endParaRPr lang="pt-BR" altLang="pt-BR" sz="900" dirty="0">
              <a:ea typeface="Batang" panose="02030600000101010101" pitchFamily="18" charset="-127"/>
            </a:endParaRPr>
          </a:p>
        </p:txBody>
      </p:sp>
      <p:sp>
        <p:nvSpPr>
          <p:cNvPr id="4" name="CaixaDeTexto 3"/>
          <p:cNvSpPr txBox="1"/>
          <p:nvPr/>
        </p:nvSpPr>
        <p:spPr>
          <a:xfrm>
            <a:off x="8162790" y="2847781"/>
            <a:ext cx="3111689" cy="230832"/>
          </a:xfrm>
          <a:prstGeom prst="rect">
            <a:avLst/>
          </a:prstGeom>
          <a:noFill/>
        </p:spPr>
        <p:txBody>
          <a:bodyPr wrap="square" rtlCol="0">
            <a:spAutoFit/>
          </a:bodyPr>
          <a:lstStyle/>
          <a:p>
            <a:pPr algn="ctr"/>
            <a:r>
              <a:rPr lang="pt-BR" sz="900" dirty="0"/>
              <a:t>Tabela 3 - Avaliação Positiva Ótimo + Bom.</a:t>
            </a:r>
          </a:p>
        </p:txBody>
      </p:sp>
      <p:pic>
        <p:nvPicPr>
          <p:cNvPr id="2" name="Imagem 1"/>
          <p:cNvPicPr>
            <a:picLocks noChangeAspect="1"/>
          </p:cNvPicPr>
          <p:nvPr/>
        </p:nvPicPr>
        <p:blipFill>
          <a:blip r:embed="rId2"/>
          <a:stretch>
            <a:fillRect/>
          </a:stretch>
        </p:blipFill>
        <p:spPr>
          <a:xfrm>
            <a:off x="368614" y="2031235"/>
            <a:ext cx="6870687" cy="3248427"/>
          </a:xfrm>
          <a:prstGeom prst="rect">
            <a:avLst/>
          </a:prstGeom>
        </p:spPr>
      </p:pic>
      <p:pic>
        <p:nvPicPr>
          <p:cNvPr id="5" name="Imagem 4"/>
          <p:cNvPicPr>
            <a:picLocks noChangeAspect="1"/>
          </p:cNvPicPr>
          <p:nvPr/>
        </p:nvPicPr>
        <p:blipFill>
          <a:blip r:embed="rId3"/>
          <a:stretch>
            <a:fillRect/>
          </a:stretch>
        </p:blipFill>
        <p:spPr>
          <a:xfrm>
            <a:off x="7459676" y="2655146"/>
            <a:ext cx="4095004" cy="2406079"/>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60017"/>
            <a:ext cx="1104689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4 representa o indicador de exames liberados conforme intervalo de tempo definido em Contrato de Gestão e suas porcentagens, divididas de acordo com o perfil de exames </a:t>
            </a:r>
            <a:r>
              <a:rPr lang="pt-BR" altLang="pt-BR" sz="1400" dirty="0">
                <a:latin typeface="+mn-lt"/>
                <a:ea typeface="Batang" panose="02030600000101010101" pitchFamily="18" charset="-127"/>
              </a:rPr>
              <a:t> –  2° Trimestre 2020.</a:t>
            </a:r>
          </a:p>
          <a:p>
            <a:pPr algn="just">
              <a:lnSpc>
                <a:spcPct val="150000"/>
              </a:lnSpc>
            </a:pPr>
            <a:endParaRPr lang="pt-BR" altLang="pt-BR" sz="14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rPr>
              <a:t>Vale ressaltar que, tivemos grande impacto nos resultados do 2º Trimestre, oriundo do aumento na quantidade de colaboradores afastados por medidas de saúde e segurança no enfrentamento ao Novo Coronavírus.</a:t>
            </a:r>
          </a:p>
          <a:p>
            <a:pPr algn="just">
              <a:lnSpc>
                <a:spcPct val="150000"/>
              </a:lnSpc>
            </a:pPr>
            <a:r>
              <a:rPr lang="pt-BR" altLang="pt-BR" sz="1400" dirty="0">
                <a:latin typeface="+mn-lt"/>
                <a:ea typeface="Batang" panose="02030600000101010101" pitchFamily="18" charset="-127"/>
              </a:rPr>
              <a:t>Operamos com o quadro reduzido para processamento e liberação de exames, atendendo a demanda normal somada a quantidade de exames RT-PCR COVID</a:t>
            </a:r>
            <a:r>
              <a:rPr lang="pt-BR" altLang="pt-BR" sz="1200" dirty="0">
                <a:latin typeface="+mn-lt"/>
                <a:ea typeface="Batang" panose="02030600000101010101" pitchFamily="18" charset="-127"/>
              </a:rPr>
              <a:t>. </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799945" y="6117106"/>
            <a:ext cx="6096000" cy="30008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2020</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3732028" y="3625702"/>
            <a:ext cx="4518837"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4 - Indicador de Atendimento ao Prazo de Execução - 2020</a:t>
            </a:r>
          </a:p>
        </p:txBody>
      </p:sp>
      <p:pic>
        <p:nvPicPr>
          <p:cNvPr id="3" name="Imagem 2"/>
          <p:cNvPicPr>
            <a:picLocks noChangeAspect="1"/>
          </p:cNvPicPr>
          <p:nvPr/>
        </p:nvPicPr>
        <p:blipFill>
          <a:blip r:embed="rId2"/>
          <a:stretch>
            <a:fillRect/>
          </a:stretch>
        </p:blipFill>
        <p:spPr>
          <a:xfrm>
            <a:off x="1173708" y="3732221"/>
            <a:ext cx="9482527" cy="2411244"/>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637933" y="5879934"/>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848669" y="492036"/>
            <a:ext cx="7806519" cy="3323987"/>
          </a:xfrm>
          <a:prstGeom prst="rect">
            <a:avLst/>
          </a:prstGeom>
        </p:spPr>
        <p:txBody>
          <a:bodyPr wrap="square">
            <a:spAutoFit/>
          </a:bodyPr>
          <a:lstStyle/>
          <a:p>
            <a:pPr algn="just"/>
            <a:r>
              <a:rPr lang="pt-BR" sz="1400" dirty="0"/>
              <a:t>Devido a pandemia do COVID-19, onde tivemos grande queda na produção de exames, firmou-se o Termo Aditivo 03/2020 ao Contrato de Gestão CEAC Norte com a finalidade de estabelecer novas regras para o Sistema de Pagamento, de acordo com o seguinte princípio:</a:t>
            </a:r>
          </a:p>
          <a:p>
            <a:pPr algn="just"/>
            <a:endParaRPr lang="pt-BR" sz="1400" dirty="0"/>
          </a:p>
          <a:p>
            <a:pPr marL="285750" indent="-285750" algn="just">
              <a:buFont typeface="Wingdings" panose="05000000000000000000" pitchFamily="2" charset="2"/>
              <a:buChar char="ü"/>
            </a:pPr>
            <a:r>
              <a:rPr lang="pt-BR" sz="1400" i="1" dirty="0"/>
              <a:t>Nos meses de competência de abril a junho de 2020, em virtude da pandemia do COVID-19, caso o valor devido pela produção realizada e confirmada for abaixo ou igual a 80% do valor mensal previsto, dos Recursos Financeiros, do Termo de Aditamento 01/2020 o pagamento será de </a:t>
            </a:r>
            <a:r>
              <a:rPr lang="pt-BR" sz="1400" b="1" i="1" dirty="0"/>
              <a:t>80% do Teto Financeiro</a:t>
            </a:r>
            <a:r>
              <a:rPr lang="pt-BR" sz="1400" i="1" dirty="0"/>
              <a:t>.</a:t>
            </a:r>
          </a:p>
          <a:p>
            <a:pPr algn="just"/>
            <a:r>
              <a:rPr lang="pt-BR" sz="1400" dirty="0"/>
              <a:t> </a:t>
            </a:r>
          </a:p>
          <a:p>
            <a:pPr algn="just"/>
            <a:r>
              <a:rPr lang="pt-BR" sz="1400" dirty="0"/>
              <a:t>A estimativa financeira prevista no Contrato de Gestão n°</a:t>
            </a:r>
            <a:r>
              <a:rPr lang="pt-BR" altLang="pt-BR" sz="1400" dirty="0"/>
              <a:t>001.0500.000.026/2015</a:t>
            </a:r>
            <a:r>
              <a:rPr lang="pt-BR" sz="1400" dirty="0"/>
              <a:t> para o Segundo trimestre de 2020 foi de R$ </a:t>
            </a:r>
            <a:r>
              <a:rPr lang="pt-BR" sz="1400" b="1" dirty="0"/>
              <a:t>15.560.604,00.</a:t>
            </a:r>
            <a:endParaRPr lang="pt-BR" sz="1400" dirty="0"/>
          </a:p>
          <a:p>
            <a:pPr algn="just"/>
            <a:r>
              <a:rPr lang="pt-BR" sz="1400" b="1" dirty="0"/>
              <a:t> </a:t>
            </a:r>
            <a:endParaRPr lang="pt-BR" sz="1400" dirty="0"/>
          </a:p>
          <a:p>
            <a:pPr algn="just"/>
            <a:r>
              <a:rPr lang="pt-BR" sz="1400" dirty="0"/>
              <a:t>A tabela 5 apresenta a relação de repasses mensais efetuados pela SES/SP para a AFIP-OSS durante os meses de Abril a Junho de 2020. O valor total repassado foi de R$</a:t>
            </a:r>
            <a:r>
              <a:rPr lang="pt-BR" sz="1400" b="1" dirty="0"/>
              <a:t> 12.448.483,20</a:t>
            </a:r>
            <a:r>
              <a:rPr lang="pt-BR" sz="1400" dirty="0"/>
              <a:t>, equivalente a 80% do teto financeiro nos três meses do período, conforme pactuado no Termo Aditivo 03/2020.</a:t>
            </a:r>
          </a:p>
        </p:txBody>
      </p:sp>
      <p:pic>
        <p:nvPicPr>
          <p:cNvPr id="4" name="Imagem 3"/>
          <p:cNvPicPr>
            <a:picLocks noChangeAspect="1"/>
          </p:cNvPicPr>
          <p:nvPr/>
        </p:nvPicPr>
        <p:blipFill>
          <a:blip r:embed="rId3"/>
          <a:stretch>
            <a:fillRect/>
          </a:stretch>
        </p:blipFill>
        <p:spPr>
          <a:xfrm>
            <a:off x="4296750" y="4336251"/>
            <a:ext cx="6137245" cy="1574649"/>
          </a:xfrm>
          <a:prstGeom prst="rect">
            <a:avLst/>
          </a:prstGeom>
        </p:spPr>
      </p:pic>
      <p:sp>
        <p:nvSpPr>
          <p:cNvPr id="6" name="CaixaDeTexto 5"/>
          <p:cNvSpPr txBox="1"/>
          <p:nvPr/>
        </p:nvSpPr>
        <p:spPr>
          <a:xfrm>
            <a:off x="6046435" y="4090218"/>
            <a:ext cx="3615069" cy="215444"/>
          </a:xfrm>
          <a:prstGeom prst="rect">
            <a:avLst/>
          </a:prstGeom>
          <a:noFill/>
        </p:spPr>
        <p:txBody>
          <a:bodyPr wrap="square" rtlCol="0">
            <a:spAutoFit/>
          </a:bodyPr>
          <a:lstStyle/>
          <a:p>
            <a:r>
              <a:rPr lang="pt-BR" sz="800" dirty="0"/>
              <a:t>Tabela 5 – Recursos Financeiros CEAC Norte AFIP / OSS</a:t>
            </a:r>
          </a:p>
        </p:txBody>
      </p:sp>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10790" y="5213931"/>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671248" y="1353484"/>
            <a:ext cx="7806519" cy="1600438"/>
          </a:xfrm>
          <a:prstGeom prst="rect">
            <a:avLst/>
          </a:prstGeom>
        </p:spPr>
        <p:txBody>
          <a:bodyPr wrap="square">
            <a:spAutoFit/>
          </a:bodyPr>
          <a:lstStyle/>
          <a:p>
            <a:pPr algn="just"/>
            <a:endParaRPr lang="pt-BR" sz="1400" dirty="0"/>
          </a:p>
          <a:p>
            <a:pPr algn="just"/>
            <a:r>
              <a:rPr lang="pt-BR" sz="1400" dirty="0"/>
              <a:t>A estimativa financeira prevista no Termo Aditivo 03/2020 para o Segundo trimestre de 2020 foi de R$ </a:t>
            </a:r>
            <a:r>
              <a:rPr lang="pt-BR" sz="1400" b="1" dirty="0"/>
              <a:t>8.000.000,00.</a:t>
            </a:r>
            <a:endParaRPr lang="pt-BR" sz="1400" dirty="0"/>
          </a:p>
          <a:p>
            <a:pPr algn="just"/>
            <a:r>
              <a:rPr lang="pt-BR" sz="1400" b="1" dirty="0"/>
              <a:t> </a:t>
            </a:r>
            <a:endParaRPr lang="pt-BR" sz="1400" dirty="0"/>
          </a:p>
          <a:p>
            <a:pPr algn="just"/>
            <a:r>
              <a:rPr lang="pt-BR" sz="1400" dirty="0"/>
              <a:t>A tabela 6 apresenta a relação de repasses mensais efetuados pela SES/SP para a AFIP-OSS durante os meses de Abril a Junho de 2020. O valor total repassado foi de R$</a:t>
            </a:r>
            <a:r>
              <a:rPr lang="pt-BR" sz="1400" b="1" dirty="0"/>
              <a:t> 3.748.320,00</a:t>
            </a:r>
            <a:r>
              <a:rPr lang="pt-BR" sz="1400" dirty="0"/>
              <a:t>, 53,15% a menos que o valor estimado no referido Termo Aditivo. </a:t>
            </a:r>
          </a:p>
        </p:txBody>
      </p:sp>
      <p:sp>
        <p:nvSpPr>
          <p:cNvPr id="6" name="CaixaDeTexto 5"/>
          <p:cNvSpPr txBox="1"/>
          <p:nvPr/>
        </p:nvSpPr>
        <p:spPr>
          <a:xfrm>
            <a:off x="6219292" y="3424215"/>
            <a:ext cx="3615069" cy="215444"/>
          </a:xfrm>
          <a:prstGeom prst="rect">
            <a:avLst/>
          </a:prstGeom>
          <a:noFill/>
        </p:spPr>
        <p:txBody>
          <a:bodyPr wrap="square" rtlCol="0">
            <a:spAutoFit/>
          </a:bodyPr>
          <a:lstStyle/>
          <a:p>
            <a:r>
              <a:rPr lang="pt-BR" sz="800" dirty="0"/>
              <a:t>Tabela 6 – Recursos Financeiros CEAC Norte AFIP / OSS</a:t>
            </a:r>
          </a:p>
        </p:txBody>
      </p:sp>
      <p:pic>
        <p:nvPicPr>
          <p:cNvPr id="2" name="Imagem 1"/>
          <p:cNvPicPr>
            <a:picLocks noChangeAspect="1"/>
          </p:cNvPicPr>
          <p:nvPr/>
        </p:nvPicPr>
        <p:blipFill>
          <a:blip r:embed="rId3"/>
          <a:stretch>
            <a:fillRect/>
          </a:stretch>
        </p:blipFill>
        <p:spPr>
          <a:xfrm>
            <a:off x="4353216" y="3648670"/>
            <a:ext cx="6287878" cy="1613297"/>
          </a:xfrm>
          <a:prstGeom prst="rect">
            <a:avLst/>
          </a:prstGeom>
        </p:spPr>
      </p:pic>
    </p:spTree>
    <p:extLst>
      <p:ext uri="{BB962C8B-B14F-4D97-AF65-F5344CB8AC3E}">
        <p14:creationId xmlns:p14="http://schemas.microsoft.com/office/powerpoint/2010/main" val="172854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2020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330203" y="981436"/>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2° Trimestre 2020</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096000" y="5165291"/>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06/08/2020 11h52min</a:t>
            </a:r>
            <a:endParaRPr lang="pt-BR" sz="900" dirty="0"/>
          </a:p>
        </p:txBody>
      </p:sp>
      <p:pic>
        <p:nvPicPr>
          <p:cNvPr id="14" name="Imagem 13"/>
          <p:cNvPicPr>
            <a:picLocks noChangeAspect="1"/>
          </p:cNvPicPr>
          <p:nvPr/>
        </p:nvPicPr>
        <p:blipFill rotWithShape="1">
          <a:blip r:embed="rId5"/>
          <a:srcRect l="4629" r="4821"/>
          <a:stretch/>
        </p:blipFill>
        <p:spPr>
          <a:xfrm>
            <a:off x="4173390" y="1370322"/>
            <a:ext cx="7628716" cy="3722378"/>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Junho</a:t>
            </a:r>
            <a:r>
              <a:rPr lang="en-US" sz="1700" dirty="0">
                <a:solidFill>
                  <a:schemeClr val="bg1"/>
                </a:solidFill>
              </a:rPr>
              <a:t>,</a:t>
            </a:r>
            <a:r>
              <a:rPr lang="en-US" sz="1700" kern="1200" dirty="0">
                <a:solidFill>
                  <a:schemeClr val="bg1"/>
                </a:solidFill>
                <a:latin typeface="+mn-lt"/>
                <a:ea typeface="+mn-ea"/>
                <a:cs typeface="+mn-cs"/>
              </a:rPr>
              <a:t> de 2020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dirty="0" err="1">
                <a:solidFill>
                  <a:schemeClr val="bg1"/>
                </a:solidFill>
              </a:rPr>
              <a:t>quadro</a:t>
            </a:r>
            <a:r>
              <a:rPr lang="en-US" sz="1700" dirty="0">
                <a:solidFill>
                  <a:schemeClr val="bg1"/>
                </a:solidFill>
              </a:rPr>
              <a:t>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5717015" y="659860"/>
            <a:ext cx="3396945"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Ano 2020</a:t>
            </a:r>
          </a:p>
        </p:txBody>
      </p:sp>
      <p:sp>
        <p:nvSpPr>
          <p:cNvPr id="11" name="Retângulo 10">
            <a:extLst>
              <a:ext uri="{FF2B5EF4-FFF2-40B4-BE49-F238E27FC236}">
                <a16:creationId xmlns:a16="http://schemas.microsoft.com/office/drawing/2014/main" id="{92E30EBD-E5BA-4F8B-8206-78528F3F9E81}"/>
              </a:ext>
            </a:extLst>
          </p:cNvPr>
          <p:cNvSpPr/>
          <p:nvPr/>
        </p:nvSpPr>
        <p:spPr>
          <a:xfrm>
            <a:off x="5911976" y="5239810"/>
            <a:ext cx="3494328" cy="30008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19/08/2020 14h34min</a:t>
            </a:r>
            <a:endParaRPr lang="pt-BR" sz="900" dirty="0">
              <a:effectLst/>
              <a:latin typeface="Times New Roman" panose="02020603050405020304" pitchFamily="18" charset="0"/>
              <a:ea typeface="Batang" panose="02030600000101010101" pitchFamily="18" charset="-127"/>
            </a:endParaRPr>
          </a:p>
        </p:txBody>
      </p:sp>
      <p:pic>
        <p:nvPicPr>
          <p:cNvPr id="3" name="Imagem 2"/>
          <p:cNvPicPr>
            <a:picLocks noChangeAspect="1"/>
          </p:cNvPicPr>
          <p:nvPr/>
        </p:nvPicPr>
        <p:blipFill rotWithShape="1">
          <a:blip r:embed="rId4" cstate="screen">
            <a:extLst>
              <a:ext uri="{28A0092B-C50C-407E-A947-70E740481C1C}">
                <a14:useLocalDpi xmlns:a14="http://schemas.microsoft.com/office/drawing/2010/main"/>
              </a:ext>
            </a:extLst>
          </a:blip>
          <a:srcRect l="4628" t="1" r="4320" b="2030"/>
          <a:stretch/>
        </p:blipFill>
        <p:spPr>
          <a:xfrm>
            <a:off x="4485940" y="930153"/>
            <a:ext cx="6121101" cy="4212003"/>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29185" y="277054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001.0500.000.026/2015 de Serviços Laboratoriais celebrado em 04/08/2015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Trimestre de 2020.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6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393184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 / 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1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582229" y="1579501"/>
            <a:ext cx="6197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600" dirty="0">
                <a:solidFill>
                  <a:schemeClr val="tx1">
                    <a:lumMod val="75000"/>
                    <a:lumOff val="25000"/>
                  </a:schemeClr>
                </a:solidFill>
                <a:latin typeface="+mn-lt"/>
              </a:rPr>
              <a:t>A tabela 1 apresenta a produção Trimestral  de acordo com o planejado no Termo Aditivo 02/2019, </a:t>
            </a:r>
            <a:r>
              <a:rPr lang="pt-BR" sz="1600" dirty="0">
                <a:solidFill>
                  <a:schemeClr val="tx1">
                    <a:lumMod val="75000"/>
                    <a:lumOff val="25000"/>
                  </a:schemeClr>
                </a:solidFill>
                <a:latin typeface="+mn-lt"/>
              </a:rPr>
              <a:t>que estimou um volume para o Segundo Trimestre de </a:t>
            </a:r>
            <a:r>
              <a:rPr lang="pt-BR" sz="1600" b="1" dirty="0">
                <a:solidFill>
                  <a:schemeClr val="tx1">
                    <a:lumMod val="75000"/>
                    <a:lumOff val="25000"/>
                  </a:schemeClr>
                </a:solidFill>
                <a:latin typeface="+mn-lt"/>
              </a:rPr>
              <a:t>3.253.836</a:t>
            </a:r>
            <a:r>
              <a:rPr lang="pt-BR" sz="1600" b="1" dirty="0"/>
              <a:t> </a:t>
            </a:r>
            <a:r>
              <a:rPr lang="pt-BR" sz="1600" dirty="0">
                <a:solidFill>
                  <a:schemeClr val="tx1">
                    <a:lumMod val="75000"/>
                    <a:lumOff val="25000"/>
                  </a:schemeClr>
                </a:solidFill>
                <a:latin typeface="+mn-lt"/>
              </a:rPr>
              <a:t>exames</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A produção realizada foi de </a:t>
            </a:r>
            <a:r>
              <a:rPr lang="pt-BR" sz="1600" b="1" dirty="0">
                <a:solidFill>
                  <a:schemeClr val="tx1">
                    <a:lumMod val="75000"/>
                    <a:lumOff val="25000"/>
                  </a:schemeClr>
                </a:solidFill>
                <a:latin typeface="+mn-lt"/>
              </a:rPr>
              <a:t>43,24%</a:t>
            </a:r>
            <a:r>
              <a:rPr lang="pt-BR" sz="1600" dirty="0">
                <a:solidFill>
                  <a:schemeClr val="tx1">
                    <a:lumMod val="75000"/>
                    <a:lumOff val="25000"/>
                  </a:schemeClr>
                </a:solidFill>
                <a:latin typeface="+mn-lt"/>
              </a:rPr>
              <a:t> menor que o estimado</a:t>
            </a:r>
            <a:r>
              <a:rPr lang="pt-BR" altLang="ko-KR" sz="16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7581900" y="2838331"/>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7174400" y="1073202"/>
            <a:ext cx="3950120" cy="230832"/>
          </a:xfrm>
          <a:prstGeom prst="rect">
            <a:avLst/>
          </a:prstGeom>
        </p:spPr>
        <p:txBody>
          <a:bodyPr wrap="none">
            <a:spAutoFit/>
          </a:bodyPr>
          <a:lstStyle/>
          <a:p>
            <a:pPr lvl="0"/>
            <a:r>
              <a:rPr lang="pt-BR" altLang="ko-KR" sz="900" dirty="0">
                <a:solidFill>
                  <a:prstClr val="black">
                    <a:lumMod val="75000"/>
                    <a:lumOff val="25000"/>
                  </a:prstClr>
                </a:solidFill>
              </a:rPr>
              <a:t>Tabela 1 – Produção Estimada e Realizada no CEAC Norte, Abril a Junho de 2020.</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sp>
        <p:nvSpPr>
          <p:cNvPr id="16" name="Rectangle 8">
            <a:extLst>
              <a:ext uri="{FF2B5EF4-FFF2-40B4-BE49-F238E27FC236}">
                <a16:creationId xmlns:a16="http://schemas.microsoft.com/office/drawing/2014/main" id="{088C3330-AD1F-465A-8E38-0414D18251DB}"/>
              </a:ext>
            </a:extLst>
          </p:cNvPr>
          <p:cNvSpPr>
            <a:spLocks noChangeArrowheads="1"/>
          </p:cNvSpPr>
          <p:nvPr/>
        </p:nvSpPr>
        <p:spPr bwMode="auto">
          <a:xfrm>
            <a:off x="582229" y="3950840"/>
            <a:ext cx="63271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600" dirty="0">
                <a:solidFill>
                  <a:schemeClr val="tx1">
                    <a:lumMod val="75000"/>
                    <a:lumOff val="25000"/>
                  </a:schemeClr>
                </a:solidFill>
                <a:latin typeface="+mn-lt"/>
              </a:rPr>
              <a:t>A tabela 2 apresenta a produção Trimestral  de acordo com o planejado no Termo Aditivo 04/2020 </a:t>
            </a:r>
            <a:r>
              <a:rPr lang="pt-BR" altLang="ko-KR" sz="1600" b="1" u="sng" dirty="0">
                <a:solidFill>
                  <a:schemeClr val="tx1">
                    <a:lumMod val="75000"/>
                    <a:lumOff val="25000"/>
                  </a:schemeClr>
                </a:solidFill>
                <a:latin typeface="+mn-lt"/>
              </a:rPr>
              <a:t>COVID-19</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que estimou um volume para o Segundo Trimestre  de </a:t>
            </a:r>
            <a:r>
              <a:rPr lang="pt-BR" sz="1600" b="1" dirty="0">
                <a:solidFill>
                  <a:schemeClr val="tx1">
                    <a:lumMod val="75000"/>
                    <a:lumOff val="25000"/>
                  </a:schemeClr>
                </a:solidFill>
                <a:latin typeface="+mn-lt"/>
              </a:rPr>
              <a:t>50.000.</a:t>
            </a:r>
            <a:r>
              <a:rPr lang="pt-BR" sz="1600" b="1" dirty="0"/>
              <a:t> </a:t>
            </a:r>
            <a:r>
              <a:rPr lang="pt-BR" sz="1600" dirty="0">
                <a:solidFill>
                  <a:schemeClr val="tx1">
                    <a:lumMod val="75000"/>
                    <a:lumOff val="25000"/>
                  </a:schemeClr>
                </a:solidFill>
                <a:latin typeface="+mn-lt"/>
              </a:rPr>
              <a:t>exames</a:t>
            </a:r>
            <a:r>
              <a:rPr lang="pt-BR" altLang="ko-KR" sz="1600" dirty="0">
                <a:solidFill>
                  <a:schemeClr val="tx1">
                    <a:lumMod val="75000"/>
                    <a:lumOff val="25000"/>
                  </a:schemeClr>
                </a:solidFill>
                <a:latin typeface="+mn-lt"/>
              </a:rPr>
              <a:t>. </a:t>
            </a:r>
            <a:r>
              <a:rPr lang="pt-BR" sz="1600" dirty="0">
                <a:solidFill>
                  <a:schemeClr val="tx1">
                    <a:lumMod val="75000"/>
                    <a:lumOff val="25000"/>
                  </a:schemeClr>
                </a:solidFill>
                <a:latin typeface="+mn-lt"/>
              </a:rPr>
              <a:t>A produção realizada foi de </a:t>
            </a:r>
            <a:r>
              <a:rPr lang="pt-BR" sz="1600" b="1" dirty="0">
                <a:solidFill>
                  <a:schemeClr val="tx1">
                    <a:lumMod val="75000"/>
                    <a:lumOff val="25000"/>
                  </a:schemeClr>
                </a:solidFill>
                <a:latin typeface="+mn-lt"/>
              </a:rPr>
              <a:t>52,83%</a:t>
            </a:r>
            <a:r>
              <a:rPr lang="pt-BR" sz="1600" dirty="0">
                <a:solidFill>
                  <a:schemeClr val="tx1">
                    <a:lumMod val="75000"/>
                    <a:lumOff val="25000"/>
                  </a:schemeClr>
                </a:solidFill>
                <a:latin typeface="+mn-lt"/>
              </a:rPr>
              <a:t> menor que o estimado</a:t>
            </a:r>
            <a:r>
              <a:rPr lang="pt-BR" altLang="ko-KR" sz="1600" dirty="0">
                <a:solidFill>
                  <a:schemeClr val="tx1">
                    <a:lumMod val="75000"/>
                    <a:lumOff val="25000"/>
                  </a:schemeClr>
                </a:solidFill>
                <a:latin typeface="+mn-lt"/>
              </a:rPr>
              <a:t>. </a:t>
            </a:r>
          </a:p>
        </p:txBody>
      </p:sp>
      <p:sp>
        <p:nvSpPr>
          <p:cNvPr id="19" name="Retângulo 18">
            <a:extLst>
              <a:ext uri="{FF2B5EF4-FFF2-40B4-BE49-F238E27FC236}">
                <a16:creationId xmlns:a16="http://schemas.microsoft.com/office/drawing/2014/main" id="{0AE71F80-A4E4-4826-8649-DE0D69F17FDF}"/>
              </a:ext>
            </a:extLst>
          </p:cNvPr>
          <p:cNvSpPr/>
          <p:nvPr/>
        </p:nvSpPr>
        <p:spPr>
          <a:xfrm>
            <a:off x="7177609" y="3565460"/>
            <a:ext cx="3950120" cy="230832"/>
          </a:xfrm>
          <a:prstGeom prst="rect">
            <a:avLst/>
          </a:prstGeom>
        </p:spPr>
        <p:txBody>
          <a:bodyPr wrap="none">
            <a:spAutoFit/>
          </a:bodyPr>
          <a:lstStyle/>
          <a:p>
            <a:pPr lvl="0"/>
            <a:r>
              <a:rPr lang="pt-BR" altLang="ko-KR" sz="900" dirty="0">
                <a:solidFill>
                  <a:prstClr val="black">
                    <a:lumMod val="75000"/>
                    <a:lumOff val="25000"/>
                  </a:prstClr>
                </a:solidFill>
              </a:rPr>
              <a:t>Tabela 2 – Produção Estimada e Realizada no CEAC Norte, Abril a Junho de 2020.</a:t>
            </a:r>
          </a:p>
        </p:txBody>
      </p:sp>
      <p:pic>
        <p:nvPicPr>
          <p:cNvPr id="21" name="Imagem 20"/>
          <p:cNvPicPr>
            <a:picLocks noChangeAspect="1"/>
          </p:cNvPicPr>
          <p:nvPr/>
        </p:nvPicPr>
        <p:blipFill>
          <a:blip r:embed="rId5"/>
          <a:stretch>
            <a:fillRect/>
          </a:stretch>
        </p:blipFill>
        <p:spPr>
          <a:xfrm>
            <a:off x="7100966" y="1276314"/>
            <a:ext cx="4103407" cy="1565976"/>
          </a:xfrm>
          <a:prstGeom prst="rect">
            <a:avLst/>
          </a:prstGeom>
        </p:spPr>
      </p:pic>
      <p:pic>
        <p:nvPicPr>
          <p:cNvPr id="22" name="Imagem 21"/>
          <p:cNvPicPr>
            <a:picLocks noChangeAspect="1"/>
          </p:cNvPicPr>
          <p:nvPr/>
        </p:nvPicPr>
        <p:blipFill>
          <a:blip r:embed="rId6"/>
          <a:stretch>
            <a:fillRect/>
          </a:stretch>
        </p:blipFill>
        <p:spPr>
          <a:xfrm>
            <a:off x="7100966" y="3796302"/>
            <a:ext cx="4103407" cy="1565977"/>
          </a:xfrm>
          <a:prstGeom prst="rect">
            <a:avLst/>
          </a:prstGeom>
        </p:spPr>
      </p:pic>
      <p:sp>
        <p:nvSpPr>
          <p:cNvPr id="15" name="Rectangle 9">
            <a:extLst>
              <a:ext uri="{FF2B5EF4-FFF2-40B4-BE49-F238E27FC236}">
                <a16:creationId xmlns:a16="http://schemas.microsoft.com/office/drawing/2014/main" id="{1933EAC2-1607-4F78-A8F3-2E79F672F459}"/>
              </a:ext>
            </a:extLst>
          </p:cNvPr>
          <p:cNvSpPr>
            <a:spLocks noChangeArrowheads="1"/>
          </p:cNvSpPr>
          <p:nvPr/>
        </p:nvSpPr>
        <p:spPr bwMode="auto">
          <a:xfrm>
            <a:off x="7581900" y="5362993"/>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ko-KR" sz="800" dirty="0">
              <a:latin typeface="+mn-lt"/>
            </a:endParaRPr>
          </a:p>
        </p:txBody>
      </p:sp>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131942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Abril  a Junho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038530" y="5281962"/>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6" name="Image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7775" y="1543536"/>
            <a:ext cx="5195214" cy="3827220"/>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segundo trimestre de 2020, onze (11) unidades de saúde estaduais aderiram à pesquisa de satisfação para usuários do CEAC Norte. Os serviços que aderiram à pesquisa SAU incluíram os seguintes Ambulatórios: Mandaqui, Pérola Byington, Ames Caraguatatuba, Santos e Pariquera-Açu e os Hospitais; Guilherme Álvaro, Heliópolis, Ipiranga, Itaquaquecetuba, Mandaqui, Mario Covas.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segundo trimestre 2020 foram respondidas pesquisas de satisfação (média mensal de 19.42 pesquisas) em um universo de 21.436 atendimentos avaliados. Verificamos alto grau de satisfação dos usuários com os serviços prestados pelo CEAC Norte/AFIP em todas as dimensões avaliadas (Recepção, Coleta, Preparo, Higiene, Limpeza e Entrega de Resultados) com avaliações “Ótimo” ou “Bom” em mais de 88% das respostas, conforme Quadro 2 e Tabela 3.</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1902</Words>
  <Application>Microsoft Office PowerPoint</Application>
  <PresentationFormat>Widescreen</PresentationFormat>
  <Paragraphs>149</Paragraphs>
  <Slides>15</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Caroline Petermann</cp:lastModifiedBy>
  <cp:revision>186</cp:revision>
  <cp:lastPrinted>2020-08-24T15:06:24Z</cp:lastPrinted>
  <dcterms:created xsi:type="dcterms:W3CDTF">2019-10-31T14:23:28Z</dcterms:created>
  <dcterms:modified xsi:type="dcterms:W3CDTF">2021-05-11T20:05:50Z</dcterms:modified>
</cp:coreProperties>
</file>