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09" r:id="rId6"/>
    <p:sldId id="492" r:id="rId7"/>
    <p:sldId id="493" r:id="rId8"/>
    <p:sldId id="495" r:id="rId9"/>
    <p:sldId id="514" r:id="rId10"/>
    <p:sldId id="496" r:id="rId11"/>
    <p:sldId id="515" r:id="rId12"/>
    <p:sldId id="499" r:id="rId13"/>
    <p:sldId id="507" r:id="rId14"/>
    <p:sldId id="506" r:id="rId15"/>
    <p:sldId id="505" r:id="rId16"/>
  </p:sldIdLst>
  <p:sldSz cx="12192000" cy="6858000"/>
  <p:notesSz cx="6799263" cy="9929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9" autoAdjust="0"/>
  </p:normalViewPr>
  <p:slideViewPr>
    <p:cSldViewPr snapToGrid="0">
      <p:cViewPr varScale="1">
        <p:scale>
          <a:sx n="77" d="100"/>
          <a:sy n="77" d="100"/>
        </p:scale>
        <p:origin x="835" y="72"/>
      </p:cViewPr>
      <p:guideLst>
        <p:guide orient="horz" pos="3906"/>
        <p:guide pos="3228"/>
        <p:guide pos="7537"/>
        <p:guide pos="6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426514E-D3CE-4F7F-92FF-8D87D753F936}" type="datetimeFigureOut">
              <a:rPr lang="pt-BR" smtClean="0"/>
              <a:t>11/05/2021</a:t>
            </a:fld>
            <a:endParaRPr lang="pt-BR"/>
          </a:p>
        </p:txBody>
      </p:sp>
      <p:sp>
        <p:nvSpPr>
          <p:cNvPr id="4" name="Espaço Reservado para Imagem de Slide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31601"/>
            <a:ext cx="2946347" cy="49821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1342" y="9431601"/>
            <a:ext cx="2946347" cy="498214"/>
          </a:xfrm>
          <a:prstGeom prst="rect">
            <a:avLst/>
          </a:prstGeom>
        </p:spPr>
        <p:txBody>
          <a:bodyPr vert="horz" lIns="91440" tIns="45720" rIns="91440" bIns="45720"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estao.saude.sp.gov.br/" TargetMode="Externa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5.png"/><Relationship Id="rId10" Type="http://schemas.microsoft.com/office/2007/relationships/hdphoto" Target="../media/hdphoto6.wdp"/><Relationship Id="rId4" Type="http://schemas.openxmlformats.org/officeDocument/2006/relationships/image" Target="../media/image14.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PRIMEIRO TRIMESTRE 2020</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001.0500.000.026/2015 </a:t>
            </a:r>
            <a:r>
              <a:rPr lang="pt-BR" altLang="pt-BR" sz="600" b="1" i="1" dirty="0">
                <a:solidFill>
                  <a:schemeClr val="bg1"/>
                </a:solidFill>
                <a:ea typeface="Arial Unicode MS" panose="020B0604020202020204" pitchFamily="34" charset="-128"/>
                <a:cs typeface="Arial Unicode MS" panose="020B0604020202020204" pitchFamily="34" charset="-128"/>
              </a:rPr>
              <a:t>CEAC Norte  – 1</a:t>
            </a:r>
            <a:r>
              <a:rPr lang="pt-BR" altLang="pt-BR" sz="600" b="1" i="1" baseline="30000" dirty="0">
                <a:solidFill>
                  <a:schemeClr val="bg1"/>
                </a:solidFill>
                <a:ea typeface="Arial Unicode MS" panose="020B0604020202020204" pitchFamily="34" charset="-128"/>
                <a:cs typeface="Arial Unicode MS" panose="020B0604020202020204" pitchFamily="34" charset="-128"/>
              </a:rPr>
              <a:t>0 </a:t>
            </a:r>
            <a:r>
              <a:rPr lang="pt-BR" altLang="pt-BR" sz="600" b="1" i="1" dirty="0">
                <a:solidFill>
                  <a:schemeClr val="bg1"/>
                </a:solidFill>
                <a:ea typeface="Arial Unicode MS" panose="020B0604020202020204" pitchFamily="34" charset="-128"/>
                <a:cs typeface="Arial Unicode MS" panose="020B0604020202020204" pitchFamily="34" charset="-128"/>
              </a:rPr>
              <a:t>Trimestre de 2020</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p:cNvPicPr>
            <a:picLocks noChangeAspect="1"/>
          </p:cNvPicPr>
          <p:nvPr/>
        </p:nvPicPr>
        <p:blipFill rotWithShape="1">
          <a:blip r:embed="rId2"/>
          <a:srcRect l="1201" t="2112" r="1588" b="2125"/>
          <a:stretch/>
        </p:blipFill>
        <p:spPr>
          <a:xfrm>
            <a:off x="170240" y="1151206"/>
            <a:ext cx="6692789" cy="4188461"/>
          </a:xfrm>
          <a:prstGeom prst="rect">
            <a:avLst/>
          </a:prstGeom>
        </p:spPr>
      </p:pic>
      <p:pic>
        <p:nvPicPr>
          <p:cNvPr id="5" name="Imagem 4"/>
          <p:cNvPicPr>
            <a:picLocks noChangeAspect="1"/>
          </p:cNvPicPr>
          <p:nvPr/>
        </p:nvPicPr>
        <p:blipFill rotWithShape="1">
          <a:blip r:embed="rId3"/>
          <a:srcRect l="3035" t="3543" r="4066" b="3994"/>
          <a:stretch/>
        </p:blipFill>
        <p:spPr>
          <a:xfrm>
            <a:off x="6885031" y="2229755"/>
            <a:ext cx="5068429" cy="3626194"/>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34836" y="318969"/>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Educação Continuada  </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p:cNvPicPr>
            <a:picLocks noChangeAspect="1"/>
          </p:cNvPicPr>
          <p:nvPr/>
        </p:nvPicPr>
        <p:blipFill>
          <a:blip r:embed="rId2"/>
          <a:stretch>
            <a:fillRect/>
          </a:stretch>
        </p:blipFill>
        <p:spPr>
          <a:xfrm>
            <a:off x="329235" y="1752252"/>
            <a:ext cx="6717501" cy="4034399"/>
          </a:xfrm>
          <a:prstGeom prst="rect">
            <a:avLst/>
          </a:prstGeom>
        </p:spPr>
      </p:pic>
      <p:pic>
        <p:nvPicPr>
          <p:cNvPr id="6" name="Imagem 5"/>
          <p:cNvPicPr>
            <a:picLocks noChangeAspect="1"/>
          </p:cNvPicPr>
          <p:nvPr/>
        </p:nvPicPr>
        <p:blipFill>
          <a:blip r:embed="rId3"/>
          <a:stretch>
            <a:fillRect/>
          </a:stretch>
        </p:blipFill>
        <p:spPr>
          <a:xfrm>
            <a:off x="7588426" y="1683727"/>
            <a:ext cx="4257831" cy="4102924"/>
          </a:xfrm>
          <a:prstGeom prst="rect">
            <a:avLst/>
          </a:prstGeom>
        </p:spPr>
      </p:pic>
    </p:spTree>
    <p:extLst>
      <p:ext uri="{BB962C8B-B14F-4D97-AF65-F5344CB8AC3E}">
        <p14:creationId xmlns:p14="http://schemas.microsoft.com/office/powerpoint/2010/main" val="252308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54138"/>
            <a:ext cx="496315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A tabela 3 representa o indicado o indicador de exames liberados conforme intervalo de tempo definido em Contrato de Gestão e suas porcentagens, divididas de acordo com o perfil de exames </a:t>
            </a:r>
            <a:r>
              <a:rPr lang="pt-BR" altLang="pt-BR" sz="1200" dirty="0">
                <a:latin typeface="+mn-lt"/>
                <a:ea typeface="Batang" panose="02030600000101010101" pitchFamily="18" charset="-127"/>
              </a:rPr>
              <a:t> – 1º Trimestre 2020.</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5710632" y="6026660"/>
            <a:ext cx="6096000" cy="300082"/>
          </a:xfrm>
          <a:prstGeom prst="rect">
            <a:avLst/>
          </a:prstGeom>
        </p:spPr>
        <p:txBody>
          <a:bodyPr>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2020</a:t>
            </a:r>
            <a:endParaRPr lang="pt-BR" sz="900" dirty="0">
              <a:effectLst/>
              <a:latin typeface="Times New Roman" panose="02020603050405020304" pitchFamily="18" charset="0"/>
              <a:ea typeface="Batang" panose="02030600000101010101" pitchFamily="18" charset="-127"/>
            </a:endParaRPr>
          </a:p>
        </p:txBody>
      </p:sp>
      <p:pic>
        <p:nvPicPr>
          <p:cNvPr id="4" name="Imagem 3"/>
          <p:cNvPicPr>
            <a:picLocks noChangeAspect="1"/>
          </p:cNvPicPr>
          <p:nvPr/>
        </p:nvPicPr>
        <p:blipFill>
          <a:blip r:embed="rId2"/>
          <a:stretch>
            <a:fillRect/>
          </a:stretch>
        </p:blipFill>
        <p:spPr>
          <a:xfrm>
            <a:off x="960985" y="2984125"/>
            <a:ext cx="9499293" cy="2429747"/>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a:solidFill>
                  <a:srgbClr val="FFFFFF"/>
                </a:solidFill>
                <a:latin typeface="+mn-lt"/>
                <a:ea typeface="+mj-ea"/>
                <a:cs typeface="+mj-cs"/>
              </a:rPr>
              <a:t>Recursos Financeiros</a:t>
            </a: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087727"/>
            <a:ext cx="718819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estimativa financeira prevista no contrato de gestão</a:t>
            </a:r>
            <a:r>
              <a:rPr lang="pt-BR" altLang="pt-BR" sz="1400" dirty="0">
                <a:solidFill>
                  <a:schemeClr val="tx1">
                    <a:lumMod val="85000"/>
                    <a:lumOff val="15000"/>
                  </a:schemeClr>
                </a:solidFill>
                <a:latin typeface="+mn-lt"/>
                <a:ea typeface="Batang" panose="02030600000101010101" pitchFamily="18" charset="-127"/>
              </a:rPr>
              <a:t> n°</a:t>
            </a:r>
            <a:r>
              <a:rPr lang="pt-BR" sz="1400" dirty="0">
                <a:solidFill>
                  <a:schemeClr val="tx1">
                    <a:lumMod val="85000"/>
                    <a:lumOff val="15000"/>
                  </a:schemeClr>
                </a:solidFill>
                <a:latin typeface="+mn-lt"/>
                <a:ea typeface="Batang" panose="02030600000101010101" pitchFamily="18" charset="-127"/>
              </a:rPr>
              <a:t>001.0500.000.026/2015</a:t>
            </a:r>
            <a:r>
              <a:rPr lang="pt-BR" altLang="pt-BR" sz="1400" dirty="0">
                <a:solidFill>
                  <a:schemeClr val="tx1">
                    <a:lumMod val="85000"/>
                    <a:lumOff val="15000"/>
                  </a:schemeClr>
                </a:solidFill>
                <a:latin typeface="+mn-lt"/>
                <a:ea typeface="Batang" panose="02030600000101010101" pitchFamily="18" charset="-127"/>
              </a:rPr>
              <a:t> para o Primeiro trimestre de 2020 </a:t>
            </a: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foi de R$ </a:t>
            </a:r>
            <a:r>
              <a:rPr lang="pt-BR" sz="1400" b="1" dirty="0">
                <a:solidFill>
                  <a:schemeClr val="tx1">
                    <a:lumMod val="85000"/>
                    <a:lumOff val="15000"/>
                  </a:schemeClr>
                </a:solidFill>
                <a:latin typeface="+mn-lt"/>
                <a:ea typeface="Arial Unicode MS" panose="020B0604020202020204" pitchFamily="34" charset="-128"/>
              </a:rPr>
              <a:t>15.560.604,00</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Tabela 4 apresenta a relação de repasses mensais efetuados pela SES/SP para a AFIP-OSS durante os meses de Janeiro a Março de 2020. O valor repassado foi de R$</a:t>
            </a: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13.617.926,46, 12,48% </a:t>
            </a:r>
            <a:r>
              <a:rPr lang="pt-BR" altLang="pt-BR" sz="1400" dirty="0">
                <a:solidFill>
                  <a:schemeClr val="tx1">
                    <a:lumMod val="85000"/>
                    <a:lumOff val="15000"/>
                  </a:schemeClr>
                </a:solidFill>
                <a:latin typeface="+mn-lt"/>
                <a:ea typeface="Arial Unicode MS" panose="020B0604020202020204" pitchFamily="34" charset="-128"/>
              </a:rPr>
              <a:t>a menos que o valor planejado nos referidos Termos Aditivos. </a:t>
            </a: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4336763" y="4903544"/>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sz="800" i="1" u="sng" dirty="0">
                <a:solidFill>
                  <a:srgbClr val="0000FF"/>
                </a:solidFill>
                <a:ea typeface="Arial Unicode MS" panose="020B0604020202020204"/>
                <a:hlinkClick r:id="rId2"/>
              </a:rPr>
              <a:t>www.gestao.saude.sp.gov.br</a:t>
            </a:r>
            <a:r>
              <a:rPr lang="pt-BR" sz="800" i="1" dirty="0">
                <a:ea typeface="Arial Unicode MS" panose="020B0604020202020204"/>
              </a:rPr>
              <a:t> </a:t>
            </a:r>
            <a:r>
              <a:rPr lang="pt-BR" sz="800" i="1" dirty="0">
                <a:solidFill>
                  <a:srgbClr val="000000"/>
                </a:solidFill>
                <a:ea typeface="Times New Roman" panose="02020603050405020304" pitchFamily="18" charset="0"/>
              </a:rPr>
              <a:t>Acesso em 07/05/2020 14h18min</a:t>
            </a:r>
            <a:endParaRPr lang="pt-BR" sz="800" dirty="0"/>
          </a:p>
          <a:p>
            <a:pPr algn="just">
              <a:lnSpc>
                <a:spcPct val="150000"/>
              </a:lnSpc>
            </a:pP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pic>
        <p:nvPicPr>
          <p:cNvPr id="4" name="Imagem 3"/>
          <p:cNvPicPr>
            <a:picLocks noChangeAspect="1"/>
          </p:cNvPicPr>
          <p:nvPr/>
        </p:nvPicPr>
        <p:blipFill rotWithShape="1">
          <a:blip r:embed="rId4"/>
          <a:srcRect l="3631" t="6344" r="2531" b="6930"/>
          <a:stretch/>
        </p:blipFill>
        <p:spPr>
          <a:xfrm>
            <a:off x="4336763" y="3041677"/>
            <a:ext cx="6988468" cy="1973885"/>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Fluxo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Março de 2020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4225539" y="935966"/>
            <a:ext cx="6096000" cy="323165"/>
          </a:xfrm>
          <a:prstGeom prst="rect">
            <a:avLst/>
          </a:prstGeom>
        </p:spPr>
        <p:txBody>
          <a:bodyPr>
            <a:spAutoFit/>
          </a:bodyPr>
          <a:lstStyle/>
          <a:p>
            <a:pPr algn="just">
              <a:lnSpc>
                <a:spcPct val="150000"/>
              </a:lnSpc>
              <a:spcAft>
                <a:spcPts val="0"/>
              </a:spcAft>
              <a:defRPr/>
            </a:pPr>
            <a:r>
              <a:rPr lang="pt-BR" sz="1000" dirty="0">
                <a:ea typeface="Arial Unicode MS"/>
              </a:rPr>
              <a:t> Quadro 3 – Demonstrativo de Fluxo de Caixa CEAC Norte – 1º trimestre 2020</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4225539" y="5592909"/>
            <a:ext cx="6096000" cy="230832"/>
          </a:xfrm>
          <a:prstGeom prst="rect">
            <a:avLst/>
          </a:prstGeom>
        </p:spPr>
        <p:txBody>
          <a:bodyPr>
            <a:spAutoFit/>
          </a:bodyPr>
          <a:lstStyle/>
          <a:p>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09/05/2020 12h43min</a:t>
            </a:r>
            <a:endParaRPr lang="pt-BR" sz="900" dirty="0"/>
          </a:p>
        </p:txBody>
      </p:sp>
      <p:pic>
        <p:nvPicPr>
          <p:cNvPr id="3" name="Imagem 2"/>
          <p:cNvPicPr>
            <a:picLocks noChangeAspect="1"/>
          </p:cNvPicPr>
          <p:nvPr/>
        </p:nvPicPr>
        <p:blipFill rotWithShape="1">
          <a:blip r:embed="rId4"/>
          <a:srcRect r="4155" b="2982"/>
          <a:stretch/>
        </p:blipFill>
        <p:spPr>
          <a:xfrm>
            <a:off x="4839571" y="1339680"/>
            <a:ext cx="5328011" cy="4167392"/>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Operacional de Janeiro a </a:t>
            </a:r>
            <a:r>
              <a:rPr lang="en-US" sz="1700" dirty="0">
                <a:solidFill>
                  <a:schemeClr val="bg1"/>
                </a:solidFill>
              </a:rPr>
              <a:t>Março</a:t>
            </a:r>
            <a:r>
              <a:rPr lang="en-US" sz="1700" kern="1200" dirty="0">
                <a:solidFill>
                  <a:schemeClr val="bg1"/>
                </a:solidFill>
                <a:latin typeface="+mn-lt"/>
                <a:ea typeface="+mn-ea"/>
                <a:cs typeface="+mn-cs"/>
              </a:rPr>
              <a:t> de 2020 está representado no quadro 4.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4372628" y="951332"/>
            <a:ext cx="6096000" cy="323165"/>
          </a:xfrm>
          <a:prstGeom prst="rect">
            <a:avLst/>
          </a:prstGeom>
        </p:spPr>
        <p:txBody>
          <a:bodyPr>
            <a:spAutoFit/>
          </a:bodyPr>
          <a:lstStyle/>
          <a:p>
            <a:pPr algn="just">
              <a:lnSpc>
                <a:spcPct val="150000"/>
              </a:lnSpc>
              <a:spcAft>
                <a:spcPts val="0"/>
              </a:spcAft>
              <a:defRPr/>
            </a:pPr>
            <a:r>
              <a:rPr lang="pt-BR" sz="1000" dirty="0">
                <a:ea typeface="Arial Unicode MS"/>
              </a:rPr>
              <a:t> Quadro 4 – Demonstrativo Contábil  CEAC Norte – 1º trimestre 2020</a:t>
            </a:r>
            <a:endParaRPr lang="pt-BR" sz="1000" dirty="0">
              <a:ea typeface="Batang" panose="02030600000101010101" pitchFamily="18" charset="-127"/>
            </a:endParaRPr>
          </a:p>
        </p:txBody>
      </p:sp>
      <p:sp>
        <p:nvSpPr>
          <p:cNvPr id="11" name="Retângulo 10">
            <a:extLst>
              <a:ext uri="{FF2B5EF4-FFF2-40B4-BE49-F238E27FC236}">
                <a16:creationId xmlns:a16="http://schemas.microsoft.com/office/drawing/2014/main" id="{92E30EBD-E5BA-4F8B-8206-78528F3F9E81}"/>
              </a:ext>
            </a:extLst>
          </p:cNvPr>
          <p:cNvSpPr/>
          <p:nvPr/>
        </p:nvSpPr>
        <p:spPr>
          <a:xfrm>
            <a:off x="4372628" y="5614800"/>
            <a:ext cx="6096000" cy="300082"/>
          </a:xfrm>
          <a:prstGeom prst="rect">
            <a:avLst/>
          </a:prstGeom>
        </p:spPr>
        <p:txBody>
          <a:bodyPr>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09/05/2020 12h45min</a:t>
            </a:r>
            <a:endParaRPr lang="pt-BR" sz="900" dirty="0">
              <a:effectLst/>
              <a:latin typeface="Times New Roman" panose="02020603050405020304" pitchFamily="18" charset="0"/>
              <a:ea typeface="Batang" panose="02030600000101010101" pitchFamily="18" charset="-127"/>
            </a:endParaRPr>
          </a:p>
        </p:txBody>
      </p:sp>
      <p:pic>
        <p:nvPicPr>
          <p:cNvPr id="8" name="Imagem 7"/>
          <p:cNvPicPr>
            <a:picLocks noChangeAspect="1"/>
          </p:cNvPicPr>
          <p:nvPr/>
        </p:nvPicPr>
        <p:blipFill rotWithShape="1">
          <a:blip r:embed="rId4" cstate="screen">
            <a:extLst>
              <a:ext uri="{28A0092B-C50C-407E-A947-70E740481C1C}">
                <a14:useLocalDpi xmlns:a14="http://schemas.microsoft.com/office/drawing/2010/main"/>
              </a:ext>
            </a:extLst>
          </a:blip>
          <a:srcRect l="5860"/>
          <a:stretch/>
        </p:blipFill>
        <p:spPr>
          <a:xfrm>
            <a:off x="4926843" y="1502771"/>
            <a:ext cx="3800887" cy="3860799"/>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4"/>
          </p:cNvCxnSpPr>
          <p:nvPr/>
        </p:nvCxnSpPr>
        <p:spPr>
          <a:xfrm flipH="1">
            <a:off x="1309904" y="1801009"/>
            <a:ext cx="2382" cy="3678139"/>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431"/>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29983" y="2160472"/>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6202" y="2763642"/>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8235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59111" y="427181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474"/>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443889" y="383718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78971" y="4571968"/>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933183" y="4904668"/>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901363" y="515891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49288" y="394975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7D463610-F7D8-49BA-915B-289ADEAEF85A}"/>
              </a:ext>
            </a:extLst>
          </p:cNvPr>
          <p:cNvSpPr/>
          <p:nvPr/>
        </p:nvSpPr>
        <p:spPr>
          <a:xfrm>
            <a:off x="1413607" y="3475174"/>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652" y="3586087"/>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a:extLst>
              <a:ext uri="{FF2B5EF4-FFF2-40B4-BE49-F238E27FC236}">
                <a16:creationId xmlns:a16="http://schemas.microsoft.com/office/drawing/2014/main" id="{4DF1D2BF-A7C5-4D73-BB16-D57F6998DB57}"/>
              </a:ext>
            </a:extLst>
          </p:cNvPr>
          <p:cNvSpPr/>
          <p:nvPr/>
        </p:nvSpPr>
        <p:spPr>
          <a:xfrm>
            <a:off x="1443888" y="4144481"/>
            <a:ext cx="1974836" cy="338554"/>
          </a:xfrm>
          <a:prstGeom prst="rect">
            <a:avLst/>
          </a:prstGeom>
        </p:spPr>
        <p:txBody>
          <a:bodyPr wrap="none">
            <a:spAutoFit/>
          </a:bodyPr>
          <a:lstStyle/>
          <a:p>
            <a:r>
              <a:rPr lang="pt-BR" sz="1600" dirty="0">
                <a:solidFill>
                  <a:schemeClr val="tx1">
                    <a:lumMod val="75000"/>
                    <a:lumOff val="25000"/>
                  </a:schemeClr>
                </a:solidFill>
                <a:ea typeface="Arial Unicode MS"/>
              </a:rPr>
              <a:t>Educação Continuada</a:t>
            </a:r>
            <a:endParaRPr lang="pt-BR" sz="1600" dirty="0">
              <a:solidFill>
                <a:schemeClr val="tx1">
                  <a:lumMod val="75000"/>
                  <a:lumOff val="25000"/>
                </a:schemeClr>
              </a:solidFill>
            </a:endParaRPr>
          </a:p>
        </p:txBody>
      </p:sp>
      <p:sp>
        <p:nvSpPr>
          <p:cNvPr id="36" name="Elipse 35">
            <a:extLst>
              <a:ext uri="{FF2B5EF4-FFF2-40B4-BE49-F238E27FC236}">
                <a16:creationId xmlns:a16="http://schemas.microsoft.com/office/drawing/2014/main" id="{EEBED454-AF40-419C-BBBE-F08134221FAA}"/>
              </a:ext>
            </a:extLst>
          </p:cNvPr>
          <p:cNvSpPr/>
          <p:nvPr/>
        </p:nvSpPr>
        <p:spPr>
          <a:xfrm>
            <a:off x="1249288" y="5357917"/>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336496" y="874573"/>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001.0500.000.026/2015 de Serviços Laboratoriais celebrado em 04/08/2015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Janeiro a Março de 2020,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48628" y="3722083"/>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830997"/>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Primeiro Trimestre de 2020.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6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40749" y="1563974"/>
            <a:ext cx="5580062" cy="521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(12)</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endParaRPr lang="pt-BR" sz="1200" dirty="0">
              <a:solidFill>
                <a:schemeClr val="tx1">
                  <a:lumMod val="65000"/>
                  <a:lumOff val="35000"/>
                </a:schemeClr>
              </a:solidFill>
              <a:latin typeface="+mn-lt"/>
              <a:ea typeface="Batang" panose="02030600000101010101" pitchFamily="18" charset="-127"/>
            </a:endParaRPr>
          </a:p>
          <a:p>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5" y="1733462"/>
            <a:ext cx="3214255" cy="441659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(6)</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CRI Zona Norte / 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34870" y="-166642"/>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43345" y="1281775"/>
            <a:ext cx="619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1 apresenta a produção trimestral de acordo com o planejado no Termo Aditivo 01/2020 que estimou um volume para o Primeiro Trimestre de 3.253.836 exames. A produção realizada foi 22,75 % inferior ao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56051" y="5266732"/>
            <a:ext cx="46101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ko-KR" sz="800" dirty="0">
              <a:latin typeface="+mn-lt"/>
            </a:endParaRPr>
          </a:p>
        </p:txBody>
      </p:sp>
      <p:graphicFrame>
        <p:nvGraphicFramePr>
          <p:cNvPr id="8" name="Tabela 7">
            <a:extLst>
              <a:ext uri="{FF2B5EF4-FFF2-40B4-BE49-F238E27FC236}">
                <a16:creationId xmlns:a16="http://schemas.microsoft.com/office/drawing/2014/main" id="{B25C3A3F-5D53-4CA3-95C4-946E2A535954}"/>
              </a:ext>
            </a:extLst>
          </p:cNvPr>
          <p:cNvGraphicFramePr>
            <a:graphicFrameLocks noGrp="1"/>
          </p:cNvGraphicFramePr>
          <p:nvPr>
            <p:extLst>
              <p:ext uri="{D42A27DB-BD31-4B8C-83A1-F6EECF244321}">
                <p14:modId xmlns:p14="http://schemas.microsoft.com/office/powerpoint/2010/main" val="13537063"/>
              </p:ext>
            </p:extLst>
          </p:nvPr>
        </p:nvGraphicFramePr>
        <p:xfrm>
          <a:off x="554183" y="3112027"/>
          <a:ext cx="6006768" cy="2017740"/>
        </p:xfrm>
        <a:graphic>
          <a:graphicData uri="http://schemas.openxmlformats.org/drawingml/2006/table">
            <a:tbl>
              <a:tblPr/>
              <a:tblGrid>
                <a:gridCol w="1319467">
                  <a:extLst>
                    <a:ext uri="{9D8B030D-6E8A-4147-A177-3AD203B41FA5}">
                      <a16:colId xmlns:a16="http://schemas.microsoft.com/office/drawing/2014/main" val="3117451217"/>
                    </a:ext>
                  </a:extLst>
                </a:gridCol>
                <a:gridCol w="1617412">
                  <a:extLst>
                    <a:ext uri="{9D8B030D-6E8A-4147-A177-3AD203B41FA5}">
                      <a16:colId xmlns:a16="http://schemas.microsoft.com/office/drawing/2014/main" val="2759137186"/>
                    </a:ext>
                  </a:extLst>
                </a:gridCol>
                <a:gridCol w="1425875">
                  <a:extLst>
                    <a:ext uri="{9D8B030D-6E8A-4147-A177-3AD203B41FA5}">
                      <a16:colId xmlns:a16="http://schemas.microsoft.com/office/drawing/2014/main" val="1108584122"/>
                    </a:ext>
                  </a:extLst>
                </a:gridCol>
                <a:gridCol w="1644014">
                  <a:extLst>
                    <a:ext uri="{9D8B030D-6E8A-4147-A177-3AD203B41FA5}">
                      <a16:colId xmlns:a16="http://schemas.microsoft.com/office/drawing/2014/main" val="3441728568"/>
                    </a:ext>
                  </a:extLst>
                </a:gridCol>
              </a:tblGrid>
              <a:tr h="415361">
                <a:tc>
                  <a:txBody>
                    <a:bodyPr/>
                    <a:lstStyle/>
                    <a:p>
                      <a:pPr algn="ctr" fontAlgn="ctr"/>
                      <a:r>
                        <a:rPr lang="pt-BR" sz="2300" b="1" i="0" u="none" strike="noStrike" dirty="0">
                          <a:solidFill>
                            <a:srgbClr val="000000"/>
                          </a:solidFill>
                          <a:effectLst/>
                          <a:latin typeface="Calibri" panose="020F0502020204030204" pitchFamily="34" charset="0"/>
                        </a:rPr>
                        <a:t>Mês </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2300" b="1" i="0" u="none" strike="noStrike" dirty="0">
                          <a:solidFill>
                            <a:srgbClr val="000000"/>
                          </a:solidFill>
                          <a:effectLst/>
                          <a:latin typeface="Calibri" panose="020F0502020204030204" pitchFamily="34" charset="0"/>
                        </a:rPr>
                        <a:t>Estimado </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2300" b="1" i="0" u="none" strike="noStrike" dirty="0">
                          <a:solidFill>
                            <a:srgbClr val="000000"/>
                          </a:solidFill>
                          <a:effectLst/>
                          <a:latin typeface="Calibri" panose="020F0502020204030204" pitchFamily="34" charset="0"/>
                        </a:rPr>
                        <a:t>Produzido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2300" b="1" i="0" u="none" strike="noStrike" dirty="0">
                          <a:solidFill>
                            <a:srgbClr val="000000"/>
                          </a:solidFill>
                          <a:effectLst/>
                          <a:latin typeface="Calibri" panose="020F0502020204030204" pitchFamily="34" charset="0"/>
                        </a:rPr>
                        <a:t>Diferença</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89862222"/>
                  </a:ext>
                </a:extLst>
              </a:tr>
              <a:tr h="415361">
                <a:tc>
                  <a:txBody>
                    <a:bodyPr/>
                    <a:lstStyle/>
                    <a:p>
                      <a:pPr algn="ctr" fontAlgn="ctr"/>
                      <a:r>
                        <a:rPr lang="pt-BR" sz="1800" b="0" i="0" u="none" strike="noStrike" dirty="0">
                          <a:solidFill>
                            <a:srgbClr val="000000"/>
                          </a:solidFill>
                          <a:effectLst/>
                          <a:latin typeface="Calibri" panose="020F0502020204030204" pitchFamily="34" charset="0"/>
                        </a:rPr>
                        <a:t>Janeiro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1.084.612</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901.249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kern="1200" dirty="0">
                          <a:solidFill>
                            <a:srgbClr val="000000"/>
                          </a:solidFill>
                          <a:effectLst/>
                          <a:latin typeface="Calibri" panose="020F0502020204030204" pitchFamily="34" charset="0"/>
                          <a:ea typeface="+mn-ea"/>
                          <a:cs typeface="+mn-cs"/>
                        </a:rPr>
                        <a:t>-16,91%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260379"/>
                  </a:ext>
                </a:extLst>
              </a:tr>
              <a:tr h="356296">
                <a:tc>
                  <a:txBody>
                    <a:bodyPr/>
                    <a:lstStyle/>
                    <a:p>
                      <a:pPr algn="ctr" fontAlgn="ctr"/>
                      <a:r>
                        <a:rPr lang="pt-BR" sz="1800" b="0" i="0" u="none" strike="noStrike" dirty="0">
                          <a:solidFill>
                            <a:srgbClr val="000000"/>
                          </a:solidFill>
                          <a:effectLst/>
                          <a:latin typeface="Calibri" panose="020F0502020204030204" pitchFamily="34" charset="0"/>
                        </a:rPr>
                        <a:t>Fevereiro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1.084.612</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836.026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0" i="0" u="none" strike="noStrike" kern="1200">
                          <a:solidFill>
                            <a:srgbClr val="000000"/>
                          </a:solidFill>
                          <a:effectLst/>
                          <a:latin typeface="Calibri" panose="020F0502020204030204" pitchFamily="34" charset="0"/>
                          <a:ea typeface="+mn-ea"/>
                          <a:cs typeface="+mn-cs"/>
                        </a:rPr>
                        <a:t>-22,92%</a:t>
                      </a:r>
                      <a:endParaRPr lang="pt-BR" sz="18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0958156"/>
                  </a:ext>
                </a:extLst>
              </a:tr>
              <a:tr h="415361">
                <a:tc>
                  <a:txBody>
                    <a:bodyPr/>
                    <a:lstStyle/>
                    <a:p>
                      <a:pPr algn="ctr" fontAlgn="ctr"/>
                      <a:r>
                        <a:rPr lang="pt-BR" sz="1800" b="0" i="0" u="none" strike="noStrike" dirty="0">
                          <a:solidFill>
                            <a:srgbClr val="000000"/>
                          </a:solidFill>
                          <a:effectLst/>
                          <a:latin typeface="Calibri" panose="020F0502020204030204" pitchFamily="34" charset="0"/>
                        </a:rPr>
                        <a:t>Março</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1.084.612</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0" i="0" u="none" strike="noStrike" kern="1200" dirty="0">
                          <a:solidFill>
                            <a:srgbClr val="000000"/>
                          </a:solidFill>
                          <a:effectLst/>
                          <a:latin typeface="Calibri" panose="020F0502020204030204" pitchFamily="34" charset="0"/>
                          <a:ea typeface="+mn-ea"/>
                          <a:cs typeface="+mn-cs"/>
                        </a:rPr>
                        <a:t>776.392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400" b="0" i="0" u="none" strike="noStrike" dirty="0">
                          <a:solidFill>
                            <a:srgbClr val="000000"/>
                          </a:solidFill>
                          <a:effectLst/>
                          <a:latin typeface="Calibri" panose="020F0502020204030204" pitchFamily="34" charset="0"/>
                        </a:rPr>
                        <a:t>-</a:t>
                      </a:r>
                      <a:r>
                        <a:rPr lang="pt-BR" sz="1800" b="0" i="0" u="none" strike="noStrike" kern="1200" dirty="0">
                          <a:solidFill>
                            <a:srgbClr val="000000"/>
                          </a:solidFill>
                          <a:effectLst/>
                          <a:latin typeface="Calibri" panose="020F0502020204030204" pitchFamily="34" charset="0"/>
                          <a:ea typeface="+mn-ea"/>
                          <a:cs typeface="+mn-cs"/>
                        </a:rPr>
                        <a:t>28,42%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8279546"/>
                  </a:ext>
                </a:extLst>
              </a:tr>
              <a:tr h="415361">
                <a:tc>
                  <a:txBody>
                    <a:bodyPr/>
                    <a:lstStyle/>
                    <a:p>
                      <a:pPr algn="ctr" fontAlgn="ctr"/>
                      <a:r>
                        <a:rPr lang="pt-BR" sz="1800" b="1" i="0" u="none" strike="noStrike">
                          <a:solidFill>
                            <a:srgbClr val="000000"/>
                          </a:solidFill>
                          <a:effectLst/>
                          <a:latin typeface="Calibri" panose="020F0502020204030204" pitchFamily="34" charset="0"/>
                        </a:rPr>
                        <a:t>Total</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1" i="0" u="none" strike="noStrike" dirty="0">
                          <a:solidFill>
                            <a:srgbClr val="000000"/>
                          </a:solidFill>
                          <a:effectLst/>
                          <a:latin typeface="Calibri" panose="020F0502020204030204" pitchFamily="34" charset="0"/>
                        </a:rPr>
                        <a:t>3.253.836</a:t>
                      </a:r>
                    </a:p>
                  </a:txBody>
                  <a:tcPr marL="15975" marR="15975" marT="1597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pt-BR" sz="1800" b="1" i="0" u="none" strike="noStrike" kern="1200" dirty="0">
                          <a:solidFill>
                            <a:srgbClr val="000000"/>
                          </a:solidFill>
                          <a:effectLst/>
                          <a:latin typeface="Calibri" panose="020F0502020204030204" pitchFamily="34" charset="0"/>
                          <a:ea typeface="+mn-ea"/>
                          <a:cs typeface="+mn-cs"/>
                        </a:rPr>
                        <a:t>2.513.664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b="1" i="0" u="none" strike="noStrike" kern="1200" dirty="0">
                          <a:solidFill>
                            <a:srgbClr val="000000"/>
                          </a:solidFill>
                          <a:effectLst/>
                          <a:latin typeface="Calibri" panose="020F0502020204030204" pitchFamily="34" charset="0"/>
                          <a:ea typeface="+mn-ea"/>
                          <a:cs typeface="+mn-cs"/>
                        </a:rPr>
                        <a:t>-22,75%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1562364"/>
                  </a:ext>
                </a:extLst>
              </a:tr>
            </a:tbl>
          </a:graphicData>
        </a:graphic>
      </p:graphicFrame>
      <p:sp>
        <p:nvSpPr>
          <p:cNvPr id="4" name="Retângulo 3">
            <a:extLst>
              <a:ext uri="{FF2B5EF4-FFF2-40B4-BE49-F238E27FC236}">
                <a16:creationId xmlns:a16="http://schemas.microsoft.com/office/drawing/2014/main" id="{0AE71F80-A4E4-4826-8649-DE0D69F17FDF}"/>
              </a:ext>
            </a:extLst>
          </p:cNvPr>
          <p:cNvSpPr/>
          <p:nvPr/>
        </p:nvSpPr>
        <p:spPr>
          <a:xfrm>
            <a:off x="554183" y="2840800"/>
            <a:ext cx="4373313"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Norte, Janeiro a Março 2020.</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5" name="Imagem 14">
            <a:extLst>
              <a:ext uri="{FF2B5EF4-FFF2-40B4-BE49-F238E27FC236}">
                <a16:creationId xmlns:a16="http://schemas.microsoft.com/office/drawing/2014/main" id="{E0C9CC43-0BE5-4166-B3C8-22684C15EA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1014148"/>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Janeiro a Março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72269" y="5698416"/>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38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Primeiro trimestre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apresenta variações percentuais superiores ou inferiores à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28848" y="434915"/>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p:cNvPicPr>
            <a:picLocks noChangeAspect="1"/>
          </p:cNvPicPr>
          <p:nvPr/>
        </p:nvPicPr>
        <p:blipFill rotWithShape="1">
          <a:blip r:embed="rId2" cstate="screen">
            <a:extLst>
              <a:ext uri="{28A0092B-C50C-407E-A947-70E740481C1C}">
                <a14:useLocalDpi xmlns:a14="http://schemas.microsoft.com/office/drawing/2010/main"/>
              </a:ext>
            </a:extLst>
          </a:blip>
          <a:srcRect l="1285" r="1530" b="3600"/>
          <a:stretch/>
        </p:blipFill>
        <p:spPr>
          <a:xfrm>
            <a:off x="6311188" y="1401808"/>
            <a:ext cx="5418161" cy="4157134"/>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r>
              <a:rPr lang="pt-BR" sz="1400" dirty="0">
                <a:latin typeface="+mn-lt"/>
              </a:rPr>
              <a:t>Importante salientar que a adesão à pesquisa de satisfação é voluntária e depende da aprovação da diretoria de cada serviço, hospital ou ambulatório. </a:t>
            </a:r>
          </a:p>
          <a:p>
            <a:r>
              <a:rPr lang="pt-BR" sz="1400" dirty="0">
                <a:latin typeface="+mn-lt"/>
              </a:rPr>
              <a:t> </a:t>
            </a:r>
          </a:p>
          <a:p>
            <a:r>
              <a:rPr lang="pt-BR" sz="1400" dirty="0">
                <a:latin typeface="+mn-lt"/>
              </a:rPr>
              <a:t>No primeiro trimestre de 2020, quatorze (14) unidades de saúde estaduais aderiram à pesquisa de satisfação para usuários do CEAC Norte. Os serviços que aderiram à pesquisa SAU incluíram os seguintes Ambulatórios: Mandaqui, Pérola Byington, Ames Caraguatatuba, Santos e Pariquera-Açu e os Hospitais; Guilherme Álvaro, Heliópolis, Ipiranga, Itaim Paulista, Itaquaquecetuba, Mandaqui, Mario Covas, Sapopemba e Vila Alpina.</a:t>
            </a:r>
          </a:p>
          <a:p>
            <a:r>
              <a:rPr lang="pt-BR" sz="1400" dirty="0">
                <a:latin typeface="+mn-lt"/>
              </a:rPr>
              <a:t> </a:t>
            </a:r>
          </a:p>
          <a:p>
            <a:r>
              <a:rPr lang="pt-BR" sz="1400" dirty="0">
                <a:latin typeface="+mn-lt"/>
              </a:rPr>
              <a:t>No primeiro trimestre de 2020 foram respondidas pesquisas de satisfação (média mensal de 12.617 pesquisas) em um universo de 37.850 atendimentos avaliados. Verificamos alto grau de satisfação dos usuários com os serviços prestados pelo CEAC Norte/AFIP em todas as dimensões avaliadas (Recepção, Coleta, Preparo, Higiene, Limpeza e Entrega de Resultados) com avaliações “Ótimo” ou “Bom” em mais de 80% das respostas, conforme quadro 2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7" cstate="screen">
            <a:duotone>
              <a:prstClr val="black"/>
              <a:schemeClr val="accent3">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9" cstate="screen">
            <a:duotone>
              <a:prstClr val="black"/>
              <a:schemeClr val="accent3">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1560</Words>
  <Application>Microsoft Office PowerPoint</Application>
  <PresentationFormat>Widescreen</PresentationFormat>
  <Paragraphs>167</Paragraphs>
  <Slides>15</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Caroline Petermann</cp:lastModifiedBy>
  <cp:revision>108</cp:revision>
  <cp:lastPrinted>2020-02-11T12:48:23Z</cp:lastPrinted>
  <dcterms:created xsi:type="dcterms:W3CDTF">2019-10-31T14:23:28Z</dcterms:created>
  <dcterms:modified xsi:type="dcterms:W3CDTF">2021-05-11T20:06:39Z</dcterms:modified>
</cp:coreProperties>
</file>