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799263" cy="9929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pt-BR" sz="1800" b="0" strike="noStrike" spc="-1">
                <a:solidFill>
                  <a:srgbClr val="000000"/>
                </a:solidFill>
                <a:latin typeface="Calibri"/>
              </a:rPr>
              <a:t>Clique para mover o slide</a:t>
            </a:r>
          </a:p>
        </p:txBody>
      </p:sp>
      <p:sp>
        <p:nvSpPr>
          <p:cNvPr id="44" name="PlaceHolder 2"/>
          <p:cNvSpPr>
            <a:spLocks noGrp="1"/>
          </p:cNvSpPr>
          <p:nvPr>
            <p:ph type="body"/>
          </p:nvPr>
        </p:nvSpPr>
        <p:spPr>
          <a:xfrm>
            <a:off x="756000" y="5078520"/>
            <a:ext cx="6047640" cy="4811040"/>
          </a:xfrm>
          <a:prstGeom prst="rect">
            <a:avLst/>
          </a:prstGeom>
        </p:spPr>
        <p:txBody>
          <a:bodyPr lIns="0" tIns="0" rIns="0" bIns="0">
            <a:noAutofit/>
          </a:bodyPr>
          <a:lstStyle/>
          <a:p>
            <a:r>
              <a:rPr lang="pt-BR" sz="2000" b="0" strike="noStrike" spc="-1">
                <a:latin typeface="Arial"/>
              </a:rPr>
              <a:t>Clique para editar o formato de notas</a:t>
            </a:r>
          </a:p>
        </p:txBody>
      </p:sp>
      <p:sp>
        <p:nvSpPr>
          <p:cNvPr id="45" name="PlaceHolder 3"/>
          <p:cNvSpPr>
            <a:spLocks noGrp="1"/>
          </p:cNvSpPr>
          <p:nvPr>
            <p:ph type="hdr"/>
          </p:nvPr>
        </p:nvSpPr>
        <p:spPr>
          <a:xfrm>
            <a:off x="0" y="0"/>
            <a:ext cx="3280680" cy="534240"/>
          </a:xfrm>
          <a:prstGeom prst="rect">
            <a:avLst/>
          </a:prstGeom>
        </p:spPr>
        <p:txBody>
          <a:bodyPr lIns="0" tIns="0" rIns="0" bIns="0">
            <a:noAutofit/>
          </a:bodyPr>
          <a:lstStyle/>
          <a:p>
            <a:r>
              <a:rPr lang="pt-BR" sz="1400" b="0" strike="noStrike" spc="-1">
                <a:latin typeface="Times New Roman"/>
              </a:rPr>
              <a:t>&lt;cabeçalho&gt;</a:t>
            </a:r>
          </a:p>
        </p:txBody>
      </p:sp>
      <p:sp>
        <p:nvSpPr>
          <p:cNvPr id="46"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pt-BR" sz="1400" b="0" strike="noStrike" spc="-1">
                <a:latin typeface="Times New Roman"/>
              </a:rPr>
              <a:t>&lt;data/hora&gt;</a:t>
            </a:r>
          </a:p>
        </p:txBody>
      </p:sp>
      <p:sp>
        <p:nvSpPr>
          <p:cNvPr id="47" name="PlaceHolder 5"/>
          <p:cNvSpPr>
            <a:spLocks noGrp="1"/>
          </p:cNvSpPr>
          <p:nvPr>
            <p:ph type="ftr"/>
          </p:nvPr>
        </p:nvSpPr>
        <p:spPr>
          <a:xfrm>
            <a:off x="0" y="10157400"/>
            <a:ext cx="3280680" cy="534240"/>
          </a:xfrm>
          <a:prstGeom prst="rect">
            <a:avLst/>
          </a:prstGeom>
        </p:spPr>
        <p:txBody>
          <a:bodyPr lIns="0" tIns="0" rIns="0" bIns="0" anchor="b">
            <a:noAutofit/>
          </a:bodyPr>
          <a:lstStyle/>
          <a:p>
            <a:r>
              <a:rPr lang="pt-BR" sz="1400" b="0" strike="noStrike" spc="-1">
                <a:latin typeface="Times New Roman"/>
              </a:rPr>
              <a:t>&lt;rodapé&gt;</a:t>
            </a:r>
          </a:p>
        </p:txBody>
      </p:sp>
      <p:sp>
        <p:nvSpPr>
          <p:cNvPr id="48"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513B3D78-F826-4A02-B033-10F3E6004244}" type="slidenum">
              <a:rPr lang="pt-BR" sz="1400" b="0" strike="noStrike" spc="-1">
                <a:latin typeface="Times New Roman"/>
              </a:rPr>
              <a:t>‹nº›</a:t>
            </a:fld>
            <a:endParaRPr lang="pt-B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PlaceHolder 1"/>
          <p:cNvSpPr>
            <a:spLocks noGrp="1" noRot="1" noChangeAspect="1"/>
          </p:cNvSpPr>
          <p:nvPr>
            <p:ph type="sldImg"/>
          </p:nvPr>
        </p:nvSpPr>
        <p:spPr>
          <a:xfrm>
            <a:off x="422280" y="1241280"/>
            <a:ext cx="5954400" cy="3350880"/>
          </a:xfrm>
          <a:prstGeom prst="rect">
            <a:avLst/>
          </a:prstGeom>
        </p:spPr>
      </p:sp>
      <p:sp>
        <p:nvSpPr>
          <p:cNvPr id="218" name="PlaceHolder 2"/>
          <p:cNvSpPr>
            <a:spLocks noGrp="1"/>
          </p:cNvSpPr>
          <p:nvPr>
            <p:ph type="body"/>
          </p:nvPr>
        </p:nvSpPr>
        <p:spPr>
          <a:xfrm>
            <a:off x="680040" y="4778640"/>
            <a:ext cx="5438880" cy="3909600"/>
          </a:xfrm>
          <a:prstGeom prst="rect">
            <a:avLst/>
          </a:prstGeom>
        </p:spPr>
        <p:txBody>
          <a:bodyPr>
            <a:noAutofit/>
          </a:bodyPr>
          <a:lstStyle/>
          <a:p>
            <a:endParaRPr lang="pt-BR" sz="2000" b="0" strike="noStrike" spc="-1">
              <a:latin typeface="Arial"/>
            </a:endParaRPr>
          </a:p>
        </p:txBody>
      </p:sp>
      <p:sp>
        <p:nvSpPr>
          <p:cNvPr id="219" name="TextShape 3"/>
          <p:cNvSpPr txBox="1"/>
          <p:nvPr/>
        </p:nvSpPr>
        <p:spPr>
          <a:xfrm>
            <a:off x="3851280" y="9431640"/>
            <a:ext cx="2945880" cy="497880"/>
          </a:xfrm>
          <a:prstGeom prst="rect">
            <a:avLst/>
          </a:prstGeom>
          <a:noFill/>
          <a:ln>
            <a:noFill/>
          </a:ln>
        </p:spPr>
        <p:txBody>
          <a:bodyPr anchor="b">
            <a:noAutofit/>
          </a:bodyPr>
          <a:lstStyle/>
          <a:p>
            <a:pPr algn="r">
              <a:lnSpc>
                <a:spcPct val="100000"/>
              </a:lnSpc>
            </a:pPr>
            <a:fld id="{E72D92BF-4AC5-49EF-9007-4A340BD42BAA}" type="slidenum">
              <a:rPr lang="pt-BR" sz="1200" b="0" strike="noStrike" spc="-1">
                <a:latin typeface="Times New Roman"/>
              </a:rPr>
              <a:t>2</a:t>
            </a:fld>
            <a:endParaRPr lang="pt-BR"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2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3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3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3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3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3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3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3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3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4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4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4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8"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1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1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1523880" y="1122480"/>
            <a:ext cx="9143640" cy="1106676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1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1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1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2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2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2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523880" y="1122480"/>
            <a:ext cx="9143640" cy="238716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2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2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
        <p:nvSpPr>
          <p:cNvPr id="2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pt-BR" sz="2400" b="0" strike="noStrike" spc="-1">
              <a:solidFill>
                <a:srgbClr val="595959"/>
              </a:solidFill>
              <a:latin typeface="Calibri Ligh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Imagem 7"/>
          <p:cNvPicPr/>
          <p:nvPr/>
        </p:nvPicPr>
        <p:blipFill>
          <a:blip r:embed="rId14"/>
          <a:stretch/>
        </p:blipFill>
        <p:spPr>
          <a:xfrm>
            <a:off x="148320" y="6248880"/>
            <a:ext cx="1324440" cy="458640"/>
          </a:xfrm>
          <a:prstGeom prst="rect">
            <a:avLst/>
          </a:prstGeom>
          <a:ln>
            <a:noFill/>
          </a:ln>
        </p:spPr>
      </p:pic>
      <p:pic>
        <p:nvPicPr>
          <p:cNvPr id="8" name="Imagem 9"/>
          <p:cNvPicPr/>
          <p:nvPr/>
        </p:nvPicPr>
        <p:blipFill>
          <a:blip r:embed="rId15"/>
          <a:stretch/>
        </p:blipFill>
        <p:spPr>
          <a:xfrm>
            <a:off x="10750320" y="6399360"/>
            <a:ext cx="1206360" cy="291600"/>
          </a:xfrm>
          <a:prstGeom prst="rect">
            <a:avLst/>
          </a:prstGeom>
          <a:ln>
            <a:noFill/>
          </a:ln>
        </p:spPr>
      </p:pic>
      <p:sp>
        <p:nvSpPr>
          <p:cNvPr id="2"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pt-BR" sz="6000" b="1" strike="noStrike" spc="-1">
                <a:solidFill>
                  <a:srgbClr val="C21725"/>
                </a:solidFill>
                <a:latin typeface="Calibri (Títulos)"/>
              </a:rPr>
              <a:t>Clique para editar o título Mestre</a:t>
            </a:r>
            <a:endParaRPr lang="pt-BR" sz="6000" b="0" strike="noStrike" spc="-1">
              <a:solidFill>
                <a:srgbClr val="000000"/>
              </a:solidFill>
              <a:latin typeface="Calibri"/>
            </a:endParaRPr>
          </a:p>
        </p:txBody>
      </p:sp>
      <p:sp>
        <p:nvSpPr>
          <p:cNvPr id="3"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438B5147-FDA7-44E9-ADAB-74E2CBB1E12B}" type="datetime">
              <a:rPr lang="pt-BR" sz="1200" b="0" strike="noStrike" spc="-1">
                <a:solidFill>
                  <a:srgbClr val="8B8B8B"/>
                </a:solidFill>
                <a:latin typeface="Calibri"/>
              </a:rPr>
              <a:t>13/05/2021</a:t>
            </a:fld>
            <a:endParaRPr lang="pt-BR" sz="1200" b="0" strike="noStrike" spc="-1">
              <a:latin typeface="Times New Roman"/>
            </a:endParaRPr>
          </a:p>
        </p:txBody>
      </p:sp>
      <p:sp>
        <p:nvSpPr>
          <p:cNvPr id="4" name="PlaceHolder 3"/>
          <p:cNvSpPr>
            <a:spLocks noGrp="1"/>
          </p:cNvSpPr>
          <p:nvPr>
            <p:ph type="ftr"/>
          </p:nvPr>
        </p:nvSpPr>
        <p:spPr>
          <a:xfrm>
            <a:off x="4038480" y="6356520"/>
            <a:ext cx="4114440" cy="364680"/>
          </a:xfrm>
          <a:prstGeom prst="rect">
            <a:avLst/>
          </a:prstGeom>
        </p:spPr>
        <p:txBody>
          <a:bodyPr anchor="ctr">
            <a:noAutofit/>
          </a:bodyPr>
          <a:lstStyle/>
          <a:p>
            <a:endParaRPr lang="pt-BR" sz="2400" b="0" strike="noStrike" spc="-1">
              <a:latin typeface="Times New Roman"/>
            </a:endParaRPr>
          </a:p>
        </p:txBody>
      </p:sp>
      <p:sp>
        <p:nvSpPr>
          <p:cNvPr id="5"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3E3852DC-FFDC-4AEA-8771-06DB975C4996}" type="slidenum">
              <a:rPr lang="pt-BR" sz="1200" b="0" strike="noStrike" spc="-1">
                <a:solidFill>
                  <a:srgbClr val="8B8B8B"/>
                </a:solidFill>
                <a:latin typeface="Calibri"/>
              </a:rPr>
              <a:t>‹nº›</a:t>
            </a:fld>
            <a:endParaRPr lang="pt-BR" sz="1200" b="0" strike="noStrike" spc="-1">
              <a:latin typeface="Times New Roman"/>
            </a:endParaRPr>
          </a:p>
        </p:txBody>
      </p:sp>
      <p:sp>
        <p:nvSpPr>
          <p:cNvPr id="6"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2400" b="0" strike="noStrike" spc="-1">
                <a:solidFill>
                  <a:srgbClr val="595959"/>
                </a:solidFill>
                <a:latin typeface="Calibri Light"/>
              </a:rPr>
              <a:t>Clique para editar o formato do texto da estrutura de tópicos</a:t>
            </a:r>
          </a:p>
          <a:p>
            <a:pPr marL="864000" lvl="1" indent="-324000">
              <a:spcBef>
                <a:spcPts val="1134"/>
              </a:spcBef>
              <a:buClr>
                <a:srgbClr val="000000"/>
              </a:buClr>
              <a:buSzPct val="75000"/>
              <a:buFont typeface="Symbol" charset="2"/>
              <a:buChar char=""/>
            </a:pPr>
            <a:r>
              <a:rPr lang="pt-BR" sz="1800" b="0" strike="noStrike" spc="-1">
                <a:solidFill>
                  <a:srgbClr val="595959"/>
                </a:solidFill>
                <a:latin typeface="Calibri Light"/>
              </a:rPr>
              <a:t>2.º nível da estrutura de tópicos</a:t>
            </a:r>
          </a:p>
          <a:p>
            <a:pPr marL="1296000" lvl="2" indent="-288000">
              <a:spcBef>
                <a:spcPts val="850"/>
              </a:spcBef>
              <a:buClr>
                <a:srgbClr val="000000"/>
              </a:buClr>
              <a:buSzPct val="45000"/>
              <a:buFont typeface="Wingdings" charset="2"/>
              <a:buChar char=""/>
            </a:pPr>
            <a:r>
              <a:rPr lang="pt-BR" sz="1600" b="0" strike="noStrike" spc="-1">
                <a:solidFill>
                  <a:srgbClr val="595959"/>
                </a:solidFill>
                <a:latin typeface="Calibri Light"/>
              </a:rPr>
              <a:t>3.º nível da estrutura de tópicos</a:t>
            </a:r>
          </a:p>
          <a:p>
            <a:pPr marL="1728000" lvl="3" indent="-216000">
              <a:spcBef>
                <a:spcPts val="567"/>
              </a:spcBef>
              <a:buClr>
                <a:srgbClr val="000000"/>
              </a:buClr>
              <a:buSzPct val="75000"/>
              <a:buFont typeface="Symbol" charset="2"/>
              <a:buChar char=""/>
            </a:pPr>
            <a:r>
              <a:rPr lang="pt-BR" sz="1600" b="0" strike="noStrike" spc="-1">
                <a:solidFill>
                  <a:srgbClr val="595959"/>
                </a:solidFill>
                <a:latin typeface="Calibri Light"/>
              </a:rPr>
              <a:t>4.º nível da estrutura de tópicos</a:t>
            </a:r>
          </a:p>
          <a:p>
            <a:pPr marL="2160000" lvl="4" indent="-216000">
              <a:spcBef>
                <a:spcPts val="283"/>
              </a:spcBef>
              <a:buClr>
                <a:srgbClr val="000000"/>
              </a:buClr>
              <a:buSzPct val="45000"/>
              <a:buFont typeface="Wingdings" charset="2"/>
              <a:buChar char=""/>
            </a:pPr>
            <a:r>
              <a:rPr lang="pt-BR" sz="2000" b="0" strike="noStrike" spc="-1">
                <a:solidFill>
                  <a:srgbClr val="595959"/>
                </a:solidFill>
                <a:latin typeface="Calibri Light"/>
              </a:rPr>
              <a:t>5.º nível da estrutura de tópicos</a:t>
            </a:r>
          </a:p>
          <a:p>
            <a:pPr marL="2592000" lvl="5" indent="-216000">
              <a:spcBef>
                <a:spcPts val="283"/>
              </a:spcBef>
              <a:buClr>
                <a:srgbClr val="000000"/>
              </a:buClr>
              <a:buSzPct val="45000"/>
              <a:buFont typeface="Wingdings" charset="2"/>
              <a:buChar char=""/>
            </a:pPr>
            <a:r>
              <a:rPr lang="pt-BR" sz="2000" b="0" strike="noStrike" spc="-1">
                <a:solidFill>
                  <a:srgbClr val="595959"/>
                </a:solidFill>
                <a:latin typeface="Calibri Light"/>
              </a:rPr>
              <a:t>6.º nível da estrutura de tópicos</a:t>
            </a:r>
          </a:p>
          <a:p>
            <a:pPr marL="3024000" lvl="6" indent="-216000">
              <a:spcBef>
                <a:spcPts val="283"/>
              </a:spcBef>
              <a:buClr>
                <a:srgbClr val="000000"/>
              </a:buClr>
              <a:buSzPct val="45000"/>
              <a:buFont typeface="Wingdings" charset="2"/>
              <a:buChar char=""/>
            </a:pPr>
            <a:r>
              <a:rPr lang="pt-BR" sz="2000" b="0" strike="noStrike" spc="-1">
                <a:solidFill>
                  <a:srgbClr val="595959"/>
                </a:solidFill>
                <a:latin typeface="Calibri Light"/>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www.gestao.saude.sp.gov.br/" TargetMode="External"/><Relationship Id="rId1" Type="http://schemas.openxmlformats.org/officeDocument/2006/relationships/slideLayout" Target="../slideLayouts/slideLayout2.xml"/><Relationship Id="rId4" Type="http://schemas.openxmlformats.org/officeDocument/2006/relationships/image" Target="../media/image25.wmf"/></Relationships>
</file>

<file path=ppt/slides/_rels/slide17.xml.rels><?xml version="1.0" encoding="UTF-8" standalone="yes"?>
<Relationships xmlns="http://schemas.openxmlformats.org/package/2006/relationships"><Relationship Id="rId3" Type="http://schemas.openxmlformats.org/officeDocument/2006/relationships/hyperlink" Target="http://www.gestao.saude.sp.gov.br/" TargetMode="External"/><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hyperlink" Target="http://www.gestao.saude.sp.gov.br/" TargetMode="External"/><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Imagem 12"/>
          <p:cNvPicPr/>
          <p:nvPr/>
        </p:nvPicPr>
        <p:blipFill>
          <a:blip r:embed="rId2"/>
          <a:srcRect t="7207" r="4774" b="15251"/>
          <a:stretch/>
        </p:blipFill>
        <p:spPr>
          <a:xfrm>
            <a:off x="832680" y="1505520"/>
            <a:ext cx="7187760" cy="3795840"/>
          </a:xfrm>
          <a:prstGeom prst="rect">
            <a:avLst/>
          </a:prstGeom>
          <a:ln>
            <a:noFill/>
          </a:ln>
        </p:spPr>
      </p:pic>
      <p:sp>
        <p:nvSpPr>
          <p:cNvPr id="50" name="CustomShape 1"/>
          <p:cNvSpPr/>
          <p:nvPr/>
        </p:nvSpPr>
        <p:spPr>
          <a:xfrm flipV="1">
            <a:off x="7608960" y="2141640"/>
            <a:ext cx="4582800" cy="253044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p:style>
      </p:sp>
      <p:sp>
        <p:nvSpPr>
          <p:cNvPr id="51" name="CustomShape 2"/>
          <p:cNvSpPr/>
          <p:nvPr/>
        </p:nvSpPr>
        <p:spPr>
          <a:xfrm>
            <a:off x="7888320" y="2564640"/>
            <a:ext cx="4109400" cy="1726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ctr">
              <a:lnSpc>
                <a:spcPct val="90000"/>
              </a:lnSpc>
            </a:pPr>
            <a:r>
              <a:rPr lang="pt-BR" sz="3000" b="1" strike="noStrike" spc="-1">
                <a:solidFill>
                  <a:srgbClr val="FFFFFF"/>
                </a:solidFill>
                <a:latin typeface="Calibri Light"/>
              </a:rPr>
              <a:t>RELATÓRIO DE EXECUÇÃO DO CONTRATO DE GESTÃO ANUAL 2019</a:t>
            </a:r>
            <a:br/>
            <a:endParaRPr lang="pt-BR" sz="3000" b="0" strike="noStrike" spc="-1">
              <a:latin typeface="Arial"/>
            </a:endParaRPr>
          </a:p>
        </p:txBody>
      </p:sp>
      <p:sp>
        <p:nvSpPr>
          <p:cNvPr id="52" name="CustomShape 3"/>
          <p:cNvSpPr/>
          <p:nvPr/>
        </p:nvSpPr>
        <p:spPr>
          <a:xfrm>
            <a:off x="279360" y="1732680"/>
            <a:ext cx="7086240" cy="339048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sp>
        <p:nvSpPr>
          <p:cNvPr id="53" name="CustomShape 4"/>
          <p:cNvSpPr/>
          <p:nvPr/>
        </p:nvSpPr>
        <p:spPr>
          <a:xfrm flipV="1">
            <a:off x="0" y="2564280"/>
            <a:ext cx="1246680" cy="172692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p:style>
      </p:sp>
      <p:sp>
        <p:nvSpPr>
          <p:cNvPr id="54" name="CustomShape 5"/>
          <p:cNvSpPr/>
          <p:nvPr/>
        </p:nvSpPr>
        <p:spPr>
          <a:xfrm>
            <a:off x="7651440" y="4424040"/>
            <a:ext cx="4582800" cy="181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t-BR" sz="600" b="1" i="1" strike="noStrike" spc="-1">
                <a:solidFill>
                  <a:srgbClr val="FFFFFF"/>
                </a:solidFill>
                <a:latin typeface="Arial"/>
                <a:ea typeface="Arial Unicode MS"/>
              </a:rPr>
              <a:t> RELATÓRIO DE EXECUÇÃO DO CONTRATO DE GESTÃO </a:t>
            </a:r>
            <a:r>
              <a:rPr lang="pt-BR" sz="600" b="1" i="1" strike="noStrike" spc="-1">
                <a:solidFill>
                  <a:srgbClr val="FFFFFF"/>
                </a:solidFill>
                <a:latin typeface="Arial"/>
                <a:ea typeface="바탕"/>
              </a:rPr>
              <a:t>n° 001.0500.000.026/2015 </a:t>
            </a:r>
            <a:r>
              <a:rPr lang="pt-BR" sz="600" b="1" i="1" strike="noStrike" spc="-1">
                <a:solidFill>
                  <a:srgbClr val="FFFFFF"/>
                </a:solidFill>
                <a:latin typeface="Arial"/>
                <a:ea typeface="Arial Unicode MS"/>
              </a:rPr>
              <a:t>CEAC Norte  –  ANO  2019</a:t>
            </a:r>
            <a:endParaRPr lang="pt-BR" sz="600" b="0" strike="noStrike" spc="-1">
              <a:latin typeface="Arial"/>
            </a:endParaRPr>
          </a:p>
        </p:txBody>
      </p:sp>
    </p:spTree>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6059160" y="975600"/>
            <a:ext cx="609552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Quadro 3– Produção Estimada (Meta) e realizada no CEAC Norte, discriminada por unidade assistencial no período de Julho a Setembro  de 2019.</a:t>
            </a:r>
            <a:endParaRPr lang="pt-BR" sz="800" b="0" strike="noStrike" spc="-1">
              <a:latin typeface="Arial"/>
            </a:endParaRPr>
          </a:p>
        </p:txBody>
      </p:sp>
      <p:sp>
        <p:nvSpPr>
          <p:cNvPr id="144" name="CustomShape 2"/>
          <p:cNvSpPr/>
          <p:nvPr/>
        </p:nvSpPr>
        <p:spPr>
          <a:xfrm>
            <a:off x="6007320" y="4906440"/>
            <a:ext cx="609552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Fonte: Secretaria de Estado da Saúde de São Paulo – Sistema Reglab ® 2019</a:t>
            </a:r>
            <a:endParaRPr lang="pt-BR" sz="800" b="0" strike="noStrike" spc="-1">
              <a:latin typeface="Arial"/>
            </a:endParaRPr>
          </a:p>
        </p:txBody>
      </p:sp>
      <p:sp>
        <p:nvSpPr>
          <p:cNvPr id="145" name="CustomShape 3"/>
          <p:cNvSpPr/>
          <p:nvPr/>
        </p:nvSpPr>
        <p:spPr>
          <a:xfrm>
            <a:off x="577440" y="1653120"/>
            <a:ext cx="5024160" cy="364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200" b="0" strike="noStrike" spc="-1">
                <a:solidFill>
                  <a:srgbClr val="262626"/>
                </a:solidFill>
                <a:latin typeface="Calibri"/>
                <a:ea typeface="Arial Unicode MS"/>
              </a:rPr>
              <a:t>Os resultados obtidos no  período de Julho a Setembro de 2019 sugerem a oportunidade de ajustar as metas para a produção estimada para cada unidade assistencial.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O Quadro 3 discrimina a produção do CEAC Norte em cada unidade pública incluída no escopo assistencial e conforme apresentado  apresenta variações percentuais superiores a meta em cada serviço.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sz="1200" b="0" strike="noStrike" spc="-1">
              <a:latin typeface="Arial"/>
            </a:endParaRPr>
          </a:p>
        </p:txBody>
      </p:sp>
      <p:sp>
        <p:nvSpPr>
          <p:cNvPr id="146" name="Line 4"/>
          <p:cNvSpPr/>
          <p:nvPr/>
        </p:nvSpPr>
        <p:spPr>
          <a:xfrm>
            <a:off x="5837040" y="1732320"/>
            <a:ext cx="0" cy="3308400"/>
          </a:xfrm>
          <a:prstGeom prst="line">
            <a:avLst/>
          </a:prstGeom>
          <a:ln w="19080">
            <a:solidFill>
              <a:srgbClr val="C00000"/>
            </a:solidFill>
          </a:ln>
        </p:spPr>
        <p:style>
          <a:lnRef idx="1">
            <a:schemeClr val="accent1"/>
          </a:lnRef>
          <a:fillRef idx="0">
            <a:schemeClr val="accent1"/>
          </a:fillRef>
          <a:effectRef idx="0">
            <a:schemeClr val="accent1"/>
          </a:effectRef>
          <a:fontRef idx="minor"/>
        </p:style>
      </p:sp>
      <p:pic>
        <p:nvPicPr>
          <p:cNvPr id="147" name="Imagem 10"/>
          <p:cNvPicPr/>
          <p:nvPr/>
        </p:nvPicPr>
        <p:blipFill>
          <a:blip r:embed="rId2"/>
          <a:stretch/>
        </p:blipFill>
        <p:spPr>
          <a:xfrm rot="5400000">
            <a:off x="6408360" y="6115680"/>
            <a:ext cx="1578240" cy="2276640"/>
          </a:xfrm>
          <a:prstGeom prst="rect">
            <a:avLst/>
          </a:prstGeom>
          <a:ln>
            <a:noFill/>
          </a:ln>
        </p:spPr>
      </p:pic>
      <p:sp>
        <p:nvSpPr>
          <p:cNvPr id="148" name="CustomShape 5"/>
          <p:cNvSpPr/>
          <p:nvPr/>
        </p:nvSpPr>
        <p:spPr>
          <a:xfrm>
            <a:off x="483480" y="29160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3200" b="1" strike="noStrike" spc="-1">
                <a:solidFill>
                  <a:srgbClr val="C00000"/>
                </a:solidFill>
                <a:latin typeface="Calibri"/>
              </a:rPr>
              <a:t>Resultados</a:t>
            </a:r>
            <a:endParaRPr lang="pt-BR" sz="3200" b="0" strike="noStrike" spc="-1">
              <a:latin typeface="Arial"/>
            </a:endParaRPr>
          </a:p>
          <a:p>
            <a:pPr>
              <a:lnSpc>
                <a:spcPct val="90000"/>
              </a:lnSpc>
            </a:pPr>
            <a:r>
              <a:rPr lang="pt-BR" sz="2600" b="1" strike="noStrike" spc="-1">
                <a:solidFill>
                  <a:srgbClr val="C00000"/>
                </a:solidFill>
                <a:latin typeface="Calibri"/>
              </a:rPr>
              <a:t>Produção Quantitativa</a:t>
            </a:r>
            <a:endParaRPr lang="pt-BR" sz="2600" b="0" strike="noStrike" spc="-1">
              <a:latin typeface="Arial"/>
            </a:endParaRPr>
          </a:p>
        </p:txBody>
      </p:sp>
      <p:pic>
        <p:nvPicPr>
          <p:cNvPr id="149" name="Imagem 1"/>
          <p:cNvPicPr/>
          <p:nvPr/>
        </p:nvPicPr>
        <p:blipFill>
          <a:blip r:embed="rId3"/>
          <a:stretch/>
        </p:blipFill>
        <p:spPr>
          <a:xfrm>
            <a:off x="6523560" y="1320480"/>
            <a:ext cx="5390640" cy="3701520"/>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6059160" y="975600"/>
            <a:ext cx="609552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Quadro 4 – Produção Estimada (Meta) e realizada no CEAC Norte, discriminada por unidade assistencial no período de Outubro a Dezembro de 2019.</a:t>
            </a:r>
            <a:endParaRPr lang="pt-BR" sz="800" b="0" strike="noStrike" spc="-1">
              <a:latin typeface="Arial"/>
            </a:endParaRPr>
          </a:p>
        </p:txBody>
      </p:sp>
      <p:sp>
        <p:nvSpPr>
          <p:cNvPr id="151" name="CustomShape 2"/>
          <p:cNvSpPr/>
          <p:nvPr/>
        </p:nvSpPr>
        <p:spPr>
          <a:xfrm>
            <a:off x="6007320" y="4906440"/>
            <a:ext cx="609552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Fonte: Secretaria de Estado da Saúde de São Paulo – Sistema Reglab ® 2019</a:t>
            </a:r>
            <a:endParaRPr lang="pt-BR" sz="800" b="0" strike="noStrike" spc="-1">
              <a:latin typeface="Arial"/>
            </a:endParaRPr>
          </a:p>
        </p:txBody>
      </p:sp>
      <p:sp>
        <p:nvSpPr>
          <p:cNvPr id="152" name="CustomShape 3"/>
          <p:cNvSpPr/>
          <p:nvPr/>
        </p:nvSpPr>
        <p:spPr>
          <a:xfrm>
            <a:off x="577440" y="1653120"/>
            <a:ext cx="5024160" cy="364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200" b="0" strike="noStrike" spc="-1">
                <a:solidFill>
                  <a:srgbClr val="262626"/>
                </a:solidFill>
                <a:latin typeface="Calibri"/>
                <a:ea typeface="Arial Unicode MS"/>
              </a:rPr>
              <a:t>Os resultados obtidos no período de Outubro a Novembro  de 2019 sugerem a oportunidade de ajustar as metas para a produção estimada para cada unidade assistencial.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O Quadro 4 discrimina a produção do CEAC Norte em cada unidade pública incluída no escopo assistencial e conforme apresentado  apresenta variações percentuais superiores a meta em cada serviço.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sz="1200" b="0" strike="noStrike" spc="-1">
              <a:latin typeface="Arial"/>
            </a:endParaRPr>
          </a:p>
        </p:txBody>
      </p:sp>
      <p:sp>
        <p:nvSpPr>
          <p:cNvPr id="153" name="Line 4"/>
          <p:cNvSpPr/>
          <p:nvPr/>
        </p:nvSpPr>
        <p:spPr>
          <a:xfrm>
            <a:off x="5837040" y="1732320"/>
            <a:ext cx="0" cy="3308400"/>
          </a:xfrm>
          <a:prstGeom prst="line">
            <a:avLst/>
          </a:prstGeom>
          <a:ln w="19080">
            <a:solidFill>
              <a:srgbClr val="C00000"/>
            </a:solidFill>
          </a:ln>
        </p:spPr>
        <p:style>
          <a:lnRef idx="1">
            <a:schemeClr val="accent1"/>
          </a:lnRef>
          <a:fillRef idx="0">
            <a:schemeClr val="accent1"/>
          </a:fillRef>
          <a:effectRef idx="0">
            <a:schemeClr val="accent1"/>
          </a:effectRef>
          <a:fontRef idx="minor"/>
        </p:style>
      </p:sp>
      <p:pic>
        <p:nvPicPr>
          <p:cNvPr id="154" name="Imagem 10"/>
          <p:cNvPicPr/>
          <p:nvPr/>
        </p:nvPicPr>
        <p:blipFill>
          <a:blip r:embed="rId2"/>
          <a:stretch/>
        </p:blipFill>
        <p:spPr>
          <a:xfrm rot="5400000">
            <a:off x="6408360" y="6115680"/>
            <a:ext cx="1578240" cy="2276640"/>
          </a:xfrm>
          <a:prstGeom prst="rect">
            <a:avLst/>
          </a:prstGeom>
          <a:ln>
            <a:noFill/>
          </a:ln>
        </p:spPr>
      </p:pic>
      <p:sp>
        <p:nvSpPr>
          <p:cNvPr id="155" name="CustomShape 5"/>
          <p:cNvSpPr/>
          <p:nvPr/>
        </p:nvSpPr>
        <p:spPr>
          <a:xfrm>
            <a:off x="483480" y="29160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3200" b="1" strike="noStrike" spc="-1">
                <a:solidFill>
                  <a:srgbClr val="C00000"/>
                </a:solidFill>
                <a:latin typeface="Calibri"/>
              </a:rPr>
              <a:t>Resultados</a:t>
            </a:r>
            <a:endParaRPr lang="pt-BR" sz="3200" b="0" strike="noStrike" spc="-1">
              <a:latin typeface="Arial"/>
            </a:endParaRPr>
          </a:p>
          <a:p>
            <a:pPr>
              <a:lnSpc>
                <a:spcPct val="90000"/>
              </a:lnSpc>
            </a:pPr>
            <a:r>
              <a:rPr lang="pt-BR" sz="2600" b="1" strike="noStrike" spc="-1">
                <a:solidFill>
                  <a:srgbClr val="C00000"/>
                </a:solidFill>
                <a:latin typeface="Calibri"/>
              </a:rPr>
              <a:t>Produção Quantitativa</a:t>
            </a:r>
            <a:endParaRPr lang="pt-BR" sz="2600" b="0" strike="noStrike" spc="-1">
              <a:latin typeface="Arial"/>
            </a:endParaRPr>
          </a:p>
        </p:txBody>
      </p:sp>
      <p:pic>
        <p:nvPicPr>
          <p:cNvPr id="156" name="Imagem 3"/>
          <p:cNvPicPr/>
          <p:nvPr/>
        </p:nvPicPr>
        <p:blipFill>
          <a:blip r:embed="rId3"/>
          <a:stretch/>
        </p:blipFill>
        <p:spPr>
          <a:xfrm>
            <a:off x="6557040" y="1340640"/>
            <a:ext cx="5333040" cy="3662280"/>
          </a:xfrm>
          <a:prstGeom prst="rect">
            <a:avLst/>
          </a:prstGeom>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822840" y="37800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r">
              <a:lnSpc>
                <a:spcPct val="90000"/>
              </a:lnSpc>
            </a:pPr>
            <a:r>
              <a:rPr lang="pt-BR" sz="3200" b="1" strike="noStrike" spc="-1">
                <a:solidFill>
                  <a:srgbClr val="C00000"/>
                </a:solidFill>
                <a:latin typeface="Calibri"/>
              </a:rPr>
              <a:t>Indicadores – Pesquisa de Satisfação</a:t>
            </a:r>
            <a:endParaRPr lang="pt-BR" sz="3200" b="0" strike="noStrike" spc="-1">
              <a:latin typeface="Arial"/>
            </a:endParaRPr>
          </a:p>
        </p:txBody>
      </p:sp>
      <p:sp>
        <p:nvSpPr>
          <p:cNvPr id="158" name="CustomShape 2"/>
          <p:cNvSpPr/>
          <p:nvPr/>
        </p:nvSpPr>
        <p:spPr>
          <a:xfrm>
            <a:off x="5545080" y="960480"/>
            <a:ext cx="6130800" cy="563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pt-BR" sz="1400" b="1" strike="noStrike" spc="-1">
                <a:solidFill>
                  <a:srgbClr val="000000"/>
                </a:solidFill>
                <a:latin typeface="Calibri"/>
              </a:rPr>
              <a:t>Serviço de Atenção ao Usuário – SAU</a:t>
            </a:r>
            <a:endParaRPr lang="pt-BR" sz="1400" b="0" strike="noStrike" spc="-1">
              <a:latin typeface="Arial"/>
            </a:endParaRPr>
          </a:p>
          <a:p>
            <a:pPr algn="just">
              <a:lnSpc>
                <a:spcPct val="100000"/>
              </a:lnSpc>
            </a:pPr>
            <a:endParaRPr lang="pt-BR" sz="1400" b="0" strike="noStrike" spc="-1">
              <a:latin typeface="Arial"/>
            </a:endParaRPr>
          </a:p>
          <a:p>
            <a:pPr algn="just">
              <a:lnSpc>
                <a:spcPct val="100000"/>
              </a:lnSpc>
            </a:pPr>
            <a:r>
              <a:rPr lang="pt-BR" sz="1400" b="0" strike="noStrike" spc="-1">
                <a:solidFill>
                  <a:srgbClr val="000000"/>
                </a:solidFill>
                <a:latin typeface="Calibri"/>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endParaRPr lang="pt-BR" sz="1400" b="0" strike="noStrike" spc="-1">
              <a:latin typeface="Arial"/>
            </a:endParaRPr>
          </a:p>
          <a:p>
            <a:pPr>
              <a:lnSpc>
                <a:spcPct val="100000"/>
              </a:lnSpc>
            </a:pPr>
            <a:r>
              <a:rPr lang="pt-BR" sz="1400" b="0" strike="noStrike" spc="-1">
                <a:solidFill>
                  <a:srgbClr val="000000"/>
                </a:solidFill>
                <a:latin typeface="Calibri"/>
              </a:rPr>
              <a:t>Importante salientar que a adesão à pesquisa de satisfação é voluntária e depende da aprovação da diretoria de cada serviço, hospital ou ambulatório. </a:t>
            </a:r>
            <a:endParaRPr lang="pt-BR" sz="1400" b="0" strike="noStrike" spc="-1">
              <a:latin typeface="Arial"/>
            </a:endParaRPr>
          </a:p>
          <a:p>
            <a:pPr>
              <a:lnSpc>
                <a:spcPct val="100000"/>
              </a:lnSpc>
            </a:pPr>
            <a:r>
              <a:rPr lang="pt-BR" sz="1400" b="0" strike="noStrike" spc="-1">
                <a:solidFill>
                  <a:srgbClr val="000000"/>
                </a:solidFill>
                <a:latin typeface="Calibri"/>
              </a:rPr>
              <a:t> </a:t>
            </a:r>
            <a:endParaRPr lang="pt-BR" sz="1400" b="0" strike="noStrike" spc="-1">
              <a:latin typeface="Arial"/>
            </a:endParaRPr>
          </a:p>
          <a:p>
            <a:pPr>
              <a:lnSpc>
                <a:spcPct val="100000"/>
              </a:lnSpc>
            </a:pPr>
            <a:r>
              <a:rPr lang="pt-BR" sz="1400" b="0" strike="noStrike" spc="-1">
                <a:solidFill>
                  <a:srgbClr val="000000"/>
                </a:solidFill>
                <a:latin typeface="Calibri"/>
              </a:rPr>
              <a:t>No exercício de 2019, quatorze (14) unidades de saúde estaduais aderiram à pesquisa de satisfação para usuários do CEAC Norte. Os serviços que aderiram à pesquisa SAU incluíram os seguintes Ambulatórios: Mandaqui, Pérola Byington, Ames Caraguatatuba, Santos e Pariquera-Açu e os Hospitais; Guilherme Álvaro, Heliópolis, Ipiranga, Itaim Paulista, Itaquaquecetuba, Mandaqui, Mario Covas, Sapopemba e Vila Alpina. As unidades que não aderiram às pesquisas foram aquelas nas quais não realizamos atendimento de coleta, ou então unidades que não autorizaram a realização da pesquisa.</a:t>
            </a:r>
            <a:endParaRPr lang="pt-BR" sz="1400" b="0" strike="noStrike" spc="-1">
              <a:latin typeface="Arial"/>
            </a:endParaRPr>
          </a:p>
          <a:p>
            <a:pPr>
              <a:lnSpc>
                <a:spcPct val="100000"/>
              </a:lnSpc>
            </a:pPr>
            <a:r>
              <a:rPr lang="pt-BR" sz="1400" b="0" strike="noStrike" spc="-1">
                <a:solidFill>
                  <a:srgbClr val="000000"/>
                </a:solidFill>
                <a:latin typeface="Calibri"/>
              </a:rPr>
              <a:t> </a:t>
            </a:r>
            <a:endParaRPr lang="pt-BR" sz="1400" b="0" strike="noStrike" spc="-1">
              <a:latin typeface="Arial"/>
            </a:endParaRPr>
          </a:p>
          <a:p>
            <a:pPr>
              <a:lnSpc>
                <a:spcPct val="100000"/>
              </a:lnSpc>
            </a:pPr>
            <a:r>
              <a:rPr lang="pt-BR" sz="1400" b="0" strike="noStrike" spc="-1">
                <a:solidFill>
                  <a:srgbClr val="000000"/>
                </a:solidFill>
                <a:latin typeface="Calibri"/>
              </a:rPr>
              <a:t>No exercício de 2019 foram respondidas pesquisas de satisfação (média mensal de 67.680 pesquisas) em um universo de 270.720 atendimentos avaliados. Verificamos alto grau de satisfação dos usuários com os serviços prestados pelo CEAC Norte/AFIP em todas as dimensões avaliadas (Recepção, Coleta, Preparo, Higiene, Limpeza e Entrega de Resultados) com avaliações “Ótimo” ou “Bom” em mais de 90% das respostas, conforme quadro 2 e Tabela 2.</a:t>
            </a:r>
            <a:endParaRPr lang="pt-BR" sz="1400" b="0" strike="noStrike" spc="-1">
              <a:latin typeface="Arial"/>
            </a:endParaRPr>
          </a:p>
          <a:p>
            <a:pPr algn="just">
              <a:lnSpc>
                <a:spcPct val="100000"/>
              </a:lnSpc>
            </a:pPr>
            <a:endParaRPr lang="pt-BR" sz="1400" b="0" strike="noStrike" spc="-1">
              <a:latin typeface="Arial"/>
            </a:endParaRPr>
          </a:p>
        </p:txBody>
      </p:sp>
      <p:pic>
        <p:nvPicPr>
          <p:cNvPr id="159" name="Imagem 11"/>
          <p:cNvPicPr/>
          <p:nvPr/>
        </p:nvPicPr>
        <p:blipFill>
          <a:blip r:embed="rId2"/>
          <a:stretch/>
        </p:blipFill>
        <p:spPr>
          <a:xfrm>
            <a:off x="787320" y="2411640"/>
            <a:ext cx="946800" cy="946800"/>
          </a:xfrm>
          <a:prstGeom prst="rect">
            <a:avLst/>
          </a:prstGeom>
          <a:ln>
            <a:noFill/>
          </a:ln>
        </p:spPr>
      </p:pic>
      <p:pic>
        <p:nvPicPr>
          <p:cNvPr id="160" name="Imagem 12"/>
          <p:cNvPicPr/>
          <p:nvPr/>
        </p:nvPicPr>
        <p:blipFill>
          <a:blip r:embed="rId3"/>
          <a:stretch/>
        </p:blipFill>
        <p:spPr>
          <a:xfrm>
            <a:off x="3952440" y="1742040"/>
            <a:ext cx="946800" cy="946800"/>
          </a:xfrm>
          <a:prstGeom prst="rect">
            <a:avLst/>
          </a:prstGeom>
          <a:ln>
            <a:noFill/>
          </a:ln>
        </p:spPr>
      </p:pic>
      <p:pic>
        <p:nvPicPr>
          <p:cNvPr id="161" name="Imagem 13"/>
          <p:cNvPicPr/>
          <p:nvPr/>
        </p:nvPicPr>
        <p:blipFill>
          <a:blip r:embed="rId4"/>
          <a:stretch/>
        </p:blipFill>
        <p:spPr>
          <a:xfrm>
            <a:off x="2059560" y="3652560"/>
            <a:ext cx="788400" cy="788400"/>
          </a:xfrm>
          <a:prstGeom prst="rect">
            <a:avLst/>
          </a:prstGeom>
          <a:ln>
            <a:noFill/>
          </a:ln>
        </p:spPr>
      </p:pic>
      <p:sp>
        <p:nvSpPr>
          <p:cNvPr id="162" name="CustomShape 3"/>
          <p:cNvSpPr/>
          <p:nvPr/>
        </p:nvSpPr>
        <p:spPr>
          <a:xfrm>
            <a:off x="816840" y="3358800"/>
            <a:ext cx="923400" cy="516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400" b="1" strike="noStrike" spc="-1">
                <a:solidFill>
                  <a:srgbClr val="C00000"/>
                </a:solidFill>
                <a:latin typeface="Calibri"/>
              </a:rPr>
              <a:t>UNIDADE</a:t>
            </a:r>
            <a:endParaRPr lang="pt-BR" sz="1400" b="0" strike="noStrike" spc="-1">
              <a:latin typeface="Arial"/>
            </a:endParaRPr>
          </a:p>
          <a:p>
            <a:pPr>
              <a:lnSpc>
                <a:spcPct val="100000"/>
              </a:lnSpc>
            </a:pPr>
            <a:r>
              <a:rPr lang="pt-BR" sz="1400" b="1" strike="noStrike" spc="-1">
                <a:solidFill>
                  <a:srgbClr val="C00000"/>
                </a:solidFill>
                <a:latin typeface="Calibri"/>
              </a:rPr>
              <a:t>DE SAÚDE</a:t>
            </a:r>
            <a:endParaRPr lang="pt-BR" sz="1400" b="0" strike="noStrike" spc="-1">
              <a:latin typeface="Arial"/>
            </a:endParaRPr>
          </a:p>
        </p:txBody>
      </p:sp>
      <p:sp>
        <p:nvSpPr>
          <p:cNvPr id="163" name="CustomShape 4"/>
          <p:cNvSpPr/>
          <p:nvPr/>
        </p:nvSpPr>
        <p:spPr>
          <a:xfrm>
            <a:off x="1807200" y="4456800"/>
            <a:ext cx="1356120" cy="516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pt-BR" sz="1400" b="1" strike="noStrike" spc="-1">
                <a:solidFill>
                  <a:srgbClr val="C00000"/>
                </a:solidFill>
                <a:latin typeface="Calibri"/>
              </a:rPr>
              <a:t>PROFISSIONAIS </a:t>
            </a:r>
            <a:endParaRPr lang="pt-BR" sz="1400" b="0" strike="noStrike" spc="-1">
              <a:latin typeface="Arial"/>
            </a:endParaRPr>
          </a:p>
          <a:p>
            <a:pPr algn="ctr">
              <a:lnSpc>
                <a:spcPct val="100000"/>
              </a:lnSpc>
            </a:pPr>
            <a:r>
              <a:rPr lang="pt-BR" sz="1400" b="1" strike="noStrike" spc="-1">
                <a:solidFill>
                  <a:srgbClr val="C00000"/>
                </a:solidFill>
                <a:latin typeface="Calibri"/>
              </a:rPr>
              <a:t>DE SAÚDE</a:t>
            </a:r>
            <a:endParaRPr lang="pt-BR" sz="1400" b="0" strike="noStrike" spc="-1">
              <a:latin typeface="Arial"/>
            </a:endParaRPr>
          </a:p>
        </p:txBody>
      </p:sp>
      <p:sp>
        <p:nvSpPr>
          <p:cNvPr id="164" name="CustomShape 5"/>
          <p:cNvSpPr/>
          <p:nvPr/>
        </p:nvSpPr>
        <p:spPr>
          <a:xfrm>
            <a:off x="3957120" y="2800800"/>
            <a:ext cx="1032840" cy="3034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pt-BR" sz="1400" b="1" strike="noStrike" spc="-1">
                <a:solidFill>
                  <a:srgbClr val="C00000"/>
                </a:solidFill>
                <a:latin typeface="Calibri"/>
              </a:rPr>
              <a:t>AVALIAÇÃO</a:t>
            </a:r>
            <a:endParaRPr lang="pt-BR" sz="1400" b="0" strike="noStrike" spc="-1">
              <a:latin typeface="Arial"/>
            </a:endParaRPr>
          </a:p>
        </p:txBody>
      </p:sp>
      <p:sp>
        <p:nvSpPr>
          <p:cNvPr id="165" name="CustomShape 6"/>
          <p:cNvSpPr/>
          <p:nvPr/>
        </p:nvSpPr>
        <p:spPr>
          <a:xfrm>
            <a:off x="515880" y="1939680"/>
            <a:ext cx="3162960" cy="3223080"/>
          </a:xfrm>
          <a:prstGeom prst="ellipse">
            <a:avLst/>
          </a:prstGeom>
          <a:noFill/>
          <a:ln w="324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p:style>
      </p:sp>
      <p:pic>
        <p:nvPicPr>
          <p:cNvPr id="166" name="Imagem 18"/>
          <p:cNvPicPr/>
          <p:nvPr/>
        </p:nvPicPr>
        <p:blipFill>
          <a:blip r:embed="rId5">
            <a:extLst>
              <a:ext uri="{BEBA8EAE-BF5A-486C-A8C5-ECC9F3942E4B}">
                <a14:imgProps xmlns:a14="http://schemas.microsoft.com/office/drawing/2010/main">
                  <a14:imgLayer>
                    <a14:imgEffect>
                      <a14:brightnessContrast bright="-40000" contrast="-40000"/>
                    </a14:imgEffect>
                  </a14:imgLayer>
                </a14:imgProps>
              </a:ext>
            </a:extLst>
          </a:blip>
          <a:stretch/>
        </p:blipFill>
        <p:spPr>
          <a:xfrm rot="19769400">
            <a:off x="2725920" y="1351080"/>
            <a:ext cx="1022040" cy="860040"/>
          </a:xfrm>
          <a:prstGeom prst="rect">
            <a:avLst/>
          </a:prstGeom>
          <a:ln>
            <a:noFill/>
          </a:ln>
        </p:spPr>
      </p:pic>
      <p:pic>
        <p:nvPicPr>
          <p:cNvPr id="167" name="Imagem 19"/>
          <p:cNvPicPr/>
          <p:nvPr/>
        </p:nvPicPr>
        <p:blipFill>
          <a:blip r:embed="rId5">
            <a:extLst>
              <a:ext uri="{BEBA8EAE-BF5A-486C-A8C5-ECC9F3942E4B}">
                <a14:imgProps xmlns:a14="http://schemas.microsoft.com/office/drawing/2010/main">
                  <a14:imgLayer>
                    <a14:imgEffect>
                      <a14:brightnessContrast bright="-40000" contrast="-40000"/>
                    </a14:imgEffect>
                  </a14:imgLayer>
                </a14:imgProps>
              </a:ext>
            </a:extLst>
          </a:blip>
          <a:stretch/>
        </p:blipFill>
        <p:spPr>
          <a:xfrm rot="2329800" flipH="1">
            <a:off x="1783080" y="2261880"/>
            <a:ext cx="552240" cy="375120"/>
          </a:xfrm>
          <a:prstGeom prst="rect">
            <a:avLst/>
          </a:prstGeom>
          <a:ln>
            <a:noFill/>
          </a:ln>
        </p:spPr>
      </p:pic>
      <p:sp>
        <p:nvSpPr>
          <p:cNvPr id="168" name="CustomShape 7"/>
          <p:cNvSpPr/>
          <p:nvPr/>
        </p:nvSpPr>
        <p:spPr>
          <a:xfrm>
            <a:off x="1920240" y="2631600"/>
            <a:ext cx="1739160" cy="63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t-BR" sz="1200" b="0" i="1" strike="noStrike" spc="-1">
                <a:solidFill>
                  <a:srgbClr val="595959"/>
                </a:solidFill>
                <a:latin typeface="Calibri"/>
              </a:rPr>
              <a:t>qualidade do serviço</a:t>
            </a:r>
            <a:endParaRPr lang="pt-BR" sz="1200" b="0" strike="noStrike" spc="-1">
              <a:latin typeface="Arial"/>
            </a:endParaRPr>
          </a:p>
          <a:p>
            <a:pPr>
              <a:lnSpc>
                <a:spcPct val="100000"/>
              </a:lnSpc>
            </a:pPr>
            <a:r>
              <a:rPr lang="pt-BR" sz="1200" b="0" i="1" strike="noStrike" spc="-1">
                <a:solidFill>
                  <a:srgbClr val="595959"/>
                </a:solidFill>
                <a:latin typeface="Calibri"/>
              </a:rPr>
              <a:t>satisfação dos usuários</a:t>
            </a:r>
            <a:endParaRPr lang="pt-BR" sz="1200" b="0" strike="noStrike" spc="-1">
              <a:latin typeface="Arial"/>
            </a:endParaRPr>
          </a:p>
          <a:p>
            <a:pPr>
              <a:lnSpc>
                <a:spcPct val="100000"/>
              </a:lnSpc>
            </a:pPr>
            <a:endParaRPr lang="pt-BR" sz="1200" b="0" strike="noStrike" spc="-1">
              <a:latin typeface="Arial"/>
            </a:endParaRPr>
          </a:p>
        </p:txBody>
      </p:sp>
      <p:sp>
        <p:nvSpPr>
          <p:cNvPr id="169" name="CustomShape 8"/>
          <p:cNvSpPr/>
          <p:nvPr/>
        </p:nvSpPr>
        <p:spPr>
          <a:xfrm>
            <a:off x="2040480" y="386244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70" name="CustomShape 9"/>
          <p:cNvSpPr/>
          <p:nvPr/>
        </p:nvSpPr>
        <p:spPr>
          <a:xfrm>
            <a:off x="2306160" y="386028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71" name="CustomShape 10"/>
          <p:cNvSpPr/>
          <p:nvPr/>
        </p:nvSpPr>
        <p:spPr>
          <a:xfrm>
            <a:off x="2594520" y="385812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pic>
        <p:nvPicPr>
          <p:cNvPr id="172" name="Imagem 24"/>
          <p:cNvPicPr/>
          <p:nvPr/>
        </p:nvPicPr>
        <p:blipFill>
          <a:blip r:embed="rId5">
            <a:extLst>
              <a:ext uri="{BEBA8EAE-BF5A-486C-A8C5-ECC9F3942E4B}">
                <a14:imgProps xmlns:a14="http://schemas.microsoft.com/office/drawing/2010/main">
                  <a14:imgLayer>
                    <a14:imgEffect>
                      <a14:brightnessContrast bright="-40000" contrast="-40000"/>
                    </a14:imgEffect>
                  </a14:imgLayer>
                </a14:imgProps>
              </a:ext>
            </a:extLst>
          </a:blip>
          <a:stretch/>
        </p:blipFill>
        <p:spPr>
          <a:xfrm rot="4700400">
            <a:off x="2920320" y="3219120"/>
            <a:ext cx="482040" cy="375120"/>
          </a:xfrm>
          <a:prstGeom prst="rect">
            <a:avLst/>
          </a:prstGeom>
          <a:ln>
            <a:noFill/>
          </a:ln>
        </p:spPr>
      </p:pic>
      <p:sp>
        <p:nvSpPr>
          <p:cNvPr id="173" name="CustomShape 11"/>
          <p:cNvSpPr/>
          <p:nvPr/>
        </p:nvSpPr>
        <p:spPr>
          <a:xfrm>
            <a:off x="148320" y="150120"/>
            <a:ext cx="11887560" cy="65574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3822840" y="37800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r">
              <a:lnSpc>
                <a:spcPct val="90000"/>
              </a:lnSpc>
            </a:pPr>
            <a:r>
              <a:rPr lang="pt-BR" sz="3200" b="1" strike="noStrike" spc="-1">
                <a:solidFill>
                  <a:srgbClr val="C00000"/>
                </a:solidFill>
                <a:latin typeface="Calibri"/>
              </a:rPr>
              <a:t>Indicadores – Pesquisa de Satisfação</a:t>
            </a:r>
            <a:endParaRPr lang="pt-BR" sz="3200" b="0" strike="noStrike" spc="-1">
              <a:latin typeface="Arial"/>
            </a:endParaRPr>
          </a:p>
        </p:txBody>
      </p:sp>
      <p:sp>
        <p:nvSpPr>
          <p:cNvPr id="175" name="CustomShape 2"/>
          <p:cNvSpPr/>
          <p:nvPr/>
        </p:nvSpPr>
        <p:spPr>
          <a:xfrm>
            <a:off x="2040480" y="386244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76" name="CustomShape 3"/>
          <p:cNvSpPr/>
          <p:nvPr/>
        </p:nvSpPr>
        <p:spPr>
          <a:xfrm>
            <a:off x="2306160" y="386028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77" name="CustomShape 4"/>
          <p:cNvSpPr/>
          <p:nvPr/>
        </p:nvSpPr>
        <p:spPr>
          <a:xfrm>
            <a:off x="2594520" y="385812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78" name="CustomShape 5"/>
          <p:cNvSpPr/>
          <p:nvPr/>
        </p:nvSpPr>
        <p:spPr>
          <a:xfrm>
            <a:off x="148320" y="150120"/>
            <a:ext cx="11887560" cy="65574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pic>
        <p:nvPicPr>
          <p:cNvPr id="179" name="Imagem 1"/>
          <p:cNvPicPr/>
          <p:nvPr/>
        </p:nvPicPr>
        <p:blipFill>
          <a:blip r:embed="rId2"/>
          <a:stretch/>
        </p:blipFill>
        <p:spPr>
          <a:xfrm>
            <a:off x="334080" y="1985040"/>
            <a:ext cx="6415920" cy="3460320"/>
          </a:xfrm>
          <a:prstGeom prst="rect">
            <a:avLst/>
          </a:prstGeom>
          <a:ln>
            <a:noFill/>
          </a:ln>
        </p:spPr>
      </p:pic>
      <p:pic>
        <p:nvPicPr>
          <p:cNvPr id="180" name="Imagem 4"/>
          <p:cNvPicPr/>
          <p:nvPr/>
        </p:nvPicPr>
        <p:blipFill>
          <a:blip r:embed="rId3"/>
          <a:stretch/>
        </p:blipFill>
        <p:spPr>
          <a:xfrm>
            <a:off x="6316200" y="1870200"/>
            <a:ext cx="6136200" cy="3574800"/>
          </a:xfrm>
          <a:prstGeom prst="rect">
            <a:avLst/>
          </a:prstGeom>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3834720" y="31896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r">
              <a:lnSpc>
                <a:spcPct val="90000"/>
              </a:lnSpc>
            </a:pPr>
            <a:r>
              <a:rPr lang="pt-BR" sz="3200" b="1" strike="noStrike" spc="-1">
                <a:solidFill>
                  <a:srgbClr val="C00000"/>
                </a:solidFill>
                <a:latin typeface="Calibri"/>
              </a:rPr>
              <a:t>Educação Continuada  </a:t>
            </a:r>
            <a:endParaRPr lang="pt-BR" sz="3200" b="0" strike="noStrike" spc="-1">
              <a:latin typeface="Arial"/>
            </a:endParaRPr>
          </a:p>
        </p:txBody>
      </p:sp>
      <p:sp>
        <p:nvSpPr>
          <p:cNvPr id="182" name="CustomShape 2"/>
          <p:cNvSpPr/>
          <p:nvPr/>
        </p:nvSpPr>
        <p:spPr>
          <a:xfrm>
            <a:off x="2040480" y="386244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83" name="CustomShape 3"/>
          <p:cNvSpPr/>
          <p:nvPr/>
        </p:nvSpPr>
        <p:spPr>
          <a:xfrm>
            <a:off x="2306160" y="386028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84" name="CustomShape 4"/>
          <p:cNvSpPr/>
          <p:nvPr/>
        </p:nvSpPr>
        <p:spPr>
          <a:xfrm>
            <a:off x="2594520" y="3858120"/>
            <a:ext cx="295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800" b="1" strike="noStrike" spc="-1">
                <a:solidFill>
                  <a:srgbClr val="FFFFFF"/>
                </a:solidFill>
                <a:latin typeface="Calibri"/>
              </a:rPr>
              <a:t>+</a:t>
            </a:r>
            <a:endParaRPr lang="pt-BR" sz="1800" b="0" strike="noStrike" spc="-1">
              <a:latin typeface="Arial"/>
            </a:endParaRPr>
          </a:p>
        </p:txBody>
      </p:sp>
      <p:sp>
        <p:nvSpPr>
          <p:cNvPr id="185" name="CustomShape 5"/>
          <p:cNvSpPr/>
          <p:nvPr/>
        </p:nvSpPr>
        <p:spPr>
          <a:xfrm>
            <a:off x="148320" y="150120"/>
            <a:ext cx="11887560" cy="65574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pic>
        <p:nvPicPr>
          <p:cNvPr id="186" name="Imagem 3"/>
          <p:cNvPicPr/>
          <p:nvPr/>
        </p:nvPicPr>
        <p:blipFill>
          <a:blip r:embed="rId2"/>
          <a:srcRect l="3760" r="8374"/>
          <a:stretch/>
        </p:blipFill>
        <p:spPr>
          <a:xfrm>
            <a:off x="2892240" y="2142000"/>
            <a:ext cx="5793840" cy="4641480"/>
          </a:xfrm>
          <a:prstGeom prst="rect">
            <a:avLst/>
          </a:prstGeom>
          <a:ln>
            <a:noFill/>
          </a:ln>
        </p:spPr>
      </p:pic>
      <p:sp>
        <p:nvSpPr>
          <p:cNvPr id="187" name="CustomShape 6"/>
          <p:cNvSpPr/>
          <p:nvPr/>
        </p:nvSpPr>
        <p:spPr>
          <a:xfrm>
            <a:off x="292320" y="1092240"/>
            <a:ext cx="1159884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800" b="0" strike="noStrike" spc="-1">
                <a:solidFill>
                  <a:srgbClr val="000000"/>
                </a:solidFill>
                <a:latin typeface="Arial"/>
                <a:ea typeface="바탕"/>
              </a:rPr>
              <a:t>No quadro 5 está representado a quantidade de treinamentos e certificados como forma de ação corretiva e aprimoramento de nossos colaboradores na área técnica, executado pelo setor Pré-Analítico do CEAC Norte.</a:t>
            </a:r>
            <a:endParaRPr lang="pt-BR" sz="1800" b="0" strike="noStrike" spc="-1">
              <a:latin typeface="Arial"/>
            </a:endParaRPr>
          </a:p>
          <a:p>
            <a:pPr algn="just">
              <a:lnSpc>
                <a:spcPct val="150000"/>
              </a:lnSpc>
            </a:pPr>
            <a:r>
              <a:rPr lang="pt-BR" sz="1800" b="0" strike="noStrike" spc="-1">
                <a:solidFill>
                  <a:srgbClr val="000000"/>
                </a:solidFill>
                <a:latin typeface="Arial"/>
                <a:ea typeface="Arial Unicode MS"/>
              </a:rPr>
              <a:t>                                          Quadro 5 – Treinamentos – Exercício de 2019.</a:t>
            </a:r>
            <a:endParaRPr lang="pt-BR" sz="18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430920" y="1353960"/>
            <a:ext cx="4962960" cy="1458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200" b="1" strike="noStrike" spc="-1">
                <a:solidFill>
                  <a:srgbClr val="000000"/>
                </a:solidFill>
                <a:latin typeface="Calibri"/>
                <a:ea typeface="Arial Unicode MS"/>
              </a:rPr>
              <a:t>Tempo de Atendimento Total (TAT) por unidade</a:t>
            </a:r>
            <a:endParaRPr lang="pt-BR" sz="1200" b="0" strike="noStrike" spc="-1">
              <a:latin typeface="Arial"/>
            </a:endParaRPr>
          </a:p>
          <a:p>
            <a:pPr algn="just">
              <a:lnSpc>
                <a:spcPct val="150000"/>
              </a:lnSpc>
            </a:pPr>
            <a:r>
              <a:rPr lang="pt-BR" sz="1200" b="0" strike="noStrike" spc="-1">
                <a:solidFill>
                  <a:srgbClr val="000000"/>
                </a:solidFill>
                <a:latin typeface="Calibri"/>
                <a:ea typeface="Arial Unicode MS"/>
              </a:rPr>
              <a:t> </a:t>
            </a:r>
            <a:endParaRPr lang="pt-BR" sz="1200" b="0" strike="noStrike" spc="-1">
              <a:latin typeface="Arial"/>
            </a:endParaRPr>
          </a:p>
          <a:p>
            <a:pPr algn="just">
              <a:lnSpc>
                <a:spcPct val="150000"/>
              </a:lnSpc>
            </a:pPr>
            <a:r>
              <a:rPr lang="pt-BR" sz="1200" b="0" strike="noStrike" spc="-1">
                <a:solidFill>
                  <a:srgbClr val="000000"/>
                </a:solidFill>
                <a:latin typeface="Calibri"/>
                <a:ea typeface="Arial Unicode MS"/>
              </a:rPr>
              <a:t>A tabela 3 representa o indicado o indicador de exames liberados conforme intervalo de tempo definido em Contrato de Gestão e suas porcentagens, divididas de acordo com o perfil de exames </a:t>
            </a:r>
            <a:r>
              <a:rPr lang="pt-BR" sz="1200" b="0" strike="noStrike" spc="-1">
                <a:solidFill>
                  <a:srgbClr val="000000"/>
                </a:solidFill>
                <a:latin typeface="Calibri"/>
                <a:ea typeface="바탕"/>
              </a:rPr>
              <a:t> – Ano 2019.</a:t>
            </a:r>
            <a:endParaRPr lang="pt-BR" sz="1200" b="0" strike="noStrike" spc="-1">
              <a:latin typeface="Arial"/>
            </a:endParaRPr>
          </a:p>
        </p:txBody>
      </p:sp>
      <p:sp>
        <p:nvSpPr>
          <p:cNvPr id="189" name="CustomShape 2"/>
          <p:cNvSpPr/>
          <p:nvPr/>
        </p:nvSpPr>
        <p:spPr>
          <a:xfrm>
            <a:off x="430920" y="428400"/>
            <a:ext cx="57754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3200" b="1" strike="noStrike" spc="-1">
                <a:solidFill>
                  <a:srgbClr val="C00000"/>
                </a:solidFill>
                <a:latin typeface="Calibri"/>
              </a:rPr>
              <a:t>Tempo de Atendimento Total (TAT) por unidade</a:t>
            </a:r>
            <a:endParaRPr lang="pt-BR" sz="3200" b="0" strike="noStrike" spc="-1">
              <a:latin typeface="Arial"/>
            </a:endParaRPr>
          </a:p>
        </p:txBody>
      </p:sp>
      <p:sp>
        <p:nvSpPr>
          <p:cNvPr id="190" name="CustomShape 3"/>
          <p:cNvSpPr/>
          <p:nvPr/>
        </p:nvSpPr>
        <p:spPr>
          <a:xfrm>
            <a:off x="148320" y="150120"/>
            <a:ext cx="11887560" cy="65574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sp>
        <p:nvSpPr>
          <p:cNvPr id="191" name="CustomShape 4"/>
          <p:cNvSpPr/>
          <p:nvPr/>
        </p:nvSpPr>
        <p:spPr>
          <a:xfrm>
            <a:off x="5710680" y="6026760"/>
            <a:ext cx="6095520" cy="29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900" b="0" i="1" strike="noStrike" spc="-1">
                <a:solidFill>
                  <a:srgbClr val="000000"/>
                </a:solidFill>
                <a:latin typeface="Arial"/>
                <a:ea typeface="Arial Unicode MS"/>
              </a:rPr>
              <a:t>Fonte: Associação Fundo de Incentivo à Pesquisa – AFIP Sistema SHIFT ® 2019</a:t>
            </a:r>
            <a:endParaRPr lang="pt-BR" sz="900" b="0" strike="noStrike" spc="-1">
              <a:latin typeface="Arial"/>
            </a:endParaRPr>
          </a:p>
        </p:txBody>
      </p:sp>
      <p:pic>
        <p:nvPicPr>
          <p:cNvPr id="192" name="Imagem 2"/>
          <p:cNvPicPr/>
          <p:nvPr/>
        </p:nvPicPr>
        <p:blipFill>
          <a:blip r:embed="rId2"/>
          <a:srcRect l="1337" t="3434" r="3321" b="3739"/>
          <a:stretch/>
        </p:blipFill>
        <p:spPr>
          <a:xfrm>
            <a:off x="300240" y="3084480"/>
            <a:ext cx="11548800" cy="2729160"/>
          </a:xfrm>
          <a:prstGeom prst="rect">
            <a:avLst/>
          </a:prstGeom>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 name="CustomShape 1"/>
          <p:cNvSpPr/>
          <p:nvPr/>
        </p:nvSpPr>
        <p:spPr>
          <a:xfrm>
            <a:off x="0" y="0"/>
            <a:ext cx="2013120" cy="685764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p:style>
      </p:sp>
      <p:sp>
        <p:nvSpPr>
          <p:cNvPr id="194" name="CustomShape 2"/>
          <p:cNvSpPr/>
          <p:nvPr/>
        </p:nvSpPr>
        <p:spPr>
          <a:xfrm>
            <a:off x="694440" y="2272320"/>
            <a:ext cx="2742840" cy="2742840"/>
          </a:xfrm>
          <a:prstGeom prst="ellipse">
            <a:avLst/>
          </a:prstGeom>
          <a:solidFill>
            <a:srgbClr val="262626"/>
          </a:solidFill>
          <a:ln w="174600">
            <a:solidFill>
              <a:srgbClr val="262626"/>
            </a:solidFill>
            <a:round/>
          </a:ln>
        </p:spPr>
        <p:style>
          <a:lnRef idx="0">
            <a:scrgbClr r="0" g="0" b="0"/>
          </a:lnRef>
          <a:fillRef idx="0">
            <a:scrgbClr r="0" g="0" b="0"/>
          </a:fillRef>
          <a:effectRef idx="0">
            <a:scrgbClr r="0" g="0" b="0"/>
          </a:effectRef>
          <a:fontRef idx="minor"/>
        </p:style>
        <p:txBody>
          <a:bodyPr anchor="ctr">
            <a:normAutofit/>
          </a:bodyPr>
          <a:lstStyle/>
          <a:p>
            <a:pPr algn="ctr">
              <a:lnSpc>
                <a:spcPct val="90000"/>
              </a:lnSpc>
              <a:spcAft>
                <a:spcPts val="601"/>
              </a:spcAft>
            </a:pPr>
            <a:r>
              <a:rPr lang="pt-BR" sz="2800" b="1" strike="noStrike" spc="-1">
                <a:solidFill>
                  <a:srgbClr val="FFFFFF"/>
                </a:solidFill>
                <a:latin typeface="Calibri"/>
              </a:rPr>
              <a:t>Recursos Financeiros</a:t>
            </a:r>
            <a:endParaRPr lang="pt-BR" sz="2800" b="0" strike="noStrike" spc="-1">
              <a:latin typeface="Arial"/>
            </a:endParaRPr>
          </a:p>
        </p:txBody>
      </p:sp>
      <p:sp>
        <p:nvSpPr>
          <p:cNvPr id="195" name="CustomShape 3"/>
          <p:cNvSpPr/>
          <p:nvPr/>
        </p:nvSpPr>
        <p:spPr>
          <a:xfrm>
            <a:off x="3970440" y="241200"/>
            <a:ext cx="7187760" cy="200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400" b="0" strike="noStrike" spc="-1">
                <a:solidFill>
                  <a:srgbClr val="262626"/>
                </a:solidFill>
                <a:latin typeface="Calibri"/>
                <a:ea typeface="Arial Unicode MS"/>
              </a:rPr>
              <a:t>A estimativa financeira prevista no contrato de gestão</a:t>
            </a:r>
            <a:r>
              <a:rPr lang="pt-BR" sz="1400" b="0" strike="noStrike" spc="-1">
                <a:solidFill>
                  <a:srgbClr val="262626"/>
                </a:solidFill>
                <a:latin typeface="Calibri"/>
                <a:ea typeface="바탕"/>
              </a:rPr>
              <a:t> n°001.0500.000.026/2015 para o Ano  de 2019 </a:t>
            </a:r>
            <a:r>
              <a:rPr lang="pt-BR" sz="1400" b="0" strike="noStrike" spc="-1">
                <a:solidFill>
                  <a:srgbClr val="262626"/>
                </a:solidFill>
                <a:latin typeface="Calibri"/>
                <a:ea typeface="Arial Unicode MS"/>
              </a:rPr>
              <a:t>foi de R$ </a:t>
            </a:r>
            <a:r>
              <a:rPr lang="pt-BR" sz="1400" b="1" strike="noStrike" spc="-1">
                <a:solidFill>
                  <a:srgbClr val="262626"/>
                </a:solidFill>
                <a:latin typeface="Calibri"/>
                <a:ea typeface="Arial Unicode MS"/>
              </a:rPr>
              <a:t>61.439.366,04</a:t>
            </a:r>
            <a:endParaRPr lang="pt-BR" sz="1400" b="0" strike="noStrike" spc="-1">
              <a:latin typeface="Arial"/>
            </a:endParaRPr>
          </a:p>
          <a:p>
            <a:pPr algn="just">
              <a:lnSpc>
                <a:spcPct val="150000"/>
              </a:lnSpc>
            </a:pPr>
            <a:r>
              <a:rPr lang="pt-BR" sz="1400" b="1" strike="noStrike" spc="-1">
                <a:solidFill>
                  <a:srgbClr val="262626"/>
                </a:solidFill>
                <a:latin typeface="Calibri"/>
                <a:ea typeface="Arial Unicode MS"/>
              </a:rPr>
              <a:t> </a:t>
            </a:r>
            <a:endParaRPr lang="pt-BR" sz="1400" b="0" strike="noStrike" spc="-1">
              <a:latin typeface="Arial"/>
            </a:endParaRPr>
          </a:p>
          <a:p>
            <a:pPr algn="just">
              <a:lnSpc>
                <a:spcPct val="150000"/>
              </a:lnSpc>
            </a:pPr>
            <a:r>
              <a:rPr lang="pt-BR" sz="1400" b="0" strike="noStrike" spc="-1">
                <a:solidFill>
                  <a:srgbClr val="262626"/>
                </a:solidFill>
                <a:latin typeface="Calibri"/>
                <a:ea typeface="Arial Unicode MS"/>
              </a:rPr>
              <a:t>A Tabela 4 apresenta a relação de repasses mensais efetuados pela SES/SP para a AFIP-OSS durante o Ano de 2019. O valor repassado foi de R$</a:t>
            </a:r>
            <a:r>
              <a:rPr lang="pt-BR" sz="1400" b="1" strike="noStrike" spc="-1">
                <a:solidFill>
                  <a:srgbClr val="262626"/>
                </a:solidFill>
                <a:latin typeface="Calibri"/>
                <a:ea typeface="Arial Unicode MS"/>
              </a:rPr>
              <a:t> 57.687.713,50, 6,11% </a:t>
            </a:r>
            <a:r>
              <a:rPr lang="pt-BR" sz="1400" b="0" strike="noStrike" spc="-1">
                <a:solidFill>
                  <a:srgbClr val="262626"/>
                </a:solidFill>
                <a:latin typeface="Calibri"/>
                <a:ea typeface="Arial Unicode MS"/>
              </a:rPr>
              <a:t>a menos que o valor planejado nos referidos Termos Aditivos. </a:t>
            </a:r>
            <a:endParaRPr lang="pt-BR" sz="1400" b="0" strike="noStrike" spc="-1">
              <a:latin typeface="Arial"/>
            </a:endParaRPr>
          </a:p>
        </p:txBody>
      </p:sp>
      <p:sp>
        <p:nvSpPr>
          <p:cNvPr id="196" name="CustomShape 4"/>
          <p:cNvSpPr/>
          <p:nvPr/>
        </p:nvSpPr>
        <p:spPr>
          <a:xfrm>
            <a:off x="4884480" y="6203880"/>
            <a:ext cx="609552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i="1" u="sng" strike="noStrike" spc="-1">
                <a:solidFill>
                  <a:srgbClr val="0563C1"/>
                </a:solidFill>
                <a:uFillTx/>
                <a:latin typeface="Arial"/>
                <a:ea typeface="Arial Unicode MS"/>
                <a:hlinkClick r:id="rId2"/>
              </a:rPr>
              <a:t>www.gestao.saude.sp.gov.br</a:t>
            </a:r>
            <a:r>
              <a:rPr lang="pt-BR" sz="800" b="0" i="1" strike="noStrike" spc="-1">
                <a:solidFill>
                  <a:srgbClr val="000000"/>
                </a:solidFill>
                <a:latin typeface="Arial"/>
                <a:ea typeface="Arial Unicode MS"/>
              </a:rPr>
              <a:t> </a:t>
            </a:r>
            <a:r>
              <a:rPr lang="pt-BR" sz="800" b="0" i="1" strike="noStrike" spc="-1">
                <a:solidFill>
                  <a:srgbClr val="000000"/>
                </a:solidFill>
                <a:latin typeface="Arial"/>
                <a:ea typeface="Times New Roman"/>
              </a:rPr>
              <a:t>Acesso em 28/01/2020 14h18min</a:t>
            </a:r>
            <a:endParaRPr lang="pt-BR" sz="800" b="0" strike="noStrike" spc="-1">
              <a:latin typeface="Arial"/>
            </a:endParaRPr>
          </a:p>
          <a:p>
            <a:pPr algn="just">
              <a:lnSpc>
                <a:spcPct val="150000"/>
              </a:lnSpc>
            </a:pPr>
            <a:endParaRPr lang="pt-BR" sz="800" b="0" strike="noStrike" spc="-1">
              <a:latin typeface="Arial"/>
            </a:endParaRPr>
          </a:p>
        </p:txBody>
      </p:sp>
      <p:pic>
        <p:nvPicPr>
          <p:cNvPr id="197" name="Imagem 9"/>
          <p:cNvPicPr/>
          <p:nvPr/>
        </p:nvPicPr>
        <p:blipFill>
          <a:blip r:embed="rId3"/>
          <a:stretch/>
        </p:blipFill>
        <p:spPr>
          <a:xfrm>
            <a:off x="240120" y="6317640"/>
            <a:ext cx="1163160" cy="328680"/>
          </a:xfrm>
          <a:prstGeom prst="rect">
            <a:avLst/>
          </a:prstGeom>
          <a:ln>
            <a:noFill/>
          </a:ln>
        </p:spPr>
      </p:pic>
      <p:pic>
        <p:nvPicPr>
          <p:cNvPr id="198" name="Imagem 1"/>
          <p:cNvPicPr/>
          <p:nvPr/>
        </p:nvPicPr>
        <p:blipFill>
          <a:blip r:embed="rId4"/>
          <a:stretch/>
        </p:blipFill>
        <p:spPr>
          <a:xfrm>
            <a:off x="4884480" y="2272320"/>
            <a:ext cx="5408280" cy="3786840"/>
          </a:xfrm>
          <a:prstGeom prst="rect">
            <a:avLst/>
          </a:prstGeom>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0" y="0"/>
            <a:ext cx="4073040" cy="68576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sp>
      <p:sp>
        <p:nvSpPr>
          <p:cNvPr id="200" name="CustomShape 2"/>
          <p:cNvSpPr/>
          <p:nvPr/>
        </p:nvSpPr>
        <p:spPr>
          <a:xfrm>
            <a:off x="586080" y="1502640"/>
            <a:ext cx="2854440" cy="958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spcAft>
                <a:spcPts val="601"/>
              </a:spcAft>
            </a:pPr>
            <a:r>
              <a:rPr lang="pt-BR" sz="2600" b="1" strike="noStrike" spc="-1">
                <a:solidFill>
                  <a:srgbClr val="FFFFFF"/>
                </a:solidFill>
                <a:latin typeface="Calibri Light"/>
              </a:rPr>
              <a:t>Prestação de Contas</a:t>
            </a:r>
            <a:endParaRPr lang="pt-BR" sz="2600" b="0" strike="noStrike" spc="-1">
              <a:latin typeface="Arial"/>
            </a:endParaRPr>
          </a:p>
          <a:p>
            <a:pPr algn="ctr">
              <a:lnSpc>
                <a:spcPct val="100000"/>
              </a:lnSpc>
              <a:spcAft>
                <a:spcPts val="601"/>
              </a:spcAft>
            </a:pPr>
            <a:r>
              <a:rPr lang="pt-BR" sz="2600" b="1" strike="noStrike" spc="-1">
                <a:solidFill>
                  <a:srgbClr val="FFFFFF"/>
                </a:solidFill>
                <a:latin typeface="Calibri Light"/>
              </a:rPr>
              <a:t>Fluxo de Caixa</a:t>
            </a:r>
            <a:endParaRPr lang="pt-BR" sz="2600" b="0" strike="noStrike" spc="-1">
              <a:latin typeface="Arial"/>
            </a:endParaRPr>
          </a:p>
        </p:txBody>
      </p:sp>
      <p:sp>
        <p:nvSpPr>
          <p:cNvPr id="201" name="CustomShape 3"/>
          <p:cNvSpPr/>
          <p:nvPr/>
        </p:nvSpPr>
        <p:spPr>
          <a:xfrm>
            <a:off x="515880" y="2937240"/>
            <a:ext cx="2984400" cy="1448280"/>
          </a:xfrm>
          <a:prstGeom prst="rect">
            <a:avLst/>
          </a:prstGeom>
          <a:noFill/>
          <a:ln>
            <a:noFill/>
          </a:ln>
        </p:spPr>
        <p:style>
          <a:lnRef idx="0">
            <a:scrgbClr r="0" g="0" b="0"/>
          </a:lnRef>
          <a:fillRef idx="0">
            <a:scrgbClr r="0" g="0" b="0"/>
          </a:fillRef>
          <a:effectRef idx="0">
            <a:scrgbClr r="0" g="0" b="0"/>
          </a:effectRef>
          <a:fontRef idx="minor"/>
        </p:style>
      </p:sp>
      <p:sp>
        <p:nvSpPr>
          <p:cNvPr id="202" name="CustomShape 4"/>
          <p:cNvSpPr/>
          <p:nvPr/>
        </p:nvSpPr>
        <p:spPr>
          <a:xfrm>
            <a:off x="526320" y="1167120"/>
            <a:ext cx="2973600" cy="1557000"/>
          </a:xfrm>
          <a:prstGeom prst="rect">
            <a:avLst/>
          </a:prstGeom>
          <a:noFill/>
          <a:ln w="19080">
            <a:solidFill>
              <a:schemeClr val="bg1"/>
            </a:solidFill>
          </a:ln>
        </p:spPr>
        <p:style>
          <a:lnRef idx="2">
            <a:schemeClr val="accent1">
              <a:shade val="50000"/>
            </a:schemeClr>
          </a:lnRef>
          <a:fillRef idx="1">
            <a:schemeClr val="accent1"/>
          </a:fillRef>
          <a:effectRef idx="0">
            <a:schemeClr val="accent1"/>
          </a:effectRef>
          <a:fontRef idx="minor"/>
        </p:style>
      </p:sp>
      <p:sp>
        <p:nvSpPr>
          <p:cNvPr id="203" name="CustomShape 5"/>
          <p:cNvSpPr/>
          <p:nvPr/>
        </p:nvSpPr>
        <p:spPr>
          <a:xfrm>
            <a:off x="484200" y="3034080"/>
            <a:ext cx="3047760" cy="190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1700" b="0" strike="noStrike" spc="-1">
                <a:solidFill>
                  <a:srgbClr val="FFFFFF"/>
                </a:solidFill>
                <a:latin typeface="Calibri"/>
              </a:rPr>
              <a:t>A prestação de contas Financeira foi realizada através do Sistema de Gestão da Secretaria Estadual de Saúde. A Demonstração de Fluxo de Caixa de Janeiro a Dezembro de 2019 está representada no quadro 6.</a:t>
            </a:r>
            <a:endParaRPr lang="pt-BR" sz="1700" b="0" strike="noStrike" spc="-1">
              <a:latin typeface="Arial"/>
            </a:endParaRPr>
          </a:p>
        </p:txBody>
      </p:sp>
      <p:sp>
        <p:nvSpPr>
          <p:cNvPr id="204" name="CustomShape 6"/>
          <p:cNvSpPr/>
          <p:nvPr/>
        </p:nvSpPr>
        <p:spPr>
          <a:xfrm>
            <a:off x="4183920" y="1544400"/>
            <a:ext cx="6095520" cy="3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000" b="0" strike="noStrike" spc="-1">
                <a:solidFill>
                  <a:srgbClr val="000000"/>
                </a:solidFill>
                <a:latin typeface="Calibri"/>
                <a:ea typeface="Arial Unicode MS"/>
              </a:rPr>
              <a:t> Quadro 6 – Demonstrativo de Fluxo de Caixa CEAC Norte – Anual 2019</a:t>
            </a:r>
            <a:endParaRPr lang="pt-BR" sz="1000" b="0" strike="noStrike" spc="-1">
              <a:latin typeface="Arial"/>
            </a:endParaRPr>
          </a:p>
        </p:txBody>
      </p:sp>
      <p:pic>
        <p:nvPicPr>
          <p:cNvPr id="205" name="Imagem 12"/>
          <p:cNvPicPr/>
          <p:nvPr/>
        </p:nvPicPr>
        <p:blipFill>
          <a:blip r:embed="rId2"/>
          <a:stretch/>
        </p:blipFill>
        <p:spPr>
          <a:xfrm>
            <a:off x="240120" y="6317640"/>
            <a:ext cx="1163160" cy="328680"/>
          </a:xfrm>
          <a:prstGeom prst="rect">
            <a:avLst/>
          </a:prstGeom>
          <a:ln>
            <a:noFill/>
          </a:ln>
        </p:spPr>
      </p:pic>
      <p:sp>
        <p:nvSpPr>
          <p:cNvPr id="206" name="CustomShape 7"/>
          <p:cNvSpPr/>
          <p:nvPr/>
        </p:nvSpPr>
        <p:spPr>
          <a:xfrm>
            <a:off x="4183920" y="4656240"/>
            <a:ext cx="6095520" cy="22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t-BR" sz="900" b="0" i="1" u="sng" strike="noStrike" spc="-1">
                <a:solidFill>
                  <a:srgbClr val="0563C1"/>
                </a:solidFill>
                <a:uFillTx/>
                <a:latin typeface="Arial"/>
                <a:ea typeface="Arial Unicode MS"/>
                <a:hlinkClick r:id="rId3"/>
              </a:rPr>
              <a:t>www.gestao.saude.sp.gov.br</a:t>
            </a:r>
            <a:r>
              <a:rPr lang="pt-BR" sz="900" b="0" i="1" strike="noStrike" spc="-1">
                <a:solidFill>
                  <a:srgbClr val="000000"/>
                </a:solidFill>
                <a:latin typeface="Arial"/>
                <a:ea typeface="Arial Unicode MS"/>
              </a:rPr>
              <a:t> </a:t>
            </a:r>
            <a:r>
              <a:rPr lang="pt-BR" sz="900" b="0" i="1" strike="noStrike" spc="-1">
                <a:solidFill>
                  <a:srgbClr val="000000"/>
                </a:solidFill>
                <a:latin typeface="Arial"/>
                <a:ea typeface="Times New Roman"/>
              </a:rPr>
              <a:t>Acesso em 28/01/2020 12h43min</a:t>
            </a:r>
            <a:endParaRPr lang="pt-BR" sz="900" b="0" strike="noStrike" spc="-1">
              <a:latin typeface="Arial"/>
            </a:endParaRPr>
          </a:p>
        </p:txBody>
      </p:sp>
      <p:pic>
        <p:nvPicPr>
          <p:cNvPr id="207" name="Imagem 21"/>
          <p:cNvPicPr/>
          <p:nvPr/>
        </p:nvPicPr>
        <p:blipFill>
          <a:blip r:embed="rId4"/>
          <a:srcRect l="2157" t="2490" r="1344" b="3453"/>
          <a:stretch/>
        </p:blipFill>
        <p:spPr>
          <a:xfrm>
            <a:off x="4073400" y="2115360"/>
            <a:ext cx="8057160" cy="2180880"/>
          </a:xfrm>
          <a:prstGeom prst="rect">
            <a:avLst/>
          </a:prstGeom>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0" y="0"/>
            <a:ext cx="4073040" cy="68576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sp>
      <p:sp>
        <p:nvSpPr>
          <p:cNvPr id="209" name="CustomShape 2"/>
          <p:cNvSpPr/>
          <p:nvPr/>
        </p:nvSpPr>
        <p:spPr>
          <a:xfrm>
            <a:off x="526320" y="1167120"/>
            <a:ext cx="2973600" cy="1557000"/>
          </a:xfrm>
          <a:prstGeom prst="rect">
            <a:avLst/>
          </a:prstGeom>
          <a:noFill/>
          <a:ln w="19080">
            <a:solidFill>
              <a:schemeClr val="bg1"/>
            </a:solidFill>
          </a:ln>
        </p:spPr>
        <p:style>
          <a:lnRef idx="2">
            <a:schemeClr val="accent1">
              <a:shade val="50000"/>
            </a:schemeClr>
          </a:lnRef>
          <a:fillRef idx="1">
            <a:schemeClr val="accent1"/>
          </a:fillRef>
          <a:effectRef idx="0">
            <a:schemeClr val="accent1"/>
          </a:effectRef>
          <a:fontRef idx="minor"/>
        </p:style>
      </p:sp>
      <p:sp>
        <p:nvSpPr>
          <p:cNvPr id="210" name="CustomShape 3"/>
          <p:cNvSpPr/>
          <p:nvPr/>
        </p:nvSpPr>
        <p:spPr>
          <a:xfrm>
            <a:off x="586080" y="1502640"/>
            <a:ext cx="2854440" cy="958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spcAft>
                <a:spcPts val="601"/>
              </a:spcAft>
            </a:pPr>
            <a:r>
              <a:rPr lang="pt-BR" sz="2600" b="1" strike="noStrike" spc="-1">
                <a:solidFill>
                  <a:srgbClr val="FFFFFF"/>
                </a:solidFill>
                <a:latin typeface="Calibri Light"/>
              </a:rPr>
              <a:t>Prestação de Contas</a:t>
            </a:r>
            <a:endParaRPr lang="pt-BR" sz="2600" b="0" strike="noStrike" spc="-1">
              <a:latin typeface="Arial"/>
            </a:endParaRPr>
          </a:p>
          <a:p>
            <a:pPr algn="ctr">
              <a:lnSpc>
                <a:spcPct val="100000"/>
              </a:lnSpc>
              <a:spcAft>
                <a:spcPts val="601"/>
              </a:spcAft>
            </a:pPr>
            <a:r>
              <a:rPr lang="pt-BR" sz="2600" b="1" strike="noStrike" spc="-1">
                <a:solidFill>
                  <a:srgbClr val="FFFFFF"/>
                </a:solidFill>
                <a:latin typeface="Calibri Light"/>
              </a:rPr>
              <a:t>Contábil</a:t>
            </a:r>
            <a:endParaRPr lang="pt-BR" sz="2600" b="0" strike="noStrike" spc="-1">
              <a:latin typeface="Arial"/>
            </a:endParaRPr>
          </a:p>
        </p:txBody>
      </p:sp>
      <p:sp>
        <p:nvSpPr>
          <p:cNvPr id="211" name="CustomShape 4"/>
          <p:cNvSpPr/>
          <p:nvPr/>
        </p:nvSpPr>
        <p:spPr>
          <a:xfrm>
            <a:off x="203040" y="2937240"/>
            <a:ext cx="3296880" cy="341532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marL="228600" algn="just">
              <a:lnSpc>
                <a:spcPct val="90000"/>
              </a:lnSpc>
              <a:spcBef>
                <a:spcPts val="601"/>
              </a:spcBef>
              <a:spcAft>
                <a:spcPts val="601"/>
              </a:spcAft>
            </a:pPr>
            <a:r>
              <a:rPr lang="pt-BR" sz="1700" b="0" strike="noStrike" spc="-1">
                <a:solidFill>
                  <a:srgbClr val="FFFFFF"/>
                </a:solidFill>
                <a:latin typeface="Calibri"/>
              </a:rPr>
              <a:t>A prestação de Contas foi realizada por meio do Sistema de Gestão da Secretaria Estadual de Saúde e Demonstrativo Contábil Operacional de Janeiro a Dezembro de 2019 está representado no quadro 7. </a:t>
            </a:r>
            <a:endParaRPr lang="pt-BR" sz="1700" b="0" strike="noStrike" spc="-1">
              <a:latin typeface="Arial"/>
            </a:endParaRPr>
          </a:p>
        </p:txBody>
      </p:sp>
      <p:pic>
        <p:nvPicPr>
          <p:cNvPr id="212" name="Imagem 11"/>
          <p:cNvPicPr/>
          <p:nvPr/>
        </p:nvPicPr>
        <p:blipFill>
          <a:blip r:embed="rId2"/>
          <a:stretch/>
        </p:blipFill>
        <p:spPr>
          <a:xfrm>
            <a:off x="240120" y="6317640"/>
            <a:ext cx="1163160" cy="328680"/>
          </a:xfrm>
          <a:prstGeom prst="rect">
            <a:avLst/>
          </a:prstGeom>
          <a:ln>
            <a:noFill/>
          </a:ln>
        </p:spPr>
      </p:pic>
      <p:sp>
        <p:nvSpPr>
          <p:cNvPr id="213" name="CustomShape 5"/>
          <p:cNvSpPr/>
          <p:nvPr/>
        </p:nvSpPr>
        <p:spPr>
          <a:xfrm>
            <a:off x="4304520" y="819000"/>
            <a:ext cx="6095520" cy="3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000" b="0" strike="noStrike" spc="-1">
                <a:solidFill>
                  <a:srgbClr val="000000"/>
                </a:solidFill>
                <a:latin typeface="Calibri"/>
                <a:ea typeface="Arial Unicode MS"/>
              </a:rPr>
              <a:t> Quadro 7 – Demonstrativo Contábil  CEAC Norte – Ano 2019</a:t>
            </a:r>
            <a:endParaRPr lang="pt-BR" sz="1000" b="0" strike="noStrike" spc="-1">
              <a:latin typeface="Arial"/>
            </a:endParaRPr>
          </a:p>
        </p:txBody>
      </p:sp>
      <p:sp>
        <p:nvSpPr>
          <p:cNvPr id="214" name="CustomShape 6"/>
          <p:cNvSpPr/>
          <p:nvPr/>
        </p:nvSpPr>
        <p:spPr>
          <a:xfrm>
            <a:off x="4151880" y="4312440"/>
            <a:ext cx="6095520" cy="295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900" b="0" i="1" u="sng" strike="noStrike" spc="-1">
                <a:solidFill>
                  <a:srgbClr val="0563C1"/>
                </a:solidFill>
                <a:uFillTx/>
                <a:latin typeface="Arial"/>
                <a:ea typeface="Arial Unicode MS"/>
                <a:hlinkClick r:id="rId3"/>
              </a:rPr>
              <a:t>www.gestao.saude.sp.gov.br</a:t>
            </a:r>
            <a:r>
              <a:rPr lang="pt-BR" sz="900" b="0" i="1" strike="noStrike" spc="-1">
                <a:solidFill>
                  <a:srgbClr val="000000"/>
                </a:solidFill>
                <a:latin typeface="Arial"/>
                <a:ea typeface="Arial Unicode MS"/>
              </a:rPr>
              <a:t>  </a:t>
            </a:r>
            <a:r>
              <a:rPr lang="pt-BR" sz="900" b="0" i="1" strike="noStrike" spc="-1">
                <a:solidFill>
                  <a:srgbClr val="000000"/>
                </a:solidFill>
                <a:latin typeface="Arial"/>
                <a:ea typeface="Times New Roman"/>
              </a:rPr>
              <a:t>Acesso em 28/01/2020 12h45min</a:t>
            </a:r>
            <a:endParaRPr lang="pt-BR" sz="900" b="0" strike="noStrike" spc="-1">
              <a:latin typeface="Arial"/>
            </a:endParaRPr>
          </a:p>
        </p:txBody>
      </p:sp>
      <p:pic>
        <p:nvPicPr>
          <p:cNvPr id="215" name="Imagem 7"/>
          <p:cNvPicPr/>
          <p:nvPr/>
        </p:nvPicPr>
        <p:blipFill>
          <a:blip r:embed="rId4"/>
          <a:stretch/>
        </p:blipFill>
        <p:spPr>
          <a:xfrm>
            <a:off x="4143600" y="1348560"/>
            <a:ext cx="8216280" cy="2916000"/>
          </a:xfrm>
          <a:prstGeom prst="rect">
            <a:avLst/>
          </a:prstGeom>
          <a:ln>
            <a:noFill/>
          </a:ln>
        </p:spPr>
      </p:pic>
      <p:sp>
        <p:nvSpPr>
          <p:cNvPr id="216" name="CustomShape 7"/>
          <p:cNvSpPr/>
          <p:nvPr/>
        </p:nvSpPr>
        <p:spPr>
          <a:xfrm>
            <a:off x="6641640" y="4770720"/>
            <a:ext cx="3220560" cy="196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gn="ctr">
              <a:lnSpc>
                <a:spcPct val="150000"/>
              </a:lnSpc>
            </a:pPr>
            <a:r>
              <a:rPr lang="pt-BR" sz="1400" b="0" strike="noStrike" spc="-1">
                <a:solidFill>
                  <a:srgbClr val="000000"/>
                </a:solidFill>
                <a:latin typeface="Calibri"/>
                <a:ea typeface="바탕"/>
              </a:rPr>
              <a:t>São Paulo, 01 de Março de 2020.</a:t>
            </a:r>
            <a:endParaRPr lang="pt-BR" sz="1400" b="0" strike="noStrike" spc="-1">
              <a:latin typeface="Arial"/>
            </a:endParaRPr>
          </a:p>
          <a:p>
            <a:pPr marL="457200" algn="ctr">
              <a:lnSpc>
                <a:spcPct val="150000"/>
              </a:lnSpc>
            </a:pPr>
            <a:endParaRPr lang="pt-BR" sz="1400" b="0" strike="noStrike" spc="-1">
              <a:latin typeface="Arial"/>
            </a:endParaRPr>
          </a:p>
          <a:p>
            <a:pPr marL="457200" algn="ctr">
              <a:lnSpc>
                <a:spcPct val="150000"/>
              </a:lnSpc>
            </a:pPr>
            <a:r>
              <a:rPr lang="pt-BR" sz="1400" b="0" strike="noStrike" spc="-1">
                <a:solidFill>
                  <a:srgbClr val="000000"/>
                </a:solidFill>
                <a:latin typeface="Calibri"/>
                <a:ea typeface="바탕"/>
              </a:rPr>
              <a:t>  </a:t>
            </a:r>
            <a:r>
              <a:rPr lang="pt-BR" sz="1400" b="1" strike="noStrike" spc="-1">
                <a:solidFill>
                  <a:srgbClr val="000000"/>
                </a:solidFill>
                <a:latin typeface="Calibri"/>
                <a:ea typeface="바탕"/>
              </a:rPr>
              <a:t>___________________________</a:t>
            </a:r>
            <a:endParaRPr lang="pt-BR" sz="1400" b="0" strike="noStrike" spc="-1">
              <a:latin typeface="Arial"/>
            </a:endParaRPr>
          </a:p>
          <a:p>
            <a:pPr marL="457200" algn="ctr">
              <a:lnSpc>
                <a:spcPct val="150000"/>
              </a:lnSpc>
            </a:pPr>
            <a:r>
              <a:rPr lang="pt-BR" sz="1400" b="1" strike="noStrike" spc="-1">
                <a:solidFill>
                  <a:srgbClr val="000000"/>
                </a:solidFill>
                <a:latin typeface="Calibri"/>
                <a:ea typeface="바탕"/>
              </a:rPr>
              <a:t>Sergio Tufik</a:t>
            </a:r>
            <a:endParaRPr lang="pt-BR" sz="1400" b="0" strike="noStrike" spc="-1">
              <a:latin typeface="Arial"/>
            </a:endParaRPr>
          </a:p>
          <a:p>
            <a:pPr marL="457200" algn="ctr">
              <a:lnSpc>
                <a:spcPct val="150000"/>
              </a:lnSpc>
            </a:pPr>
            <a:r>
              <a:rPr lang="pt-BR" sz="1400" b="1" strike="noStrike" spc="-1">
                <a:solidFill>
                  <a:srgbClr val="000000"/>
                </a:solidFill>
                <a:latin typeface="Calibri"/>
                <a:ea typeface="바탕"/>
              </a:rPr>
              <a:t>Presidente</a:t>
            </a:r>
            <a:endParaRPr lang="pt-BR" sz="1400" b="0" strike="noStrike" spc="-1">
              <a:latin typeface="Arial"/>
            </a:endParaRPr>
          </a:p>
          <a:p>
            <a:pPr>
              <a:lnSpc>
                <a:spcPct val="100000"/>
              </a:lnSpc>
            </a:pPr>
            <a:endParaRPr lang="pt-BR" sz="14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Line 1"/>
          <p:cNvSpPr/>
          <p:nvPr/>
        </p:nvSpPr>
        <p:spPr>
          <a:xfrm flipH="1">
            <a:off x="1309680" y="1800720"/>
            <a:ext cx="2520" cy="3678120"/>
          </a:xfrm>
          <a:prstGeom prst="line">
            <a:avLst/>
          </a:prstGeom>
          <a:ln w="38160">
            <a:solidFill>
              <a:srgbClr val="990000"/>
            </a:solidFill>
          </a:ln>
        </p:spPr>
        <p:style>
          <a:lnRef idx="1">
            <a:schemeClr val="accent1"/>
          </a:lnRef>
          <a:fillRef idx="0">
            <a:schemeClr val="accent1"/>
          </a:fillRef>
          <a:effectRef idx="0">
            <a:schemeClr val="accent1"/>
          </a:effectRef>
          <a:fontRef idx="minor"/>
        </p:style>
      </p:sp>
      <p:sp>
        <p:nvSpPr>
          <p:cNvPr id="56" name="CustomShape 2"/>
          <p:cNvSpPr/>
          <p:nvPr/>
        </p:nvSpPr>
        <p:spPr>
          <a:xfrm>
            <a:off x="1115280" y="1405800"/>
            <a:ext cx="375840" cy="375840"/>
          </a:xfrm>
          <a:prstGeom prst="ellipse">
            <a:avLst/>
          </a:prstGeom>
          <a:solidFill>
            <a:schemeClr val="bg1"/>
          </a:solidFill>
          <a:ln w="38160">
            <a:solidFill>
              <a:srgbClr val="990000"/>
            </a:solidFill>
          </a:ln>
        </p:spPr>
        <p:style>
          <a:lnRef idx="2">
            <a:schemeClr val="accent1">
              <a:shade val="50000"/>
            </a:schemeClr>
          </a:lnRef>
          <a:fillRef idx="1">
            <a:schemeClr val="accent1"/>
          </a:fillRef>
          <a:effectRef idx="0">
            <a:schemeClr val="accent1"/>
          </a:effectRef>
          <a:fontRef idx="minor"/>
        </p:style>
      </p:sp>
      <p:sp>
        <p:nvSpPr>
          <p:cNvPr id="57" name="CustomShape 3"/>
          <p:cNvSpPr/>
          <p:nvPr/>
        </p:nvSpPr>
        <p:spPr>
          <a:xfrm>
            <a:off x="1109520" y="1876680"/>
            <a:ext cx="375840" cy="375840"/>
          </a:xfrm>
          <a:prstGeom prst="ellipse">
            <a:avLst/>
          </a:prstGeom>
          <a:solidFill>
            <a:schemeClr val="bg1"/>
          </a:solidFill>
          <a:ln w="38160">
            <a:solidFill>
              <a:srgbClr val="990000"/>
            </a:solidFill>
          </a:ln>
        </p:spPr>
        <p:style>
          <a:lnRef idx="2">
            <a:schemeClr val="accent1">
              <a:shade val="50000"/>
            </a:schemeClr>
          </a:lnRef>
          <a:fillRef idx="1">
            <a:schemeClr val="accent1"/>
          </a:fillRef>
          <a:effectRef idx="0">
            <a:schemeClr val="accent1"/>
          </a:effectRef>
          <a:fontRef idx="minor"/>
        </p:style>
      </p:sp>
      <p:sp>
        <p:nvSpPr>
          <p:cNvPr id="58" name="CustomShape 4"/>
          <p:cNvSpPr/>
          <p:nvPr/>
        </p:nvSpPr>
        <p:spPr>
          <a:xfrm>
            <a:off x="1102680" y="2403360"/>
            <a:ext cx="375840" cy="375840"/>
          </a:xfrm>
          <a:prstGeom prst="ellipse">
            <a:avLst/>
          </a:prstGeom>
          <a:solidFill>
            <a:schemeClr val="bg1"/>
          </a:solidFill>
          <a:ln w="38160">
            <a:solidFill>
              <a:srgbClr val="990000"/>
            </a:solidFill>
          </a:ln>
        </p:spPr>
        <p:style>
          <a:lnRef idx="2">
            <a:schemeClr val="accent1">
              <a:shade val="50000"/>
            </a:schemeClr>
          </a:lnRef>
          <a:fillRef idx="1">
            <a:schemeClr val="accent1"/>
          </a:fillRef>
          <a:effectRef idx="0">
            <a:schemeClr val="accent1"/>
          </a:effectRef>
          <a:fontRef idx="minor"/>
        </p:style>
      </p:sp>
      <p:sp>
        <p:nvSpPr>
          <p:cNvPr id="59" name="CustomShape 5"/>
          <p:cNvSpPr/>
          <p:nvPr/>
        </p:nvSpPr>
        <p:spPr>
          <a:xfrm>
            <a:off x="1109520" y="3009600"/>
            <a:ext cx="375840" cy="375840"/>
          </a:xfrm>
          <a:prstGeom prst="ellipse">
            <a:avLst/>
          </a:prstGeom>
          <a:solidFill>
            <a:schemeClr val="bg1"/>
          </a:solidFill>
          <a:ln w="38160">
            <a:solidFill>
              <a:srgbClr val="990000"/>
            </a:solidFill>
          </a:ln>
        </p:spPr>
        <p:style>
          <a:lnRef idx="2">
            <a:schemeClr val="accent1">
              <a:shade val="50000"/>
            </a:schemeClr>
          </a:lnRef>
          <a:fillRef idx="1">
            <a:schemeClr val="accent1"/>
          </a:fillRef>
          <a:effectRef idx="0">
            <a:schemeClr val="accent1"/>
          </a:effectRef>
          <a:fontRef idx="minor"/>
        </p:style>
      </p:sp>
      <p:sp>
        <p:nvSpPr>
          <p:cNvPr id="60" name="CustomShape 6"/>
          <p:cNvSpPr/>
          <p:nvPr/>
        </p:nvSpPr>
        <p:spPr>
          <a:xfrm>
            <a:off x="1144080" y="1139040"/>
            <a:ext cx="336240" cy="6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200000"/>
              </a:lnSpc>
              <a:spcBef>
                <a:spcPts val="1001"/>
              </a:spcBef>
            </a:pPr>
            <a:r>
              <a:rPr lang="pt-BR" sz="2100" b="1" strike="noStrike" spc="-1">
                <a:solidFill>
                  <a:srgbClr val="990000"/>
                </a:solidFill>
                <a:latin typeface="Calibri"/>
                <a:ea typeface="ＭＳ Ｐゴシック"/>
              </a:rPr>
              <a:t>1</a:t>
            </a:r>
            <a:endParaRPr lang="pt-BR" sz="2100" b="0" strike="noStrike" spc="-1">
              <a:latin typeface="Arial"/>
            </a:endParaRPr>
          </a:p>
        </p:txBody>
      </p:sp>
      <p:sp>
        <p:nvSpPr>
          <p:cNvPr id="61" name="CustomShape 7"/>
          <p:cNvSpPr/>
          <p:nvPr/>
        </p:nvSpPr>
        <p:spPr>
          <a:xfrm>
            <a:off x="1140840" y="1609560"/>
            <a:ext cx="337680" cy="65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200000"/>
              </a:lnSpc>
              <a:spcBef>
                <a:spcPts val="1001"/>
              </a:spcBef>
            </a:pPr>
            <a:r>
              <a:rPr lang="pt-BR" sz="2100" b="1" strike="noStrike" spc="-1">
                <a:solidFill>
                  <a:srgbClr val="990000"/>
                </a:solidFill>
                <a:latin typeface="Calibri"/>
                <a:ea typeface="ＭＳ Ｐゴシック"/>
              </a:rPr>
              <a:t>2</a:t>
            </a:r>
            <a:endParaRPr lang="pt-BR" sz="2100" b="0" strike="noStrike" spc="-1">
              <a:latin typeface="Arial"/>
            </a:endParaRPr>
          </a:p>
        </p:txBody>
      </p:sp>
      <p:sp>
        <p:nvSpPr>
          <p:cNvPr id="62" name="CustomShape 8"/>
          <p:cNvSpPr/>
          <p:nvPr/>
        </p:nvSpPr>
        <p:spPr>
          <a:xfrm>
            <a:off x="1130040" y="2160360"/>
            <a:ext cx="336240" cy="65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200000"/>
              </a:lnSpc>
              <a:spcBef>
                <a:spcPts val="1001"/>
              </a:spcBef>
            </a:pPr>
            <a:r>
              <a:rPr lang="pt-BR" sz="2100" b="1" strike="noStrike" spc="-1">
                <a:solidFill>
                  <a:srgbClr val="990000"/>
                </a:solidFill>
                <a:latin typeface="Calibri"/>
                <a:ea typeface="ＭＳ Ｐゴシック"/>
              </a:rPr>
              <a:t>3</a:t>
            </a:r>
            <a:endParaRPr lang="pt-BR" sz="2100" b="0" strike="noStrike" spc="-1">
              <a:latin typeface="Arial"/>
            </a:endParaRPr>
          </a:p>
        </p:txBody>
      </p:sp>
      <p:sp>
        <p:nvSpPr>
          <p:cNvPr id="63" name="CustomShape 9"/>
          <p:cNvSpPr/>
          <p:nvPr/>
        </p:nvSpPr>
        <p:spPr>
          <a:xfrm>
            <a:off x="1136160" y="2763720"/>
            <a:ext cx="336240" cy="6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200000"/>
              </a:lnSpc>
              <a:spcBef>
                <a:spcPts val="1001"/>
              </a:spcBef>
            </a:pPr>
            <a:r>
              <a:rPr lang="pt-BR" sz="2100" b="1" strike="noStrike" spc="-1">
                <a:solidFill>
                  <a:srgbClr val="990000"/>
                </a:solidFill>
                <a:latin typeface="Calibri"/>
                <a:ea typeface="ＭＳ Ｐゴシック"/>
              </a:rPr>
              <a:t>4</a:t>
            </a:r>
            <a:endParaRPr lang="pt-BR" sz="2100" b="0" strike="noStrike" spc="-1">
              <a:latin typeface="Arial"/>
            </a:endParaRPr>
          </a:p>
        </p:txBody>
      </p:sp>
      <p:sp>
        <p:nvSpPr>
          <p:cNvPr id="64" name="CustomShape 10"/>
          <p:cNvSpPr/>
          <p:nvPr/>
        </p:nvSpPr>
        <p:spPr>
          <a:xfrm>
            <a:off x="1071720" y="365760"/>
            <a:ext cx="4992480" cy="77292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nSpc>
                <a:spcPct val="90000"/>
              </a:lnSpc>
            </a:pPr>
            <a:r>
              <a:rPr lang="pt-BR" sz="3600" b="1" strike="noStrike" spc="-1">
                <a:solidFill>
                  <a:srgbClr val="C00000"/>
                </a:solidFill>
                <a:latin typeface="Calibri"/>
              </a:rPr>
              <a:t>Sumário</a:t>
            </a:r>
            <a:endParaRPr lang="pt-BR" sz="3600" b="0" strike="noStrike" spc="-1">
              <a:latin typeface="Arial"/>
            </a:endParaRPr>
          </a:p>
        </p:txBody>
      </p:sp>
      <p:sp>
        <p:nvSpPr>
          <p:cNvPr id="65" name="CustomShape 11"/>
          <p:cNvSpPr/>
          <p:nvPr/>
        </p:nvSpPr>
        <p:spPr>
          <a:xfrm>
            <a:off x="1109520" y="4525200"/>
            <a:ext cx="375840" cy="375840"/>
          </a:xfrm>
          <a:prstGeom prst="ellipse">
            <a:avLst/>
          </a:prstGeom>
          <a:solidFill>
            <a:schemeClr val="bg1"/>
          </a:solidFill>
          <a:ln w="38160">
            <a:solidFill>
              <a:srgbClr val="990000"/>
            </a:solidFill>
          </a:ln>
        </p:spPr>
        <p:style>
          <a:lnRef idx="2">
            <a:schemeClr val="accent1">
              <a:shade val="50000"/>
            </a:schemeClr>
          </a:lnRef>
          <a:fillRef idx="1">
            <a:schemeClr val="accent1"/>
          </a:fillRef>
          <a:effectRef idx="0">
            <a:schemeClr val="accent1"/>
          </a:effectRef>
          <a:fontRef idx="minor"/>
        </p:style>
      </p:sp>
      <p:sp>
        <p:nvSpPr>
          <p:cNvPr id="66" name="CustomShape 12"/>
          <p:cNvSpPr/>
          <p:nvPr/>
        </p:nvSpPr>
        <p:spPr>
          <a:xfrm>
            <a:off x="1109520" y="4267800"/>
            <a:ext cx="336240" cy="6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200000"/>
              </a:lnSpc>
              <a:spcBef>
                <a:spcPts val="1001"/>
              </a:spcBef>
            </a:pPr>
            <a:r>
              <a:rPr lang="pt-BR" sz="2100" b="1" strike="noStrike" spc="-1">
                <a:solidFill>
                  <a:srgbClr val="990000"/>
                </a:solidFill>
                <a:latin typeface="Calibri"/>
                <a:ea typeface="ＭＳ Ｐゴシック"/>
              </a:rPr>
              <a:t>5</a:t>
            </a:r>
            <a:endParaRPr lang="pt-BR" sz="2100" b="0" strike="noStrike" spc="-1">
              <a:latin typeface="Arial"/>
            </a:endParaRPr>
          </a:p>
        </p:txBody>
      </p:sp>
      <p:sp>
        <p:nvSpPr>
          <p:cNvPr id="67" name="CustomShape 13"/>
          <p:cNvSpPr/>
          <p:nvPr/>
        </p:nvSpPr>
        <p:spPr>
          <a:xfrm>
            <a:off x="1259280" y="4271760"/>
            <a:ext cx="120960" cy="120960"/>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p:style>
      </p:sp>
      <p:sp>
        <p:nvSpPr>
          <p:cNvPr id="68" name="CustomShape 14"/>
          <p:cNvSpPr/>
          <p:nvPr/>
        </p:nvSpPr>
        <p:spPr>
          <a:xfrm>
            <a:off x="1252800" y="5096160"/>
            <a:ext cx="120960" cy="120960"/>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p:style>
      </p:sp>
      <p:sp>
        <p:nvSpPr>
          <p:cNvPr id="69" name="CustomShape 15"/>
          <p:cNvSpPr/>
          <p:nvPr/>
        </p:nvSpPr>
        <p:spPr>
          <a:xfrm>
            <a:off x="148320" y="150120"/>
            <a:ext cx="11895480" cy="65574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pic>
        <p:nvPicPr>
          <p:cNvPr id="70" name="Imagem 36"/>
          <p:cNvPicPr/>
          <p:nvPr/>
        </p:nvPicPr>
        <p:blipFill>
          <a:blip r:embed="rId3"/>
          <a:srcRect r="15474"/>
          <a:stretch/>
        </p:blipFill>
        <p:spPr>
          <a:xfrm flipH="1">
            <a:off x="3728160" y="-54360"/>
            <a:ext cx="8817840" cy="6959880"/>
          </a:xfrm>
          <a:prstGeom prst="rect">
            <a:avLst/>
          </a:prstGeom>
          <a:ln>
            <a:noFill/>
          </a:ln>
          <a:effectLst>
            <a:softEdge rad="635000"/>
          </a:effectLst>
        </p:spPr>
      </p:pic>
      <p:sp>
        <p:nvSpPr>
          <p:cNvPr id="71" name="CustomShape 16"/>
          <p:cNvSpPr/>
          <p:nvPr/>
        </p:nvSpPr>
        <p:spPr>
          <a:xfrm>
            <a:off x="1318320" y="1405800"/>
            <a:ext cx="152964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Introdução	</a:t>
            </a:r>
            <a:endParaRPr lang="pt-BR" sz="1600" b="0" strike="noStrike" spc="-1">
              <a:latin typeface="Arial"/>
            </a:endParaRPr>
          </a:p>
        </p:txBody>
      </p:sp>
      <p:sp>
        <p:nvSpPr>
          <p:cNvPr id="72" name="CustomShape 17"/>
          <p:cNvSpPr/>
          <p:nvPr/>
        </p:nvSpPr>
        <p:spPr>
          <a:xfrm>
            <a:off x="1509840" y="1896120"/>
            <a:ext cx="301104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Relação das Unidades CEAC Norte </a:t>
            </a:r>
            <a:endParaRPr lang="pt-BR" sz="1600" b="0" strike="noStrike" spc="-1">
              <a:latin typeface="Arial"/>
            </a:endParaRPr>
          </a:p>
        </p:txBody>
      </p:sp>
      <p:sp>
        <p:nvSpPr>
          <p:cNvPr id="73" name="CustomShape 18"/>
          <p:cNvSpPr/>
          <p:nvPr/>
        </p:nvSpPr>
        <p:spPr>
          <a:xfrm>
            <a:off x="1503720" y="2455560"/>
            <a:ext cx="315756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Resultados – Produção Quantitativa </a:t>
            </a:r>
            <a:endParaRPr lang="pt-BR" sz="1600" b="0" strike="noStrike" spc="-1">
              <a:latin typeface="Arial"/>
            </a:endParaRPr>
          </a:p>
        </p:txBody>
      </p:sp>
      <p:sp>
        <p:nvSpPr>
          <p:cNvPr id="74" name="CustomShape 19"/>
          <p:cNvSpPr/>
          <p:nvPr/>
        </p:nvSpPr>
        <p:spPr>
          <a:xfrm>
            <a:off x="1523160" y="3009600"/>
            <a:ext cx="232704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Indicadores de Qualidade </a:t>
            </a:r>
            <a:endParaRPr lang="pt-BR" sz="1600" b="0" strike="noStrike" spc="-1">
              <a:latin typeface="Arial"/>
            </a:endParaRPr>
          </a:p>
        </p:txBody>
      </p:sp>
      <p:sp>
        <p:nvSpPr>
          <p:cNvPr id="75" name="CustomShape 20"/>
          <p:cNvSpPr/>
          <p:nvPr/>
        </p:nvSpPr>
        <p:spPr>
          <a:xfrm>
            <a:off x="1461240" y="3837240"/>
            <a:ext cx="278244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Tempo de Entrega de Resultado</a:t>
            </a:r>
            <a:endParaRPr lang="pt-BR" sz="1600" b="0" strike="noStrike" spc="-1">
              <a:latin typeface="Arial"/>
            </a:endParaRPr>
          </a:p>
        </p:txBody>
      </p:sp>
      <p:sp>
        <p:nvSpPr>
          <p:cNvPr id="76" name="CustomShape 21"/>
          <p:cNvSpPr/>
          <p:nvPr/>
        </p:nvSpPr>
        <p:spPr>
          <a:xfrm>
            <a:off x="1492200" y="4572000"/>
            <a:ext cx="198720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 Recursos Financeiros </a:t>
            </a:r>
            <a:endParaRPr lang="pt-BR" sz="1600" b="0" strike="noStrike" spc="-1">
              <a:latin typeface="Arial"/>
            </a:endParaRPr>
          </a:p>
        </p:txBody>
      </p:sp>
      <p:sp>
        <p:nvSpPr>
          <p:cNvPr id="77" name="CustomShape 22"/>
          <p:cNvSpPr/>
          <p:nvPr/>
        </p:nvSpPr>
        <p:spPr>
          <a:xfrm>
            <a:off x="933120" y="4904640"/>
            <a:ext cx="2009160" cy="154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540360">
              <a:lnSpc>
                <a:spcPct val="150000"/>
              </a:lnSpc>
              <a:spcBef>
                <a:spcPts val="601"/>
              </a:spcBef>
              <a:spcAft>
                <a:spcPts val="601"/>
              </a:spcAft>
            </a:pPr>
            <a:r>
              <a:rPr lang="pt-BR" sz="1600" b="0" strike="noStrike" spc="-1">
                <a:solidFill>
                  <a:srgbClr val="404040"/>
                </a:solidFill>
                <a:latin typeface="Calibri"/>
                <a:ea typeface="Arial Unicode MS"/>
              </a:rPr>
              <a:t>Fluxo de Caixa                                                               </a:t>
            </a:r>
            <a:endParaRPr lang="pt-BR" sz="1600" b="0" strike="noStrike" spc="-1">
              <a:latin typeface="Arial"/>
            </a:endParaRPr>
          </a:p>
        </p:txBody>
      </p:sp>
      <p:sp>
        <p:nvSpPr>
          <p:cNvPr id="78" name="CustomShape 23"/>
          <p:cNvSpPr/>
          <p:nvPr/>
        </p:nvSpPr>
        <p:spPr>
          <a:xfrm>
            <a:off x="901440" y="5158800"/>
            <a:ext cx="274608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540360">
              <a:lnSpc>
                <a:spcPct val="150000"/>
              </a:lnSpc>
              <a:spcBef>
                <a:spcPts val="601"/>
              </a:spcBef>
              <a:spcAft>
                <a:spcPts val="601"/>
              </a:spcAft>
            </a:pPr>
            <a:r>
              <a:rPr lang="pt-BR" sz="1600" b="0" strike="noStrike" spc="-1">
                <a:solidFill>
                  <a:srgbClr val="404040"/>
                </a:solidFill>
                <a:latin typeface="Calibri"/>
                <a:ea typeface="Arial Unicode MS"/>
              </a:rPr>
              <a:t>Demonstrativo Contábil </a:t>
            </a:r>
            <a:endParaRPr lang="pt-BR" sz="1600" b="0" strike="noStrike" spc="-1">
              <a:latin typeface="Arial"/>
            </a:endParaRPr>
          </a:p>
        </p:txBody>
      </p:sp>
      <p:sp>
        <p:nvSpPr>
          <p:cNvPr id="79" name="CustomShape 24"/>
          <p:cNvSpPr/>
          <p:nvPr/>
        </p:nvSpPr>
        <p:spPr>
          <a:xfrm>
            <a:off x="1249200" y="3949920"/>
            <a:ext cx="120960" cy="120960"/>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p:style>
      </p:sp>
      <p:sp>
        <p:nvSpPr>
          <p:cNvPr id="80" name="CustomShape 25"/>
          <p:cNvSpPr/>
          <p:nvPr/>
        </p:nvSpPr>
        <p:spPr>
          <a:xfrm>
            <a:off x="1432800" y="3475080"/>
            <a:ext cx="316512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Pesquisa de Satisfação dos Usuários </a:t>
            </a:r>
            <a:endParaRPr lang="pt-BR" sz="1600" b="0" strike="noStrike" spc="-1">
              <a:latin typeface="Arial"/>
            </a:endParaRPr>
          </a:p>
        </p:txBody>
      </p:sp>
      <p:sp>
        <p:nvSpPr>
          <p:cNvPr id="81" name="CustomShape 26"/>
          <p:cNvSpPr/>
          <p:nvPr/>
        </p:nvSpPr>
        <p:spPr>
          <a:xfrm>
            <a:off x="1250640" y="3585960"/>
            <a:ext cx="120960" cy="120960"/>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p:style>
      </p:sp>
      <p:sp>
        <p:nvSpPr>
          <p:cNvPr id="82" name="CustomShape 27"/>
          <p:cNvSpPr/>
          <p:nvPr/>
        </p:nvSpPr>
        <p:spPr>
          <a:xfrm>
            <a:off x="1454400" y="4144320"/>
            <a:ext cx="195336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a:solidFill>
                  <a:srgbClr val="404040"/>
                </a:solidFill>
                <a:latin typeface="Calibri"/>
                <a:ea typeface="Arial Unicode MS"/>
              </a:rPr>
              <a:t>Educação Continuada</a:t>
            </a:r>
            <a:endParaRPr lang="pt-BR" sz="1600" b="0" strike="noStrike" spc="-1">
              <a:latin typeface="Arial"/>
            </a:endParaRPr>
          </a:p>
        </p:txBody>
      </p:sp>
      <p:sp>
        <p:nvSpPr>
          <p:cNvPr id="83" name="CustomShape 28"/>
          <p:cNvSpPr/>
          <p:nvPr/>
        </p:nvSpPr>
        <p:spPr>
          <a:xfrm>
            <a:off x="1249200" y="5357880"/>
            <a:ext cx="120960" cy="120960"/>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Imagem 7"/>
          <p:cNvPicPr/>
          <p:nvPr/>
        </p:nvPicPr>
        <p:blipFill>
          <a:blip r:embed="rId2">
            <a:extLst>
              <a:ext uri="{BEBA8EAE-BF5A-486C-A8C5-ECC9F3942E4B}">
                <a14:imgProps xmlns:a14="http://schemas.microsoft.com/office/drawing/2010/main">
                  <a14:imgLayer r:embed="rId3">
                    <a14:imgEffect>
                      <a14:saturation sat="66000"/>
                    </a14:imgEffect>
                  </a14:imgLayer>
                </a14:imgProps>
              </a:ext>
            </a:extLst>
          </a:blip>
          <a:srcRect r="7841"/>
          <a:stretch/>
        </p:blipFill>
        <p:spPr>
          <a:xfrm flipH="1">
            <a:off x="-1074240" y="0"/>
            <a:ext cx="9479880" cy="6857640"/>
          </a:xfrm>
          <a:prstGeom prst="rect">
            <a:avLst/>
          </a:prstGeom>
          <a:ln>
            <a:noFill/>
          </a:ln>
          <a:effectLst>
            <a:softEdge rad="635000"/>
          </a:effectLst>
        </p:spPr>
      </p:pic>
      <p:sp>
        <p:nvSpPr>
          <p:cNvPr id="85" name="CustomShape 1"/>
          <p:cNvSpPr/>
          <p:nvPr/>
        </p:nvSpPr>
        <p:spPr>
          <a:xfrm>
            <a:off x="7490520" y="983880"/>
            <a:ext cx="4363560" cy="477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539640" algn="ctr">
              <a:lnSpc>
                <a:spcPct val="150000"/>
              </a:lnSpc>
            </a:pPr>
            <a:r>
              <a:rPr lang="pt-BR" sz="1300" b="1" i="1" strike="noStrike" spc="-1">
                <a:solidFill>
                  <a:srgbClr val="404040"/>
                </a:solidFill>
                <a:latin typeface="Calibri"/>
                <a:ea typeface="Arial Unicode MS"/>
              </a:rPr>
              <a:t> </a:t>
            </a:r>
            <a:endParaRPr lang="pt-BR" sz="1300" b="0" strike="noStrike" spc="-1">
              <a:latin typeface="Arial"/>
            </a:endParaRPr>
          </a:p>
          <a:p>
            <a:pPr marL="539640">
              <a:lnSpc>
                <a:spcPct val="150000"/>
              </a:lnSpc>
              <a:spcBef>
                <a:spcPts val="601"/>
              </a:spcBef>
              <a:spcAft>
                <a:spcPts val="601"/>
              </a:spcAft>
            </a:pPr>
            <a:r>
              <a:rPr lang="pt-BR" sz="1300" b="1" strike="noStrike" spc="-1">
                <a:solidFill>
                  <a:srgbClr val="404040"/>
                </a:solidFill>
                <a:latin typeface="Calibri"/>
                <a:ea typeface="Arial Unicode MS"/>
              </a:rPr>
              <a:t>INTRODUÇÃO</a:t>
            </a:r>
            <a:endParaRPr lang="pt-BR" sz="1300" b="0" strike="noStrike" spc="-1">
              <a:latin typeface="Arial"/>
            </a:endParaRPr>
          </a:p>
          <a:p>
            <a:pPr marL="539640" algn="just">
              <a:lnSpc>
                <a:spcPct val="150000"/>
              </a:lnSpc>
              <a:spcBef>
                <a:spcPts val="601"/>
              </a:spcBef>
              <a:spcAft>
                <a:spcPts val="1199"/>
              </a:spcAft>
            </a:pPr>
            <a:r>
              <a:rPr lang="pt-BR" sz="1300" b="0" strike="noStrike" spc="-1">
                <a:solidFill>
                  <a:srgbClr val="404040"/>
                </a:solidFill>
                <a:latin typeface="Calibri"/>
                <a:ea typeface="Arial Unicode MS"/>
              </a:rPr>
              <a:t>O presente relatório apresenta os resultados obtidos com a execução do Contrato de Gestão n° 001.0500.000.026/2015 de Serviços Laboratoriais celebrado em 04/08/2015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no ano de 2019, em conformidade com a Lei Complementar n°846, de 04 de Junho de 1998. </a:t>
            </a:r>
            <a:endParaRPr lang="pt-BR" sz="1300" b="0" strike="noStrike" spc="-1">
              <a:latin typeface="Arial"/>
            </a:endParaRPr>
          </a:p>
        </p:txBody>
      </p:sp>
      <p:sp>
        <p:nvSpPr>
          <p:cNvPr id="86" name="CustomShape 2"/>
          <p:cNvSpPr/>
          <p:nvPr/>
        </p:nvSpPr>
        <p:spPr>
          <a:xfrm>
            <a:off x="7555320" y="310320"/>
            <a:ext cx="4480200"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50000"/>
              </a:lnSpc>
            </a:pPr>
            <a:r>
              <a:rPr lang="pt-BR" sz="1800" b="1" strike="noStrike" spc="-1">
                <a:solidFill>
                  <a:srgbClr val="C00000"/>
                </a:solidFill>
                <a:latin typeface="Calibri"/>
                <a:ea typeface="Arial Unicode MS"/>
              </a:rPr>
              <a:t>Centro Estadual de Análises Clínicas da Zona Norte – AFIP/ OSS</a:t>
            </a:r>
            <a:endParaRPr lang="pt-BR" sz="1800" b="0" strike="noStrike" spc="-1">
              <a:latin typeface="Arial"/>
            </a:endParaRPr>
          </a:p>
        </p:txBody>
      </p:sp>
      <p:sp>
        <p:nvSpPr>
          <p:cNvPr id="87" name="CustomShape 3"/>
          <p:cNvSpPr/>
          <p:nvPr/>
        </p:nvSpPr>
        <p:spPr>
          <a:xfrm>
            <a:off x="7407720" y="150120"/>
            <a:ext cx="4557240" cy="578844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8" name="Imagem 3"/>
          <p:cNvPicPr/>
          <p:nvPr/>
        </p:nvPicPr>
        <p:blipFill>
          <a:blip r:embed="rId2"/>
          <a:srcRect t="7666" b="8060"/>
          <a:stretch/>
        </p:blipFill>
        <p:spPr>
          <a:xfrm>
            <a:off x="0" y="0"/>
            <a:ext cx="12191760" cy="6857640"/>
          </a:xfrm>
          <a:prstGeom prst="rect">
            <a:avLst/>
          </a:prstGeom>
          <a:ln>
            <a:noFill/>
          </a:ln>
        </p:spPr>
      </p:pic>
      <p:sp>
        <p:nvSpPr>
          <p:cNvPr id="89" name="CustomShape 1"/>
          <p:cNvSpPr/>
          <p:nvPr/>
        </p:nvSpPr>
        <p:spPr>
          <a:xfrm>
            <a:off x="0" y="0"/>
            <a:ext cx="12191760" cy="685764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p:style>
      </p:sp>
      <p:sp>
        <p:nvSpPr>
          <p:cNvPr id="90" name="CustomShape 2"/>
          <p:cNvSpPr/>
          <p:nvPr/>
        </p:nvSpPr>
        <p:spPr>
          <a:xfrm>
            <a:off x="184680" y="1243440"/>
            <a:ext cx="5551200" cy="492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85840" indent="-285480" algn="just">
              <a:lnSpc>
                <a:spcPct val="150000"/>
              </a:lnSpc>
              <a:spcBef>
                <a:spcPts val="601"/>
              </a:spcBef>
              <a:spcAft>
                <a:spcPts val="1199"/>
              </a:spcAft>
              <a:buClr>
                <a:srgbClr val="C00000"/>
              </a:buClr>
              <a:buFont typeface="Wingdings" charset="2"/>
              <a:buChar char=""/>
            </a:pPr>
            <a:r>
              <a:rPr lang="pt-BR" sz="1200" b="0" strike="noStrike" spc="-1">
                <a:solidFill>
                  <a:srgbClr val="404040"/>
                </a:solidFill>
                <a:latin typeface="Calibri"/>
              </a:rPr>
              <a:t>Os Centros Estaduais de Análises Clínicas foram criados pela Secretaria Estadual de Saúde com a finalidade de realizar exames laboratoriais em alta escala, com resultados mais ágeis e menor custo, visando à melhoria da qualidade dos serviços desta natureza prestados a pacientes de Unidades de Saúde do Sistema Único de Saúde – SUS/SP no âmbito de suas áreas de abrangência. </a:t>
            </a:r>
            <a:endParaRPr lang="pt-BR" sz="1200" b="0" strike="noStrike" spc="-1">
              <a:latin typeface="Arial"/>
            </a:endParaRPr>
          </a:p>
          <a:p>
            <a:pPr marL="285840" indent="-285480" algn="just">
              <a:lnSpc>
                <a:spcPct val="150000"/>
              </a:lnSpc>
              <a:spcBef>
                <a:spcPts val="601"/>
              </a:spcBef>
              <a:spcAft>
                <a:spcPts val="1199"/>
              </a:spcAft>
              <a:buClr>
                <a:srgbClr val="C00000"/>
              </a:buClr>
              <a:buFont typeface="Wingdings" charset="2"/>
              <a:buChar char=""/>
            </a:pPr>
            <a:r>
              <a:rPr lang="pt-BR" sz="1200" b="0" strike="noStrike" spc="-1">
                <a:solidFill>
                  <a:srgbClr val="404040"/>
                </a:solidFill>
                <a:latin typeface="Calibri"/>
              </a:rPr>
              <a:t> 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30 unidades de saúde estaduais (hospitais e ambulatórios de especialidades médicas).</a:t>
            </a:r>
            <a:endParaRPr lang="pt-BR" sz="1200" b="0" strike="noStrike" spc="-1">
              <a:latin typeface="Arial"/>
            </a:endParaRPr>
          </a:p>
          <a:p>
            <a:pPr marL="285840" indent="-285480" algn="just">
              <a:lnSpc>
                <a:spcPct val="150000"/>
              </a:lnSpc>
              <a:spcBef>
                <a:spcPts val="601"/>
              </a:spcBef>
              <a:spcAft>
                <a:spcPts val="1199"/>
              </a:spcAft>
              <a:buClr>
                <a:srgbClr val="C00000"/>
              </a:buClr>
              <a:buFont typeface="Wingdings" charset="2"/>
              <a:buChar char=""/>
            </a:pPr>
            <a:r>
              <a:rPr lang="pt-BR" sz="1200" b="0" strike="noStrike" spc="-1">
                <a:solidFill>
                  <a:srgbClr val="404040"/>
                </a:solidFill>
                <a:latin typeface="Calibri"/>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lang="pt-BR" sz="1200" b="0" strike="noStrike" spc="-1">
                <a:solidFill>
                  <a:srgbClr val="404040"/>
                </a:solidFill>
                <a:latin typeface="Calibri"/>
                <a:ea typeface="Arial Unicode MS"/>
              </a:rPr>
              <a:t>e para todos os programas de controle de infecção hospitalar e vigilância epidemiológica. </a:t>
            </a:r>
            <a:endParaRPr lang="pt-BR" sz="1200" b="0" strike="noStrike" spc="-1">
              <a:latin typeface="Arial"/>
            </a:endParaRPr>
          </a:p>
        </p:txBody>
      </p:sp>
      <p:sp>
        <p:nvSpPr>
          <p:cNvPr id="91" name="CustomShape 3"/>
          <p:cNvSpPr/>
          <p:nvPr/>
        </p:nvSpPr>
        <p:spPr>
          <a:xfrm>
            <a:off x="6252840" y="3827520"/>
            <a:ext cx="5430600" cy="2781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spcBef>
                <a:spcPts val="601"/>
              </a:spcBef>
              <a:spcAft>
                <a:spcPts val="1199"/>
              </a:spcAft>
            </a:pPr>
            <a:r>
              <a:rPr lang="pt-BR" sz="1200" b="0" strike="noStrike" spc="-1">
                <a:solidFill>
                  <a:srgbClr val="404040"/>
                </a:solidFill>
                <a:latin typeface="Calibri"/>
                <a:ea typeface="Arial Unicode MS"/>
              </a:rPr>
              <a:t>São encaminhados para o laboratório central do CEAC Norte exames considerados de rotina, gerados tanto em atendimentos ambulatoriais quanto das unidades de internação, com resultados previstos para tempos mínimos previamente definidos. </a:t>
            </a:r>
            <a:endParaRPr lang="pt-BR" sz="1200" b="0" strike="noStrike" spc="-1">
              <a:latin typeface="Arial"/>
            </a:endParaRPr>
          </a:p>
          <a:p>
            <a:pPr algn="just">
              <a:lnSpc>
                <a:spcPct val="150000"/>
              </a:lnSpc>
              <a:spcBef>
                <a:spcPts val="601"/>
              </a:spcBef>
              <a:spcAft>
                <a:spcPts val="1199"/>
              </a:spcAft>
            </a:pPr>
            <a:r>
              <a:rPr lang="pt-BR" sz="1200" b="0" strike="noStrike" spc="-1">
                <a:solidFill>
                  <a:srgbClr val="404040"/>
                </a:solidFill>
                <a:latin typeface="Calibri"/>
                <a:ea typeface="Arial Unicode MS"/>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lang="pt-BR" sz="1200" b="1" u="sng" strike="noStrike" spc="-1">
                <a:solidFill>
                  <a:srgbClr val="404040"/>
                </a:solidFill>
                <a:uFillTx/>
                <a:latin typeface="Calibri"/>
                <a:ea typeface="Arial Unicode MS"/>
              </a:rPr>
              <a:t>ao custo da Tabela SES</a:t>
            </a:r>
            <a:r>
              <a:rPr lang="pt-BR" sz="1200" b="0" strike="noStrike" spc="-1">
                <a:solidFill>
                  <a:srgbClr val="404040"/>
                </a:solidFill>
                <a:latin typeface="Calibri"/>
                <a:ea typeface="Arial Unicode MS"/>
              </a:rPr>
              <a:t>, especifica para esta atividade.  </a:t>
            </a:r>
            <a:endParaRPr lang="pt-BR" sz="1200" b="0" strike="noStrike" spc="-1">
              <a:latin typeface="Arial"/>
            </a:endParaRPr>
          </a:p>
        </p:txBody>
      </p:sp>
      <p:sp>
        <p:nvSpPr>
          <p:cNvPr id="92" name="CustomShape 4"/>
          <p:cNvSpPr/>
          <p:nvPr/>
        </p:nvSpPr>
        <p:spPr>
          <a:xfrm>
            <a:off x="5967000" y="3573360"/>
            <a:ext cx="5947560" cy="304164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sp>
        <p:nvSpPr>
          <p:cNvPr id="93" name="CustomShape 5"/>
          <p:cNvSpPr/>
          <p:nvPr/>
        </p:nvSpPr>
        <p:spPr>
          <a:xfrm>
            <a:off x="469800" y="118800"/>
            <a:ext cx="5947560" cy="109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50000"/>
              </a:lnSpc>
            </a:pPr>
            <a:r>
              <a:rPr lang="pt-BR" sz="2200" b="1" strike="noStrike" spc="-1">
                <a:solidFill>
                  <a:srgbClr val="C00000"/>
                </a:solidFill>
                <a:latin typeface="Calibri"/>
                <a:ea typeface="Arial Unicode MS"/>
              </a:rPr>
              <a:t>Centro Estadual </a:t>
            </a:r>
            <a:endParaRPr lang="pt-BR" sz="2200" b="0" strike="noStrike" spc="-1">
              <a:latin typeface="Arial"/>
            </a:endParaRPr>
          </a:p>
          <a:p>
            <a:pPr>
              <a:lnSpc>
                <a:spcPct val="150000"/>
              </a:lnSpc>
            </a:pPr>
            <a:r>
              <a:rPr lang="pt-BR" sz="2200" b="1" strike="noStrike" spc="-1">
                <a:solidFill>
                  <a:srgbClr val="C00000"/>
                </a:solidFill>
                <a:latin typeface="Calibri"/>
                <a:ea typeface="Arial Unicode MS"/>
              </a:rPr>
              <a:t>de Análises Clínicas da Zona Norte – AFIP/ OSS</a:t>
            </a:r>
            <a:endParaRPr lang="pt-BR" sz="2200" b="0" strike="noStrike" spc="-1">
              <a:latin typeface="Arial"/>
            </a:endParaRPr>
          </a:p>
        </p:txBody>
      </p:sp>
      <p:pic>
        <p:nvPicPr>
          <p:cNvPr id="94" name="Imagem 15"/>
          <p:cNvPicPr/>
          <p:nvPr/>
        </p:nvPicPr>
        <p:blipFill>
          <a:blip r:embed="rId3"/>
          <a:stretch/>
        </p:blipFill>
        <p:spPr>
          <a:xfrm>
            <a:off x="148320" y="6248880"/>
            <a:ext cx="1324440" cy="45864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871920" y="945360"/>
            <a:ext cx="3162600" cy="772920"/>
          </a:xfrm>
          <a:prstGeom prst="rect">
            <a:avLst/>
          </a:prstGeom>
          <a:noFill/>
          <a:ln>
            <a:noFill/>
          </a:ln>
        </p:spPr>
        <p:style>
          <a:lnRef idx="0">
            <a:scrgbClr r="0" g="0" b="0"/>
          </a:lnRef>
          <a:fillRef idx="0">
            <a:scrgbClr r="0" g="0" b="0"/>
          </a:fillRef>
          <a:effectRef idx="0">
            <a:scrgbClr r="0" g="0" b="0"/>
          </a:effectRef>
          <a:fontRef idx="minor"/>
        </p:style>
      </p:sp>
      <p:sp>
        <p:nvSpPr>
          <p:cNvPr id="96" name="CustomShape 2"/>
          <p:cNvSpPr/>
          <p:nvPr/>
        </p:nvSpPr>
        <p:spPr>
          <a:xfrm>
            <a:off x="0" y="0"/>
            <a:ext cx="1743480" cy="685764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p:style>
      </p:sp>
      <p:sp>
        <p:nvSpPr>
          <p:cNvPr id="97" name="CustomShape 3"/>
          <p:cNvSpPr/>
          <p:nvPr/>
        </p:nvSpPr>
        <p:spPr>
          <a:xfrm>
            <a:off x="2987640" y="1400400"/>
            <a:ext cx="8470080"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spcBef>
                <a:spcPts val="601"/>
              </a:spcBef>
              <a:spcAft>
                <a:spcPts val="1199"/>
              </a:spcAft>
            </a:pPr>
            <a:r>
              <a:rPr lang="pt-BR" sz="1600" b="0" strike="noStrike" spc="-1">
                <a:solidFill>
                  <a:srgbClr val="000000"/>
                </a:solidFill>
                <a:latin typeface="Calibri"/>
                <a:ea typeface="Arial Unicode MS"/>
              </a:rPr>
              <a:t>A AFIP/OSS cumpriu satisfatoriamente todos os requisitos exigidos pelo Contrato de Gestão no Ano de 2019. </a:t>
            </a:r>
            <a:endParaRPr lang="pt-BR" sz="1600" b="0" strike="noStrike" spc="-1">
              <a:latin typeface="Arial"/>
            </a:endParaRPr>
          </a:p>
        </p:txBody>
      </p:sp>
      <p:sp>
        <p:nvSpPr>
          <p:cNvPr id="98" name="CustomShape 4"/>
          <p:cNvSpPr/>
          <p:nvPr/>
        </p:nvSpPr>
        <p:spPr>
          <a:xfrm>
            <a:off x="2987640" y="815760"/>
            <a:ext cx="147744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2000" b="1" strike="noStrike" spc="-1">
                <a:solidFill>
                  <a:srgbClr val="C00000"/>
                </a:solidFill>
                <a:latin typeface="Calibri"/>
              </a:rPr>
              <a:t>Demanda </a:t>
            </a:r>
            <a:endParaRPr lang="pt-BR" sz="2000" b="0" strike="noStrike" spc="-1">
              <a:latin typeface="Arial"/>
            </a:endParaRPr>
          </a:p>
        </p:txBody>
      </p:sp>
      <p:pic>
        <p:nvPicPr>
          <p:cNvPr id="99" name="Imagem 9"/>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Lst>
          </a:blip>
          <a:stretch/>
        </p:blipFill>
        <p:spPr>
          <a:xfrm rot="14242200" flipH="1">
            <a:off x="3629520" y="2735640"/>
            <a:ext cx="810360" cy="514800"/>
          </a:xfrm>
          <a:prstGeom prst="rect">
            <a:avLst/>
          </a:prstGeom>
          <a:ln>
            <a:noFill/>
          </a:ln>
        </p:spPr>
      </p:pic>
      <p:pic>
        <p:nvPicPr>
          <p:cNvPr id="100" name="Imagem 15"/>
          <p:cNvPicPr/>
          <p:nvPr/>
        </p:nvPicPr>
        <p:blipFill>
          <a:blip r:embed="rId4">
            <a:extLst>
              <a:ext uri="{BEBA8EAE-BF5A-486C-A8C5-ECC9F3942E4B}">
                <a14:imgProps xmlns:a14="http://schemas.microsoft.com/office/drawing/2010/main">
                  <a14:imgLayer r:embed="rId3">
                    <a14:imgEffect>
                      <a14:brightnessContrast bright="-40000" contrast="-40000"/>
                    </a14:imgEffect>
                  </a14:imgLayer>
                </a14:imgProps>
              </a:ext>
            </a:extLst>
          </a:blip>
          <a:stretch/>
        </p:blipFill>
        <p:spPr>
          <a:xfrm rot="13635000" flipH="1">
            <a:off x="4850280" y="3558960"/>
            <a:ext cx="444240" cy="281880"/>
          </a:xfrm>
          <a:prstGeom prst="rect">
            <a:avLst/>
          </a:prstGeom>
          <a:ln>
            <a:noFill/>
          </a:ln>
        </p:spPr>
      </p:pic>
      <p:pic>
        <p:nvPicPr>
          <p:cNvPr id="101" name="Imagem 16"/>
          <p:cNvPicPr/>
          <p:nvPr/>
        </p:nvPicPr>
        <p:blipFill>
          <a:blip r:embed="rId5"/>
          <a:stretch/>
        </p:blipFill>
        <p:spPr>
          <a:xfrm>
            <a:off x="148320" y="6248880"/>
            <a:ext cx="1324440" cy="458640"/>
          </a:xfrm>
          <a:prstGeom prst="rect">
            <a:avLst/>
          </a:prstGeom>
          <a:ln>
            <a:noFill/>
          </a:ln>
        </p:spPr>
      </p:pic>
      <p:sp>
        <p:nvSpPr>
          <p:cNvPr id="102" name="CustomShape 5"/>
          <p:cNvSpPr/>
          <p:nvPr/>
        </p:nvSpPr>
        <p:spPr>
          <a:xfrm>
            <a:off x="733680" y="2105280"/>
            <a:ext cx="2019960" cy="201996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p:style>
      </p:sp>
      <p:sp>
        <p:nvSpPr>
          <p:cNvPr id="103" name="CustomShape 6"/>
          <p:cNvSpPr/>
          <p:nvPr/>
        </p:nvSpPr>
        <p:spPr>
          <a:xfrm>
            <a:off x="955800" y="2700720"/>
            <a:ext cx="172332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2800" b="1" strike="noStrike" spc="-1">
                <a:solidFill>
                  <a:srgbClr val="C00000"/>
                </a:solidFill>
                <a:latin typeface="Calibri"/>
              </a:rPr>
              <a:t>Unidades</a:t>
            </a:r>
            <a:endParaRPr lang="pt-BR" sz="2800" b="0" strike="noStrike" spc="-1">
              <a:latin typeface="Arial"/>
            </a:endParaRPr>
          </a:p>
        </p:txBody>
      </p:sp>
      <p:sp>
        <p:nvSpPr>
          <p:cNvPr id="104" name="CustomShape 7"/>
          <p:cNvSpPr/>
          <p:nvPr/>
        </p:nvSpPr>
        <p:spPr>
          <a:xfrm>
            <a:off x="148320" y="150120"/>
            <a:ext cx="11887560" cy="65574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sp>
        <p:nvSpPr>
          <p:cNvPr id="105" name="CustomShape 8"/>
          <p:cNvSpPr/>
          <p:nvPr/>
        </p:nvSpPr>
        <p:spPr>
          <a:xfrm>
            <a:off x="3187800" y="2177280"/>
            <a:ext cx="4852080" cy="45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just">
              <a:lnSpc>
                <a:spcPct val="150000"/>
              </a:lnSpc>
              <a:spcBef>
                <a:spcPts val="601"/>
              </a:spcBef>
              <a:spcAft>
                <a:spcPts val="1199"/>
              </a:spcAft>
            </a:pPr>
            <a:r>
              <a:rPr lang="pt-BR" sz="1600" b="0" strike="noStrike" spc="-1">
                <a:solidFill>
                  <a:srgbClr val="000000"/>
                </a:solidFill>
                <a:latin typeface="Calibri"/>
                <a:ea typeface="Arial Unicode MS"/>
              </a:rPr>
              <a:t>Atualmente o CEAC Norte atende à demanda gerada em:</a:t>
            </a:r>
            <a:endParaRPr lang="pt-BR" sz="1600" b="0" strike="noStrike" spc="-1">
              <a:latin typeface="Arial"/>
            </a:endParaRPr>
          </a:p>
        </p:txBody>
      </p:sp>
      <p:sp>
        <p:nvSpPr>
          <p:cNvPr id="106" name="CustomShape 9"/>
          <p:cNvSpPr/>
          <p:nvPr/>
        </p:nvSpPr>
        <p:spPr>
          <a:xfrm>
            <a:off x="5362200" y="5079600"/>
            <a:ext cx="609552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spcBef>
                <a:spcPts val="601"/>
              </a:spcBef>
              <a:spcAft>
                <a:spcPts val="1199"/>
              </a:spcAft>
            </a:pPr>
            <a:r>
              <a:rPr lang="pt-BR" sz="1600" b="0" strike="noStrike" spc="-1">
                <a:solidFill>
                  <a:srgbClr val="000000"/>
                </a:solidFill>
                <a:latin typeface="Calibri"/>
                <a:ea typeface="Arial Unicode MS"/>
              </a:rPr>
              <a:t> 12 unidades de captação de exames previamente coletados. </a:t>
            </a:r>
            <a:endParaRPr lang="pt-BR" sz="1600" b="0" strike="noStrike" spc="-1">
              <a:latin typeface="Arial"/>
            </a:endParaRPr>
          </a:p>
        </p:txBody>
      </p:sp>
      <p:sp>
        <p:nvSpPr>
          <p:cNvPr id="107" name="CustomShape 10"/>
          <p:cNvSpPr/>
          <p:nvPr/>
        </p:nvSpPr>
        <p:spPr>
          <a:xfrm>
            <a:off x="4547880" y="2912760"/>
            <a:ext cx="3867480" cy="501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just">
              <a:lnSpc>
                <a:spcPct val="150000"/>
              </a:lnSpc>
              <a:spcBef>
                <a:spcPts val="601"/>
              </a:spcBef>
              <a:spcAft>
                <a:spcPts val="1199"/>
              </a:spcAft>
            </a:pPr>
            <a:r>
              <a:rPr lang="pt-BR" sz="1800" b="0" strike="noStrike" spc="-1">
                <a:solidFill>
                  <a:srgbClr val="000000"/>
                </a:solidFill>
                <a:latin typeface="Calibri"/>
                <a:ea typeface="Arial Unicode MS"/>
              </a:rPr>
              <a:t>30 unidades estaduais de saúde, sendo:</a:t>
            </a:r>
            <a:endParaRPr lang="pt-BR" sz="1800" b="0" strike="noStrike" spc="-1">
              <a:latin typeface="Arial"/>
            </a:endParaRPr>
          </a:p>
        </p:txBody>
      </p:sp>
      <p:sp>
        <p:nvSpPr>
          <p:cNvPr id="108" name="CustomShape 11"/>
          <p:cNvSpPr/>
          <p:nvPr/>
        </p:nvSpPr>
        <p:spPr>
          <a:xfrm>
            <a:off x="5354640" y="3303720"/>
            <a:ext cx="6095520" cy="81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spcBef>
                <a:spcPts val="601"/>
              </a:spcBef>
              <a:spcAft>
                <a:spcPts val="1199"/>
              </a:spcAft>
            </a:pPr>
            <a:r>
              <a:rPr lang="pt-BR" sz="1600" b="0" strike="noStrike" spc="-1">
                <a:solidFill>
                  <a:srgbClr val="000000"/>
                </a:solidFill>
                <a:latin typeface="Calibri"/>
                <a:ea typeface="Arial Unicode MS"/>
              </a:rPr>
              <a:t>12 hospitais com instalação local de laboratório de urgência e emergência.</a:t>
            </a:r>
            <a:endParaRPr lang="pt-BR" sz="1600" b="0" strike="noStrike" spc="-1">
              <a:latin typeface="Arial"/>
            </a:endParaRPr>
          </a:p>
        </p:txBody>
      </p:sp>
      <p:sp>
        <p:nvSpPr>
          <p:cNvPr id="109" name="CustomShape 12"/>
          <p:cNvSpPr/>
          <p:nvPr/>
        </p:nvSpPr>
        <p:spPr>
          <a:xfrm>
            <a:off x="5389200" y="4183920"/>
            <a:ext cx="6095520" cy="81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spcBef>
                <a:spcPts val="601"/>
              </a:spcBef>
              <a:spcAft>
                <a:spcPts val="1199"/>
              </a:spcAft>
            </a:pPr>
            <a:r>
              <a:rPr lang="pt-BR" sz="1600" b="0" strike="noStrike" spc="-1">
                <a:solidFill>
                  <a:srgbClr val="000000"/>
                </a:solidFill>
                <a:latin typeface="Calibri"/>
                <a:ea typeface="Arial Unicode MS"/>
              </a:rPr>
              <a:t>6 Ambulatórios Médicos de Especialidades – AME com estrutura laboratorial básica para atendimento aos protocolos específicos.</a:t>
            </a:r>
            <a:endParaRPr lang="pt-BR" sz="1600" b="0" strike="noStrike" spc="-1">
              <a:latin typeface="Arial"/>
            </a:endParaRPr>
          </a:p>
        </p:txBody>
      </p:sp>
      <p:pic>
        <p:nvPicPr>
          <p:cNvPr id="110" name="Imagem 25"/>
          <p:cNvPicPr/>
          <p:nvPr/>
        </p:nvPicPr>
        <p:blipFill>
          <a:blip r:embed="rId4">
            <a:extLst>
              <a:ext uri="{BEBA8EAE-BF5A-486C-A8C5-ECC9F3942E4B}">
                <a14:imgProps xmlns:a14="http://schemas.microsoft.com/office/drawing/2010/main">
                  <a14:imgLayer r:embed="rId3">
                    <a14:imgEffect>
                      <a14:brightnessContrast bright="-40000" contrast="-40000"/>
                    </a14:imgEffect>
                  </a14:imgLayer>
                </a14:imgProps>
              </a:ext>
            </a:extLst>
          </a:blip>
          <a:stretch/>
        </p:blipFill>
        <p:spPr>
          <a:xfrm rot="13552200" flipH="1">
            <a:off x="4810680" y="4226040"/>
            <a:ext cx="444240" cy="281880"/>
          </a:xfrm>
          <a:prstGeom prst="rect">
            <a:avLst/>
          </a:prstGeom>
          <a:ln>
            <a:noFill/>
          </a:ln>
        </p:spPr>
      </p:pic>
      <p:pic>
        <p:nvPicPr>
          <p:cNvPr id="111" name="Imagem 26"/>
          <p:cNvPicPr/>
          <p:nvPr/>
        </p:nvPicPr>
        <p:blipFill>
          <a:blip r:embed="rId4">
            <a:extLst>
              <a:ext uri="{BEBA8EAE-BF5A-486C-A8C5-ECC9F3942E4B}">
                <a14:imgProps xmlns:a14="http://schemas.microsoft.com/office/drawing/2010/main">
                  <a14:imgLayer r:embed="rId3">
                    <a14:imgEffect>
                      <a14:brightnessContrast bright="-40000" contrast="-40000"/>
                    </a14:imgEffect>
                  </a14:imgLayer>
                </a14:imgProps>
              </a:ext>
            </a:extLst>
          </a:blip>
          <a:stretch/>
        </p:blipFill>
        <p:spPr>
          <a:xfrm rot="13309200" flipH="1">
            <a:off x="4809600" y="5063760"/>
            <a:ext cx="444240" cy="281880"/>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Imagem 6"/>
          <p:cNvPicPr/>
          <p:nvPr/>
        </p:nvPicPr>
        <p:blipFill>
          <a:blip r:embed="rId2"/>
          <a:srcRect b="15732"/>
          <a:stretch/>
        </p:blipFill>
        <p:spPr>
          <a:xfrm>
            <a:off x="0" y="0"/>
            <a:ext cx="12191760" cy="6857640"/>
          </a:xfrm>
          <a:prstGeom prst="rect">
            <a:avLst/>
          </a:prstGeom>
          <a:ln>
            <a:noFill/>
          </a:ln>
        </p:spPr>
      </p:pic>
      <p:sp>
        <p:nvSpPr>
          <p:cNvPr id="113" name="CustomShape 1"/>
          <p:cNvSpPr/>
          <p:nvPr/>
        </p:nvSpPr>
        <p:spPr>
          <a:xfrm>
            <a:off x="229320" y="585000"/>
            <a:ext cx="7529760" cy="774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just">
              <a:lnSpc>
                <a:spcPct val="150000"/>
              </a:lnSpc>
              <a:spcBef>
                <a:spcPts val="601"/>
              </a:spcBef>
              <a:spcAft>
                <a:spcPts val="1199"/>
              </a:spcAft>
            </a:pPr>
            <a:r>
              <a:rPr lang="pt-BR" sz="3000" b="1" strike="noStrike" spc="-1">
                <a:solidFill>
                  <a:srgbClr val="C00000"/>
                </a:solidFill>
                <a:latin typeface="Calibri"/>
                <a:ea typeface="Arial Unicode MS"/>
              </a:rPr>
              <a:t>Relação de Unidades Atendidas no CEAC Norte</a:t>
            </a:r>
            <a:endParaRPr lang="pt-BR" sz="3000" b="0" strike="noStrike" spc="-1">
              <a:latin typeface="Arial"/>
            </a:endParaRPr>
          </a:p>
        </p:txBody>
      </p:sp>
      <p:sp>
        <p:nvSpPr>
          <p:cNvPr id="114" name="CustomShape 2"/>
          <p:cNvSpPr/>
          <p:nvPr/>
        </p:nvSpPr>
        <p:spPr>
          <a:xfrm>
            <a:off x="411480" y="1583280"/>
            <a:ext cx="8270640" cy="4617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p:style>
      </p:sp>
      <p:sp>
        <p:nvSpPr>
          <p:cNvPr id="115" name="CustomShape 3"/>
          <p:cNvSpPr/>
          <p:nvPr/>
        </p:nvSpPr>
        <p:spPr>
          <a:xfrm>
            <a:off x="440640" y="1563840"/>
            <a:ext cx="5579640" cy="51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200" b="1" strike="noStrike" spc="-1">
                <a:solidFill>
                  <a:srgbClr val="595959"/>
                </a:solidFill>
                <a:latin typeface="Calibri"/>
                <a:ea typeface="Arial Unicode MS"/>
              </a:rPr>
              <a:t>A) HOSPITAIS - Unidades com Laboratório de Urgência / Emergência (12)</a:t>
            </a:r>
            <a:r>
              <a:rPr lang="pt-BR" sz="1200" b="0" strike="noStrike" spc="-1">
                <a:solidFill>
                  <a:srgbClr val="595959"/>
                </a:solidFill>
                <a:latin typeface="Calibri"/>
                <a:ea typeface="Arial Unicode MS"/>
              </a:rPr>
              <a:t> </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Mandaqui </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Ipiranga</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Instituto Dante Pazzanese de Cardiologia</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Vila Alpina</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Mario Covas </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Sapopemba </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Pérola Byington </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Santa Marcelina de Itaim Paulista </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Santa Marcelina de Itaquaquecetuba </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Regional de Osasco</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Geral de Taipas</a:t>
            </a:r>
            <a:endParaRPr lang="pt-BR" sz="1200" b="0" strike="noStrike" spc="-1">
              <a:latin typeface="Arial"/>
            </a:endParaRPr>
          </a:p>
          <a:p>
            <a:pPr>
              <a:lnSpc>
                <a:spcPct val="10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Geral de Guaianazes </a:t>
            </a:r>
            <a:endParaRPr lang="pt-BR" sz="1200" b="0" strike="noStrike" spc="-1">
              <a:latin typeface="Arial"/>
            </a:endParaRPr>
          </a:p>
          <a:p>
            <a:pPr>
              <a:lnSpc>
                <a:spcPct val="150000"/>
              </a:lnSpc>
              <a:spcAft>
                <a:spcPts val="601"/>
              </a:spcAft>
            </a:pPr>
            <a:endParaRPr lang="pt-BR" sz="1200" b="0" strike="noStrike" spc="-1">
              <a:latin typeface="Arial"/>
            </a:endParaRPr>
          </a:p>
          <a:p>
            <a:pPr>
              <a:lnSpc>
                <a:spcPct val="150000"/>
              </a:lnSpc>
              <a:spcAft>
                <a:spcPts val="601"/>
              </a:spcAft>
            </a:pPr>
            <a:r>
              <a:rPr lang="pt-BR" sz="1200" b="0" strike="noStrike" spc="-1">
                <a:solidFill>
                  <a:srgbClr val="595959"/>
                </a:solidFill>
                <a:latin typeface="Calibri"/>
                <a:ea typeface="바탕"/>
              </a:rPr>
              <a:t> </a:t>
            </a:r>
            <a:endParaRPr lang="pt-BR" sz="1200" b="0" strike="noStrike" spc="-1">
              <a:latin typeface="Arial"/>
            </a:endParaRPr>
          </a:p>
        </p:txBody>
      </p:sp>
      <p:sp>
        <p:nvSpPr>
          <p:cNvPr id="116" name="CustomShape 4"/>
          <p:cNvSpPr/>
          <p:nvPr/>
        </p:nvSpPr>
        <p:spPr>
          <a:xfrm>
            <a:off x="5969880" y="1733400"/>
            <a:ext cx="3213720" cy="436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200" b="1" strike="noStrike" spc="-1">
                <a:solidFill>
                  <a:srgbClr val="595959"/>
                </a:solidFill>
                <a:latin typeface="Calibri"/>
                <a:ea typeface="Arial Unicode MS"/>
              </a:rPr>
              <a:t>B) AMBULATORIOS MÉDICOS - AME (6)</a:t>
            </a:r>
            <a:endParaRPr lang="pt-BR" sz="1200" b="0" strike="noStrike" spc="-1">
              <a:latin typeface="Arial"/>
            </a:endParaRPr>
          </a:p>
          <a:p>
            <a:pPr algn="just">
              <a:lnSpc>
                <a:spcPct val="150000"/>
              </a:lnSpc>
            </a:pPr>
            <a:endParaRPr lang="pt-BR" sz="1200" b="0" strike="noStrike" spc="-1">
              <a:latin typeface="Arial"/>
            </a:endParaRPr>
          </a:p>
          <a:p>
            <a:pPr>
              <a:lnSpc>
                <a:spcPct val="100000"/>
              </a:lnSpc>
            </a:pPr>
            <a:r>
              <a:rPr lang="pt-BR" sz="1200" b="0" strike="noStrike" spc="-1">
                <a:solidFill>
                  <a:srgbClr val="595959"/>
                </a:solidFill>
                <a:latin typeface="Calibri"/>
                <a:ea typeface="바탕"/>
              </a:rPr>
              <a:t>AME Santos </a:t>
            </a:r>
            <a:endParaRPr lang="pt-BR" sz="1200" b="0" strike="noStrike" spc="-1">
              <a:latin typeface="Arial"/>
            </a:endParaRPr>
          </a:p>
          <a:p>
            <a:pPr>
              <a:lnSpc>
                <a:spcPct val="100000"/>
              </a:lnSpc>
            </a:pPr>
            <a:r>
              <a:rPr lang="pt-BR" sz="1200" b="0" strike="noStrike" spc="-1">
                <a:solidFill>
                  <a:srgbClr val="595959"/>
                </a:solidFill>
                <a:latin typeface="Calibri"/>
                <a:ea typeface="바탕"/>
              </a:rPr>
              <a:t>AME Heliópolis</a:t>
            </a:r>
            <a:endParaRPr lang="pt-BR" sz="1200" b="0" strike="noStrike" spc="-1">
              <a:latin typeface="Arial"/>
            </a:endParaRPr>
          </a:p>
          <a:p>
            <a:pPr>
              <a:lnSpc>
                <a:spcPct val="100000"/>
              </a:lnSpc>
            </a:pPr>
            <a:r>
              <a:rPr lang="pt-BR" sz="1200" b="0" strike="noStrike" spc="-1">
                <a:solidFill>
                  <a:srgbClr val="595959"/>
                </a:solidFill>
                <a:latin typeface="Calibri"/>
                <a:ea typeface="바탕"/>
              </a:rPr>
              <a:t>AME Jundiaí</a:t>
            </a:r>
            <a:endParaRPr lang="pt-BR" sz="1200" b="0" strike="noStrike" spc="-1">
              <a:latin typeface="Arial"/>
            </a:endParaRPr>
          </a:p>
          <a:p>
            <a:pPr>
              <a:lnSpc>
                <a:spcPct val="100000"/>
              </a:lnSpc>
            </a:pPr>
            <a:r>
              <a:rPr lang="pt-BR" sz="1200" b="0" strike="noStrike" spc="-1">
                <a:solidFill>
                  <a:srgbClr val="595959"/>
                </a:solidFill>
                <a:latin typeface="Calibri"/>
                <a:ea typeface="바탕"/>
              </a:rPr>
              <a:t>AME Pariquera-Açu</a:t>
            </a:r>
            <a:endParaRPr lang="pt-BR" sz="1200" b="0" strike="noStrike" spc="-1">
              <a:latin typeface="Arial"/>
            </a:endParaRPr>
          </a:p>
          <a:p>
            <a:pPr>
              <a:lnSpc>
                <a:spcPct val="100000"/>
              </a:lnSpc>
            </a:pPr>
            <a:r>
              <a:rPr lang="pt-BR" sz="1200" b="0" strike="noStrike" spc="-1">
                <a:solidFill>
                  <a:srgbClr val="595959"/>
                </a:solidFill>
                <a:latin typeface="Calibri"/>
                <a:ea typeface="바탕"/>
              </a:rPr>
              <a:t>AME Lorena</a:t>
            </a:r>
            <a:endParaRPr lang="pt-BR" sz="1200" b="0" strike="noStrike" spc="-1">
              <a:latin typeface="Arial"/>
            </a:endParaRPr>
          </a:p>
          <a:p>
            <a:pPr>
              <a:lnSpc>
                <a:spcPct val="100000"/>
              </a:lnSpc>
            </a:pPr>
            <a:r>
              <a:rPr lang="pt-BR" sz="1200" b="0" strike="noStrike" spc="-1">
                <a:solidFill>
                  <a:srgbClr val="595959"/>
                </a:solidFill>
                <a:latin typeface="Calibri"/>
                <a:ea typeface="바탕"/>
              </a:rPr>
              <a:t>AME Caraguatatuba</a:t>
            </a:r>
            <a:endParaRPr lang="pt-BR" sz="1200" b="0" strike="noStrike" spc="-1">
              <a:latin typeface="Arial"/>
            </a:endParaRPr>
          </a:p>
          <a:p>
            <a:pPr>
              <a:lnSpc>
                <a:spcPct val="100000"/>
              </a:lnSpc>
              <a:spcAft>
                <a:spcPts val="601"/>
              </a:spcAft>
            </a:pPr>
            <a:r>
              <a:rPr lang="pt-BR" sz="1200" b="0" strike="noStrike" spc="-1">
                <a:solidFill>
                  <a:srgbClr val="595959"/>
                </a:solidFill>
                <a:latin typeface="Calibri"/>
                <a:ea typeface="바탕"/>
              </a:rPr>
              <a:t> </a:t>
            </a:r>
            <a:endParaRPr lang="pt-BR" sz="1200" b="0" strike="noStrike" spc="-1">
              <a:latin typeface="Arial"/>
            </a:endParaRPr>
          </a:p>
          <a:p>
            <a:pPr algn="just">
              <a:lnSpc>
                <a:spcPct val="150000"/>
              </a:lnSpc>
            </a:pPr>
            <a:r>
              <a:rPr lang="pt-BR" sz="1200" b="1" strike="noStrike" spc="-1">
                <a:solidFill>
                  <a:srgbClr val="595959"/>
                </a:solidFill>
                <a:latin typeface="Calibri"/>
                <a:ea typeface="Arial Unicode MS"/>
              </a:rPr>
              <a:t>C) UNIDADES DE CAPTAÇÃO (12)</a:t>
            </a:r>
            <a:endParaRPr lang="pt-BR" sz="1200" b="0" strike="noStrike" spc="-1">
              <a:latin typeface="Arial"/>
            </a:endParaRPr>
          </a:p>
          <a:p>
            <a:pPr algn="just">
              <a:lnSpc>
                <a:spcPct val="150000"/>
              </a:lnSpc>
            </a:pPr>
            <a:r>
              <a:rPr lang="pt-BR" sz="1200" b="0" strike="noStrike" spc="-1">
                <a:solidFill>
                  <a:srgbClr val="595959"/>
                </a:solidFill>
                <a:latin typeface="Calibri"/>
                <a:ea typeface="바탕"/>
              </a:rPr>
              <a:t>Hospital Heliópolis </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Darcy Vargas </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Vila Penteado </a:t>
            </a:r>
            <a:endParaRPr lang="pt-BR" sz="1200" b="0" strike="noStrike" spc="-1">
              <a:latin typeface="Arial"/>
            </a:endParaRPr>
          </a:p>
          <a:p>
            <a:pPr>
              <a:lnSpc>
                <a:spcPct val="100000"/>
              </a:lnSpc>
            </a:pPr>
            <a:r>
              <a:rPr lang="pt-BR" sz="1200" b="0" strike="noStrike" spc="-1">
                <a:solidFill>
                  <a:srgbClr val="595959"/>
                </a:solidFill>
                <a:latin typeface="Calibri"/>
                <a:ea typeface="바탕"/>
              </a:rPr>
              <a:t>CAIS –Santa Rita</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Vila Nova Cachoeirinha </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Geral de São Mateus </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Leonor Mendes de Barros</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Infantil Candido Fontoura </a:t>
            </a:r>
            <a:endParaRPr lang="pt-BR" sz="1200" b="0" strike="noStrike" spc="-1">
              <a:latin typeface="Arial"/>
            </a:endParaRPr>
          </a:p>
          <a:p>
            <a:pPr>
              <a:lnSpc>
                <a:spcPct val="100000"/>
              </a:lnSpc>
            </a:pPr>
            <a:r>
              <a:rPr lang="pt-BR" sz="1200" b="0" strike="noStrike" spc="-1">
                <a:solidFill>
                  <a:srgbClr val="595959"/>
                </a:solidFill>
                <a:latin typeface="Calibri"/>
                <a:ea typeface="바탕"/>
              </a:rPr>
              <a:t>Hospital Guilherme Álvaro</a:t>
            </a:r>
            <a:endParaRPr lang="pt-BR" sz="1200" b="0" strike="noStrike" spc="-1">
              <a:latin typeface="Arial"/>
            </a:endParaRPr>
          </a:p>
          <a:p>
            <a:pPr>
              <a:lnSpc>
                <a:spcPct val="100000"/>
              </a:lnSpc>
            </a:pPr>
            <a:r>
              <a:rPr lang="pt-BR" sz="1200" b="0" strike="noStrike" spc="-1">
                <a:solidFill>
                  <a:srgbClr val="595959"/>
                </a:solidFill>
                <a:latin typeface="Calibri"/>
                <a:ea typeface="바탕"/>
              </a:rPr>
              <a:t>CRI Zona Norte / CRI Zona Leste / CRATOD  </a:t>
            </a:r>
            <a:endParaRPr lang="pt-BR" sz="1200" b="0" strike="noStrike" spc="-1">
              <a:latin typeface="Arial"/>
            </a:endParaRPr>
          </a:p>
          <a:p>
            <a:pPr>
              <a:lnSpc>
                <a:spcPct val="100000"/>
              </a:lnSpc>
              <a:spcAft>
                <a:spcPts val="601"/>
              </a:spcAft>
            </a:pPr>
            <a:endParaRPr lang="pt-BR" sz="1200" b="0" strike="noStrike" spc="-1">
              <a:latin typeface="Arial"/>
            </a:endParaRPr>
          </a:p>
        </p:txBody>
      </p:sp>
      <p:sp>
        <p:nvSpPr>
          <p:cNvPr id="117" name="CustomShape 5"/>
          <p:cNvSpPr/>
          <p:nvPr/>
        </p:nvSpPr>
        <p:spPr>
          <a:xfrm>
            <a:off x="148320" y="150120"/>
            <a:ext cx="11887560" cy="65574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p:style>
      </p:sp>
      <p:pic>
        <p:nvPicPr>
          <p:cNvPr id="118" name="Imagem 8"/>
          <p:cNvPicPr/>
          <p:nvPr/>
        </p:nvPicPr>
        <p:blipFill>
          <a:blip r:embed="rId3"/>
          <a:stretch/>
        </p:blipFill>
        <p:spPr>
          <a:xfrm>
            <a:off x="148320" y="6248880"/>
            <a:ext cx="1324440" cy="458640"/>
          </a:xfrm>
          <a:prstGeom prst="rect">
            <a:avLst/>
          </a:prstGeom>
          <a:ln>
            <a:noFill/>
          </a:ln>
        </p:spPr>
      </p:pic>
      <p:pic>
        <p:nvPicPr>
          <p:cNvPr id="119" name="Imagem 10"/>
          <p:cNvPicPr/>
          <p:nvPr/>
        </p:nvPicPr>
        <p:blipFill>
          <a:blip r:embed="rId4"/>
          <a:stretch/>
        </p:blipFill>
        <p:spPr>
          <a:xfrm>
            <a:off x="10750320" y="6399360"/>
            <a:ext cx="1206360" cy="2916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Imagem 10"/>
          <p:cNvPicPr/>
          <p:nvPr/>
        </p:nvPicPr>
        <p:blipFill>
          <a:blip r:embed="rId2"/>
          <a:srcRect t="11451" b="4275"/>
          <a:stretch/>
        </p:blipFill>
        <p:spPr>
          <a:xfrm>
            <a:off x="0" y="0"/>
            <a:ext cx="12191760" cy="6857640"/>
          </a:xfrm>
          <a:prstGeom prst="rect">
            <a:avLst/>
          </a:prstGeom>
          <a:ln>
            <a:noFill/>
          </a:ln>
        </p:spPr>
      </p:pic>
      <p:sp>
        <p:nvSpPr>
          <p:cNvPr id="121" name="CustomShape 1"/>
          <p:cNvSpPr/>
          <p:nvPr/>
        </p:nvSpPr>
        <p:spPr>
          <a:xfrm>
            <a:off x="0" y="-87840"/>
            <a:ext cx="12191760" cy="685764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p:style>
      </p:sp>
      <p:sp>
        <p:nvSpPr>
          <p:cNvPr id="122" name="CustomShape 2"/>
          <p:cNvSpPr/>
          <p:nvPr/>
        </p:nvSpPr>
        <p:spPr>
          <a:xfrm>
            <a:off x="443520" y="1286280"/>
            <a:ext cx="619740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nSpc>
                <a:spcPct val="100000"/>
              </a:lnSpc>
            </a:pPr>
            <a:endParaRPr lang="pt-BR" sz="1800" b="0" strike="noStrike" spc="-1">
              <a:latin typeface="Arial"/>
            </a:endParaRPr>
          </a:p>
          <a:p>
            <a:pPr>
              <a:lnSpc>
                <a:spcPct val="100000"/>
              </a:lnSpc>
            </a:pPr>
            <a:r>
              <a:rPr lang="pt-BR" sz="1200" b="0" strike="noStrike" spc="-1">
                <a:solidFill>
                  <a:srgbClr val="404040"/>
                </a:solidFill>
                <a:latin typeface="Calibri"/>
              </a:rPr>
              <a:t>A tabela 1 apresenta a produção Anual  de acordo com o planejado no Termo Aditivo 02/2019, que estimou um volume para o exercício de 2019 de </a:t>
            </a:r>
            <a:r>
              <a:rPr lang="pt-BR" sz="1200" b="1" strike="noStrike" spc="-1">
                <a:solidFill>
                  <a:srgbClr val="404040"/>
                </a:solidFill>
                <a:latin typeface="Calibri"/>
              </a:rPr>
              <a:t>12.884.076</a:t>
            </a:r>
            <a:r>
              <a:rPr lang="pt-BR" sz="1200" b="1" strike="noStrike" spc="-1">
                <a:solidFill>
                  <a:srgbClr val="000000"/>
                </a:solidFill>
                <a:latin typeface="Arial"/>
              </a:rPr>
              <a:t> </a:t>
            </a:r>
            <a:r>
              <a:rPr lang="pt-BR" sz="1200" b="0" strike="noStrike" spc="-1">
                <a:solidFill>
                  <a:srgbClr val="404040"/>
                </a:solidFill>
                <a:latin typeface="Calibri"/>
              </a:rPr>
              <a:t>exames. A produção realizada foi de </a:t>
            </a:r>
            <a:r>
              <a:rPr lang="pt-BR" sz="1200" b="1" strike="noStrike" spc="-1">
                <a:solidFill>
                  <a:srgbClr val="404040"/>
                </a:solidFill>
                <a:latin typeface="Calibri"/>
              </a:rPr>
              <a:t>10.855.742</a:t>
            </a:r>
            <a:r>
              <a:rPr lang="pt-BR" sz="1200" b="0" strike="noStrike" spc="-1">
                <a:solidFill>
                  <a:srgbClr val="404040"/>
                </a:solidFill>
                <a:latin typeface="Calibri"/>
              </a:rPr>
              <a:t> exames. </a:t>
            </a:r>
            <a:endParaRPr lang="pt-BR" sz="1200" b="0" strike="noStrike" spc="-1">
              <a:latin typeface="Arial"/>
            </a:endParaRPr>
          </a:p>
        </p:txBody>
      </p:sp>
      <p:sp>
        <p:nvSpPr>
          <p:cNvPr id="123" name="CustomShape 3"/>
          <p:cNvSpPr/>
          <p:nvPr/>
        </p:nvSpPr>
        <p:spPr>
          <a:xfrm>
            <a:off x="456120" y="5267880"/>
            <a:ext cx="4609800" cy="212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pt-BR" sz="800" b="0" strike="noStrike" spc="-1">
                <a:solidFill>
                  <a:srgbClr val="000000"/>
                </a:solidFill>
                <a:latin typeface="Calibri"/>
                <a:ea typeface="Arial Unicode MS"/>
              </a:rPr>
              <a:t>Fonte: Secretaria de Estado da Saúde de São Paulo – Sistema Reglab ® 2019</a:t>
            </a:r>
            <a:endParaRPr lang="pt-BR" sz="800" b="0" strike="noStrike" spc="-1">
              <a:latin typeface="Arial"/>
            </a:endParaRPr>
          </a:p>
        </p:txBody>
      </p:sp>
      <p:sp>
        <p:nvSpPr>
          <p:cNvPr id="124" name="CustomShape 4"/>
          <p:cNvSpPr/>
          <p:nvPr/>
        </p:nvSpPr>
        <p:spPr>
          <a:xfrm>
            <a:off x="585000" y="2840760"/>
            <a:ext cx="4012560" cy="2426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000" b="0" strike="noStrike" spc="-1">
                <a:solidFill>
                  <a:srgbClr val="404040"/>
                </a:solidFill>
                <a:latin typeface="Calibri"/>
              </a:rPr>
              <a:t>Tabela 1 – Produção Estimada e Realizada no CEAC Norte, no Ano de 2019.</a:t>
            </a:r>
            <a:endParaRPr lang="pt-BR" sz="1000" b="0" strike="noStrike" spc="-1">
              <a:latin typeface="Arial"/>
            </a:endParaRPr>
          </a:p>
        </p:txBody>
      </p:sp>
      <p:sp>
        <p:nvSpPr>
          <p:cNvPr id="125" name="CustomShape 5"/>
          <p:cNvSpPr/>
          <p:nvPr/>
        </p:nvSpPr>
        <p:spPr>
          <a:xfrm>
            <a:off x="483480" y="29160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3200" b="1" strike="noStrike" spc="-1">
                <a:solidFill>
                  <a:srgbClr val="C00000"/>
                </a:solidFill>
                <a:latin typeface="Calibri"/>
              </a:rPr>
              <a:t>Resultados</a:t>
            </a:r>
            <a:endParaRPr lang="pt-BR" sz="3200" b="0" strike="noStrike" spc="-1">
              <a:latin typeface="Arial"/>
            </a:endParaRPr>
          </a:p>
          <a:p>
            <a:pPr>
              <a:lnSpc>
                <a:spcPct val="90000"/>
              </a:lnSpc>
            </a:pPr>
            <a:r>
              <a:rPr lang="pt-BR" sz="2600" b="1" strike="noStrike" spc="-1">
                <a:solidFill>
                  <a:srgbClr val="C00000"/>
                </a:solidFill>
                <a:latin typeface="Calibri"/>
              </a:rPr>
              <a:t>Produção Quantitativa</a:t>
            </a:r>
            <a:endParaRPr lang="pt-BR" sz="2600" b="0" strike="noStrike" spc="-1">
              <a:latin typeface="Arial"/>
            </a:endParaRPr>
          </a:p>
        </p:txBody>
      </p:sp>
      <p:pic>
        <p:nvPicPr>
          <p:cNvPr id="126" name="Imagem 13"/>
          <p:cNvPicPr/>
          <p:nvPr/>
        </p:nvPicPr>
        <p:blipFill>
          <a:blip r:embed="rId3"/>
          <a:stretch/>
        </p:blipFill>
        <p:spPr>
          <a:xfrm>
            <a:off x="148320" y="6248880"/>
            <a:ext cx="1324440" cy="458640"/>
          </a:xfrm>
          <a:prstGeom prst="rect">
            <a:avLst/>
          </a:prstGeom>
          <a:ln>
            <a:noFill/>
          </a:ln>
        </p:spPr>
      </p:pic>
      <p:pic>
        <p:nvPicPr>
          <p:cNvPr id="127" name="Imagem 16"/>
          <p:cNvPicPr/>
          <p:nvPr/>
        </p:nvPicPr>
        <p:blipFill>
          <a:blip r:embed="rId4"/>
          <a:stretch/>
        </p:blipFill>
        <p:spPr>
          <a:xfrm>
            <a:off x="10723320" y="6478560"/>
            <a:ext cx="1206360" cy="291600"/>
          </a:xfrm>
          <a:prstGeom prst="rect">
            <a:avLst/>
          </a:prstGeom>
          <a:ln>
            <a:noFill/>
          </a:ln>
        </p:spPr>
      </p:pic>
      <p:pic>
        <p:nvPicPr>
          <p:cNvPr id="128" name="Imagem 5"/>
          <p:cNvPicPr/>
          <p:nvPr/>
        </p:nvPicPr>
        <p:blipFill>
          <a:blip r:embed="rId5"/>
          <a:stretch/>
        </p:blipFill>
        <p:spPr>
          <a:xfrm>
            <a:off x="7700040" y="1643040"/>
            <a:ext cx="3410280" cy="3623400"/>
          </a:xfrm>
          <a:prstGeom prst="rect">
            <a:avLst/>
          </a:prstGeom>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6059160" y="975600"/>
            <a:ext cx="609552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Quadro 1 – Produção Estimada (Meta) e realizada no CEAC Norte, discriminada por unidade assistencial no período de Janeiro  a Março de 2019.</a:t>
            </a:r>
            <a:endParaRPr lang="pt-BR" sz="800" b="0" strike="noStrike" spc="-1">
              <a:latin typeface="Arial"/>
            </a:endParaRPr>
          </a:p>
        </p:txBody>
      </p:sp>
      <p:sp>
        <p:nvSpPr>
          <p:cNvPr id="130" name="CustomShape 2"/>
          <p:cNvSpPr/>
          <p:nvPr/>
        </p:nvSpPr>
        <p:spPr>
          <a:xfrm>
            <a:off x="6007320" y="4906440"/>
            <a:ext cx="609552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Fonte: Secretaria de Estado da Saúde de São Paulo – Sistema Reglab ® 2019</a:t>
            </a:r>
            <a:endParaRPr lang="pt-BR" sz="800" b="0" strike="noStrike" spc="-1">
              <a:latin typeface="Arial"/>
            </a:endParaRPr>
          </a:p>
        </p:txBody>
      </p:sp>
      <p:sp>
        <p:nvSpPr>
          <p:cNvPr id="131" name="CustomShape 3"/>
          <p:cNvSpPr/>
          <p:nvPr/>
        </p:nvSpPr>
        <p:spPr>
          <a:xfrm>
            <a:off x="577440" y="1653120"/>
            <a:ext cx="5024160" cy="364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200" b="0" strike="noStrike" spc="-1">
                <a:solidFill>
                  <a:srgbClr val="262626"/>
                </a:solidFill>
                <a:latin typeface="Calibri"/>
                <a:ea typeface="Arial Unicode MS"/>
              </a:rPr>
              <a:t>Os resultados obtidos no período de janeiro a março de 2019 sugerem a oportunidade de ajustar as metas para a produção estimada para cada unidade assistencial.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O Quadro 1 discrimina a produção do CEAC Norte em cada unidade pública incluída no escopo assistencial e conforme apresentado  apresenta variações percentuais superiores a meta em cada serviço.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sz="1200" b="0" strike="noStrike" spc="-1">
              <a:latin typeface="Arial"/>
            </a:endParaRPr>
          </a:p>
        </p:txBody>
      </p:sp>
      <p:sp>
        <p:nvSpPr>
          <p:cNvPr id="132" name="Line 4"/>
          <p:cNvSpPr/>
          <p:nvPr/>
        </p:nvSpPr>
        <p:spPr>
          <a:xfrm>
            <a:off x="5837040" y="1732320"/>
            <a:ext cx="0" cy="3308400"/>
          </a:xfrm>
          <a:prstGeom prst="line">
            <a:avLst/>
          </a:prstGeom>
          <a:ln w="19080">
            <a:solidFill>
              <a:srgbClr val="C00000"/>
            </a:solidFill>
          </a:ln>
        </p:spPr>
        <p:style>
          <a:lnRef idx="1">
            <a:schemeClr val="accent1"/>
          </a:lnRef>
          <a:fillRef idx="0">
            <a:schemeClr val="accent1"/>
          </a:fillRef>
          <a:effectRef idx="0">
            <a:schemeClr val="accent1"/>
          </a:effectRef>
          <a:fontRef idx="minor"/>
        </p:style>
      </p:sp>
      <p:pic>
        <p:nvPicPr>
          <p:cNvPr id="133" name="Imagem 10"/>
          <p:cNvPicPr/>
          <p:nvPr/>
        </p:nvPicPr>
        <p:blipFill>
          <a:blip r:embed="rId2"/>
          <a:stretch/>
        </p:blipFill>
        <p:spPr>
          <a:xfrm rot="5400000">
            <a:off x="6408360" y="6115680"/>
            <a:ext cx="1578240" cy="2276640"/>
          </a:xfrm>
          <a:prstGeom prst="rect">
            <a:avLst/>
          </a:prstGeom>
          <a:ln>
            <a:noFill/>
          </a:ln>
        </p:spPr>
      </p:pic>
      <p:sp>
        <p:nvSpPr>
          <p:cNvPr id="134" name="CustomShape 5"/>
          <p:cNvSpPr/>
          <p:nvPr/>
        </p:nvSpPr>
        <p:spPr>
          <a:xfrm>
            <a:off x="483480" y="29160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3200" b="1" strike="noStrike" spc="-1">
                <a:solidFill>
                  <a:srgbClr val="C00000"/>
                </a:solidFill>
                <a:latin typeface="Calibri"/>
              </a:rPr>
              <a:t>Resultados</a:t>
            </a:r>
            <a:endParaRPr lang="pt-BR" sz="3200" b="0" strike="noStrike" spc="-1">
              <a:latin typeface="Arial"/>
            </a:endParaRPr>
          </a:p>
          <a:p>
            <a:pPr>
              <a:lnSpc>
                <a:spcPct val="90000"/>
              </a:lnSpc>
            </a:pPr>
            <a:r>
              <a:rPr lang="pt-BR" sz="2600" b="1" strike="noStrike" spc="-1">
                <a:solidFill>
                  <a:srgbClr val="C00000"/>
                </a:solidFill>
                <a:latin typeface="Calibri"/>
              </a:rPr>
              <a:t>Produção Quantitativa</a:t>
            </a:r>
            <a:endParaRPr lang="pt-BR" sz="2600" b="0" strike="noStrike" spc="-1">
              <a:latin typeface="Arial"/>
            </a:endParaRPr>
          </a:p>
        </p:txBody>
      </p:sp>
      <p:pic>
        <p:nvPicPr>
          <p:cNvPr id="135" name="Imagem 5"/>
          <p:cNvPicPr/>
          <p:nvPr/>
        </p:nvPicPr>
        <p:blipFill>
          <a:blip r:embed="rId3"/>
          <a:stretch/>
        </p:blipFill>
        <p:spPr>
          <a:xfrm>
            <a:off x="6403320" y="1351080"/>
            <a:ext cx="5303160" cy="364140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6059160" y="975600"/>
            <a:ext cx="609552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Quadro 2 – Produção Estimada (Meta) e realizada no CEAC Norte, discriminada por unidade assistencial no período de Abril  a Junho de 2019.</a:t>
            </a:r>
            <a:endParaRPr lang="pt-BR" sz="800" b="0" strike="noStrike" spc="-1">
              <a:latin typeface="Arial"/>
            </a:endParaRPr>
          </a:p>
        </p:txBody>
      </p:sp>
      <p:sp>
        <p:nvSpPr>
          <p:cNvPr id="137" name="CustomShape 2"/>
          <p:cNvSpPr/>
          <p:nvPr/>
        </p:nvSpPr>
        <p:spPr>
          <a:xfrm>
            <a:off x="6007320" y="4906440"/>
            <a:ext cx="609552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800" b="0" strike="noStrike" spc="-1">
                <a:solidFill>
                  <a:srgbClr val="000000"/>
                </a:solidFill>
                <a:latin typeface="Calibri"/>
                <a:ea typeface="Arial Unicode MS"/>
              </a:rPr>
              <a:t>Fonte: Secretaria de Estado da Saúde de São Paulo – Sistema Reglab ® 2019</a:t>
            </a:r>
            <a:endParaRPr lang="pt-BR" sz="800" b="0" strike="noStrike" spc="-1">
              <a:latin typeface="Arial"/>
            </a:endParaRPr>
          </a:p>
        </p:txBody>
      </p:sp>
      <p:sp>
        <p:nvSpPr>
          <p:cNvPr id="138" name="CustomShape 3"/>
          <p:cNvSpPr/>
          <p:nvPr/>
        </p:nvSpPr>
        <p:spPr>
          <a:xfrm>
            <a:off x="577440" y="1653120"/>
            <a:ext cx="5024160" cy="364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pt-BR" sz="1200" b="0" strike="noStrike" spc="-1">
                <a:solidFill>
                  <a:srgbClr val="262626"/>
                </a:solidFill>
                <a:latin typeface="Calibri"/>
                <a:ea typeface="Arial Unicode MS"/>
              </a:rPr>
              <a:t>Os resultados obtidos no período de  Abril a Junho  de 2019 sugerem a oportunidade de ajustar as metas para a produção estimada para cada unidade assistencial.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O Quadro 2 discrimina a produção do CEAC Norte em cada unidade pública incluída no escopo assistencial e conforme apresentado  apresenta variações percentuais superiores a meta em cada serviço. </a:t>
            </a:r>
            <a:endParaRPr lang="pt-BR" sz="1200" b="0" strike="noStrike" spc="-1">
              <a:latin typeface="Arial"/>
            </a:endParaRPr>
          </a:p>
          <a:p>
            <a:pPr algn="just">
              <a:lnSpc>
                <a:spcPct val="150000"/>
              </a:lnSpc>
            </a:pPr>
            <a:endParaRPr lang="pt-BR" sz="1200" b="0" strike="noStrike" spc="-1">
              <a:latin typeface="Arial"/>
            </a:endParaRPr>
          </a:p>
          <a:p>
            <a:pPr algn="just">
              <a:lnSpc>
                <a:spcPct val="150000"/>
              </a:lnSpc>
            </a:pPr>
            <a:r>
              <a:rPr lang="pt-BR" sz="1200" b="0" strike="noStrike" spc="-1">
                <a:solidFill>
                  <a:srgbClr val="262626"/>
                </a:solidFill>
                <a:latin typeface="Calibri"/>
                <a:ea typeface="Arial Unicode MS"/>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sz="1200" b="0" strike="noStrike" spc="-1">
              <a:latin typeface="Arial"/>
            </a:endParaRPr>
          </a:p>
        </p:txBody>
      </p:sp>
      <p:sp>
        <p:nvSpPr>
          <p:cNvPr id="139" name="Line 4"/>
          <p:cNvSpPr/>
          <p:nvPr/>
        </p:nvSpPr>
        <p:spPr>
          <a:xfrm>
            <a:off x="5837040" y="1732320"/>
            <a:ext cx="0" cy="3308400"/>
          </a:xfrm>
          <a:prstGeom prst="line">
            <a:avLst/>
          </a:prstGeom>
          <a:ln w="19080">
            <a:solidFill>
              <a:srgbClr val="C00000"/>
            </a:solidFill>
          </a:ln>
        </p:spPr>
        <p:style>
          <a:lnRef idx="1">
            <a:schemeClr val="accent1"/>
          </a:lnRef>
          <a:fillRef idx="0">
            <a:schemeClr val="accent1"/>
          </a:fillRef>
          <a:effectRef idx="0">
            <a:schemeClr val="accent1"/>
          </a:effectRef>
          <a:fontRef idx="minor"/>
        </p:style>
      </p:sp>
      <p:pic>
        <p:nvPicPr>
          <p:cNvPr id="140" name="Imagem 10"/>
          <p:cNvPicPr/>
          <p:nvPr/>
        </p:nvPicPr>
        <p:blipFill>
          <a:blip r:embed="rId2"/>
          <a:stretch/>
        </p:blipFill>
        <p:spPr>
          <a:xfrm rot="5400000">
            <a:off x="6408360" y="6115680"/>
            <a:ext cx="1578240" cy="2276640"/>
          </a:xfrm>
          <a:prstGeom prst="rect">
            <a:avLst/>
          </a:prstGeom>
          <a:ln>
            <a:noFill/>
          </a:ln>
        </p:spPr>
      </p:pic>
      <p:sp>
        <p:nvSpPr>
          <p:cNvPr id="141" name="CustomShape 5"/>
          <p:cNvSpPr/>
          <p:nvPr/>
        </p:nvSpPr>
        <p:spPr>
          <a:xfrm>
            <a:off x="483480" y="291600"/>
            <a:ext cx="7906680" cy="7729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nSpc>
                <a:spcPct val="90000"/>
              </a:lnSpc>
            </a:pPr>
            <a:r>
              <a:rPr lang="pt-BR" sz="3200" b="1" strike="noStrike" spc="-1">
                <a:solidFill>
                  <a:srgbClr val="C00000"/>
                </a:solidFill>
                <a:latin typeface="Calibri"/>
              </a:rPr>
              <a:t>Resultados</a:t>
            </a:r>
            <a:endParaRPr lang="pt-BR" sz="3200" b="0" strike="noStrike" spc="-1">
              <a:latin typeface="Arial"/>
            </a:endParaRPr>
          </a:p>
          <a:p>
            <a:pPr>
              <a:lnSpc>
                <a:spcPct val="90000"/>
              </a:lnSpc>
            </a:pPr>
            <a:r>
              <a:rPr lang="pt-BR" sz="2600" b="1" strike="noStrike" spc="-1">
                <a:solidFill>
                  <a:srgbClr val="C00000"/>
                </a:solidFill>
                <a:latin typeface="Calibri"/>
              </a:rPr>
              <a:t>Produção Quantitativa</a:t>
            </a:r>
            <a:endParaRPr lang="pt-BR" sz="2600" b="0" strike="noStrike" spc="-1">
              <a:latin typeface="Arial"/>
            </a:endParaRPr>
          </a:p>
        </p:txBody>
      </p:sp>
      <p:pic>
        <p:nvPicPr>
          <p:cNvPr id="142" name="Imagem 1"/>
          <p:cNvPicPr/>
          <p:nvPr/>
        </p:nvPicPr>
        <p:blipFill>
          <a:blip r:embed="rId3"/>
          <a:stretch/>
        </p:blipFill>
        <p:spPr>
          <a:xfrm>
            <a:off x="6514200" y="1345320"/>
            <a:ext cx="5381280" cy="369504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783</TotalTime>
  <Words>2077</Words>
  <Application>Microsoft Office PowerPoint</Application>
  <PresentationFormat>Widescreen</PresentationFormat>
  <Paragraphs>181</Paragraphs>
  <Slides>18</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18</vt:i4>
      </vt:variant>
    </vt:vector>
  </HeadingPairs>
  <TitlesOfParts>
    <vt:vector size="26" baseType="lpstr">
      <vt:lpstr>Arial</vt:lpstr>
      <vt:lpstr>Calibri</vt:lpstr>
      <vt:lpstr>Calibri (Títulos)</vt:lpstr>
      <vt:lpstr>Calibri Light</vt:lpstr>
      <vt:lpstr>Symbol</vt:lpstr>
      <vt:lpstr>Times New Roman</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Caroline Petermann</dc:creator>
  <dc:description/>
  <cp:lastModifiedBy>Luiz Carlos Miguel</cp:lastModifiedBy>
  <cp:revision>93</cp:revision>
  <cp:lastPrinted>2020-02-11T12:48:23Z</cp:lastPrinted>
  <dcterms:created xsi:type="dcterms:W3CDTF">2019-10-31T14:23:28Z</dcterms:created>
  <dcterms:modified xsi:type="dcterms:W3CDTF">2021-05-13T22:22:09Z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XPowerLiteLastOptimized">
    <vt:lpwstr>969176</vt:lpwstr>
  </property>
  <property fmtid="{D5CDD505-2E9C-101B-9397-08002B2CF9AE}" pid="8" name="NXPowerLiteSettings">
    <vt:lpwstr>C7000400038000</vt:lpwstr>
  </property>
  <property fmtid="{D5CDD505-2E9C-101B-9397-08002B2CF9AE}" pid="9" name="NXPowerLiteVersion">
    <vt:lpwstr>S9.0.3</vt:lpwstr>
  </property>
  <property fmtid="{D5CDD505-2E9C-101B-9397-08002B2CF9AE}" pid="10" name="Notes">
    <vt:i4>1</vt:i4>
  </property>
  <property fmtid="{D5CDD505-2E9C-101B-9397-08002B2CF9AE}" pid="11" name="PresentationFormat">
    <vt:lpwstr>Widescreen</vt:lpwstr>
  </property>
  <property fmtid="{D5CDD505-2E9C-101B-9397-08002B2CF9AE}" pid="12" name="ScaleCrop">
    <vt:bool>false</vt:bool>
  </property>
  <property fmtid="{D5CDD505-2E9C-101B-9397-08002B2CF9AE}" pid="13" name="ShareDoc">
    <vt:bool>false</vt:bool>
  </property>
  <property fmtid="{D5CDD505-2E9C-101B-9397-08002B2CF9AE}" pid="14" name="Slides">
    <vt:i4>18</vt:i4>
  </property>
</Properties>
</file>