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799263" cy="9929813"/>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3" name="PlaceHolder 1"/>
          <p:cNvSpPr>
            <a:spLocks noGrp="1" noRot="1" noChangeAspect="1"/>
          </p:cNvSpPr>
          <p:nvPr>
            <p:ph type="sldImg"/>
          </p:nvPr>
        </p:nvSpPr>
        <p:spPr>
          <a:xfrm>
            <a:off x="216000" y="812520"/>
            <a:ext cx="7127280" cy="4008960"/>
          </a:xfrm>
          <a:prstGeom prst="rect">
            <a:avLst/>
          </a:prstGeom>
        </p:spPr>
        <p:txBody>
          <a:bodyPr lIns="0" tIns="0" rIns="0" bIns="0" anchor="ctr">
            <a:noAutofit/>
          </a:bodyPr>
          <a:lstStyle/>
          <a:p>
            <a:r>
              <a:rPr lang="pt-BR" sz="1800" b="0" strike="noStrike" spc="-1">
                <a:solidFill>
                  <a:srgbClr val="000000"/>
                </a:solidFill>
                <a:latin typeface="Calibri"/>
              </a:rPr>
              <a:t>Clique para mover o slide</a:t>
            </a:r>
          </a:p>
        </p:txBody>
      </p:sp>
      <p:sp>
        <p:nvSpPr>
          <p:cNvPr id="44" name="PlaceHolder 2"/>
          <p:cNvSpPr>
            <a:spLocks noGrp="1"/>
          </p:cNvSpPr>
          <p:nvPr>
            <p:ph type="body"/>
          </p:nvPr>
        </p:nvSpPr>
        <p:spPr>
          <a:xfrm>
            <a:off x="756000" y="5078520"/>
            <a:ext cx="6047640" cy="4811040"/>
          </a:xfrm>
          <a:prstGeom prst="rect">
            <a:avLst/>
          </a:prstGeom>
        </p:spPr>
        <p:txBody>
          <a:bodyPr lIns="0" tIns="0" rIns="0" bIns="0">
            <a:noAutofit/>
          </a:bodyPr>
          <a:lstStyle/>
          <a:p>
            <a:r>
              <a:rPr lang="pt-BR" sz="2000" b="0" strike="noStrike" spc="-1">
                <a:latin typeface="Arial"/>
              </a:rPr>
              <a:t>Clique para editar o formato de notas</a:t>
            </a:r>
          </a:p>
        </p:txBody>
      </p:sp>
      <p:sp>
        <p:nvSpPr>
          <p:cNvPr id="45" name="PlaceHolder 3"/>
          <p:cNvSpPr>
            <a:spLocks noGrp="1"/>
          </p:cNvSpPr>
          <p:nvPr>
            <p:ph type="hdr"/>
          </p:nvPr>
        </p:nvSpPr>
        <p:spPr>
          <a:xfrm>
            <a:off x="0" y="0"/>
            <a:ext cx="3280680" cy="534240"/>
          </a:xfrm>
          <a:prstGeom prst="rect">
            <a:avLst/>
          </a:prstGeom>
        </p:spPr>
        <p:txBody>
          <a:bodyPr lIns="0" tIns="0" rIns="0" bIns="0">
            <a:noAutofit/>
          </a:bodyPr>
          <a:lstStyle/>
          <a:p>
            <a:r>
              <a:rPr lang="pt-BR" sz="1400" b="0" strike="noStrike" spc="-1">
                <a:latin typeface="Times New Roman"/>
              </a:rPr>
              <a:t>&lt;cabeçalho&gt;</a:t>
            </a:r>
          </a:p>
        </p:txBody>
      </p:sp>
      <p:sp>
        <p:nvSpPr>
          <p:cNvPr id="46" name="PlaceHolder 4"/>
          <p:cNvSpPr>
            <a:spLocks noGrp="1"/>
          </p:cNvSpPr>
          <p:nvPr>
            <p:ph type="dt"/>
          </p:nvPr>
        </p:nvSpPr>
        <p:spPr>
          <a:xfrm>
            <a:off x="4278960" y="0"/>
            <a:ext cx="3280680" cy="534240"/>
          </a:xfrm>
          <a:prstGeom prst="rect">
            <a:avLst/>
          </a:prstGeom>
        </p:spPr>
        <p:txBody>
          <a:bodyPr lIns="0" tIns="0" rIns="0" bIns="0">
            <a:noAutofit/>
          </a:bodyPr>
          <a:lstStyle/>
          <a:p>
            <a:pPr algn="r"/>
            <a:r>
              <a:rPr lang="pt-BR" sz="1400" b="0" strike="noStrike" spc="-1">
                <a:latin typeface="Times New Roman"/>
              </a:rPr>
              <a:t>&lt;data/hora&gt;</a:t>
            </a:r>
          </a:p>
        </p:txBody>
      </p:sp>
      <p:sp>
        <p:nvSpPr>
          <p:cNvPr id="47" name="PlaceHolder 5"/>
          <p:cNvSpPr>
            <a:spLocks noGrp="1"/>
          </p:cNvSpPr>
          <p:nvPr>
            <p:ph type="ftr"/>
          </p:nvPr>
        </p:nvSpPr>
        <p:spPr>
          <a:xfrm>
            <a:off x="0" y="10157400"/>
            <a:ext cx="3280680" cy="534240"/>
          </a:xfrm>
          <a:prstGeom prst="rect">
            <a:avLst/>
          </a:prstGeom>
        </p:spPr>
        <p:txBody>
          <a:bodyPr lIns="0" tIns="0" rIns="0" bIns="0" anchor="b">
            <a:noAutofit/>
          </a:bodyPr>
          <a:lstStyle/>
          <a:p>
            <a:r>
              <a:rPr lang="pt-BR" sz="1400" b="0" strike="noStrike" spc="-1">
                <a:latin typeface="Times New Roman"/>
              </a:rPr>
              <a:t>&lt;rodapé&gt;</a:t>
            </a:r>
          </a:p>
        </p:txBody>
      </p:sp>
      <p:sp>
        <p:nvSpPr>
          <p:cNvPr id="48" name="PlaceHolder 6"/>
          <p:cNvSpPr>
            <a:spLocks noGrp="1"/>
          </p:cNvSpPr>
          <p:nvPr>
            <p:ph type="sldNum"/>
          </p:nvPr>
        </p:nvSpPr>
        <p:spPr>
          <a:xfrm>
            <a:off x="4278960" y="10157400"/>
            <a:ext cx="3280680" cy="534240"/>
          </a:xfrm>
          <a:prstGeom prst="rect">
            <a:avLst/>
          </a:prstGeom>
        </p:spPr>
        <p:txBody>
          <a:bodyPr lIns="0" tIns="0" rIns="0" bIns="0" anchor="b">
            <a:noAutofit/>
          </a:bodyPr>
          <a:lstStyle/>
          <a:p>
            <a:pPr algn="r"/>
            <a:fld id="{513B3D78-F826-4A02-B033-10F3E6004244}" type="slidenum">
              <a:rPr lang="pt-BR" sz="1400" b="0" strike="noStrike" spc="-1">
                <a:latin typeface="Times New Roman"/>
              </a:rPr>
              <a:t>‹nº›</a:t>
            </a:fld>
            <a:endParaRPr lang="pt-BR" sz="1400" b="0" strike="noStrike" spc="-1">
              <a:latin typeface="Times New Roman"/>
            </a:endParaR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 name="PlaceHolder 1"/>
          <p:cNvSpPr>
            <a:spLocks noGrp="1" noRot="1" noChangeAspect="1"/>
          </p:cNvSpPr>
          <p:nvPr>
            <p:ph type="sldImg"/>
          </p:nvPr>
        </p:nvSpPr>
        <p:spPr>
          <a:xfrm>
            <a:off x="422280" y="1241280"/>
            <a:ext cx="5954400" cy="3350880"/>
          </a:xfrm>
          <a:prstGeom prst="rect">
            <a:avLst/>
          </a:prstGeom>
        </p:spPr>
      </p:sp>
      <p:sp>
        <p:nvSpPr>
          <p:cNvPr id="218" name="PlaceHolder 2"/>
          <p:cNvSpPr>
            <a:spLocks noGrp="1"/>
          </p:cNvSpPr>
          <p:nvPr>
            <p:ph type="body"/>
          </p:nvPr>
        </p:nvSpPr>
        <p:spPr>
          <a:xfrm>
            <a:off x="680040" y="4778640"/>
            <a:ext cx="5438880" cy="3909600"/>
          </a:xfrm>
          <a:prstGeom prst="rect">
            <a:avLst/>
          </a:prstGeom>
        </p:spPr>
        <p:txBody>
          <a:bodyPr>
            <a:noAutofit/>
          </a:bodyPr>
          <a:lstStyle/>
          <a:p>
            <a:endParaRPr lang="pt-BR" sz="2000" b="0" strike="noStrike" spc="-1">
              <a:latin typeface="Arial"/>
            </a:endParaRPr>
          </a:p>
        </p:txBody>
      </p:sp>
      <p:sp>
        <p:nvSpPr>
          <p:cNvPr id="219" name="TextShape 3"/>
          <p:cNvSpPr txBox="1"/>
          <p:nvPr/>
        </p:nvSpPr>
        <p:spPr>
          <a:xfrm>
            <a:off x="3851280" y="9431640"/>
            <a:ext cx="2945880" cy="497880"/>
          </a:xfrm>
          <a:prstGeom prst="rect">
            <a:avLst/>
          </a:prstGeom>
          <a:noFill/>
          <a:ln>
            <a:noFill/>
          </a:ln>
        </p:spPr>
        <p:txBody>
          <a:bodyPr anchor="b">
            <a:noAutofit/>
          </a:bodyPr>
          <a:lstStyle/>
          <a:p>
            <a:pPr algn="r">
              <a:lnSpc>
                <a:spcPct val="100000"/>
              </a:lnSpc>
            </a:pPr>
            <a:fld id="{E72D92BF-4AC5-49EF-9007-4A340BD42BAA}" type="slidenum">
              <a:rPr lang="pt-BR" sz="1200" b="0" strike="noStrike" spc="-1">
                <a:latin typeface="Times New Roman"/>
              </a:rPr>
              <a:t>2</a:t>
            </a:fld>
            <a:endParaRPr lang="pt-BR" sz="1200" b="0" strike="noStrike" spc="-1">
              <a:latin typeface="Times New Roman"/>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8" name="PlaceHolder 1"/>
          <p:cNvSpPr>
            <a:spLocks noGrp="1"/>
          </p:cNvSpPr>
          <p:nvPr>
            <p:ph type="title"/>
          </p:nvPr>
        </p:nvSpPr>
        <p:spPr>
          <a:xfrm>
            <a:off x="1523880" y="1122480"/>
            <a:ext cx="9143640" cy="2387160"/>
          </a:xfrm>
          <a:prstGeom prst="rect">
            <a:avLst/>
          </a:prstGeom>
        </p:spPr>
        <p:txBody>
          <a:bodyPr lIns="0" tIns="0" rIns="0" bIns="0" anchor="ctr">
            <a:noAutofit/>
          </a:bodyPr>
          <a:lstStyle/>
          <a:p>
            <a:endParaRPr lang="pt-BR" sz="1800" b="0" strike="noStrike" spc="-1">
              <a:solidFill>
                <a:srgbClr val="000000"/>
              </a:solidFill>
              <a:latin typeface="Calibri"/>
            </a:endParaRPr>
          </a:p>
        </p:txBody>
      </p:sp>
      <p:sp>
        <p:nvSpPr>
          <p:cNvPr id="29" name="PlaceHolder 2"/>
          <p:cNvSpPr>
            <a:spLocks noGrp="1"/>
          </p:cNvSpPr>
          <p:nvPr>
            <p:ph type="body"/>
          </p:nvPr>
        </p:nvSpPr>
        <p:spPr>
          <a:xfrm>
            <a:off x="609480" y="1604520"/>
            <a:ext cx="10972440" cy="1896840"/>
          </a:xfrm>
          <a:prstGeom prst="rect">
            <a:avLst/>
          </a:prstGeom>
        </p:spPr>
        <p:txBody>
          <a:bodyPr lIns="0" tIns="0" rIns="0" bIns="0">
            <a:normAutofit/>
          </a:bodyPr>
          <a:lstStyle/>
          <a:p>
            <a:endParaRPr lang="pt-BR" sz="2400" b="0" strike="noStrike" spc="-1">
              <a:solidFill>
                <a:srgbClr val="595959"/>
              </a:solidFill>
              <a:latin typeface="Calibri Light"/>
            </a:endParaRPr>
          </a:p>
        </p:txBody>
      </p:sp>
      <p:sp>
        <p:nvSpPr>
          <p:cNvPr id="30" name="PlaceHolder 3"/>
          <p:cNvSpPr>
            <a:spLocks noGrp="1"/>
          </p:cNvSpPr>
          <p:nvPr>
            <p:ph type="body"/>
          </p:nvPr>
        </p:nvSpPr>
        <p:spPr>
          <a:xfrm>
            <a:off x="609480" y="3682080"/>
            <a:ext cx="10972440" cy="1896840"/>
          </a:xfrm>
          <a:prstGeom prst="rect">
            <a:avLst/>
          </a:prstGeom>
        </p:spPr>
        <p:txBody>
          <a:bodyPr lIns="0" tIns="0" rIns="0" bIns="0">
            <a:normAutofit/>
          </a:bodyPr>
          <a:lstStyle/>
          <a:p>
            <a:endParaRPr lang="pt-BR" sz="2400" b="0" strike="noStrike" spc="-1">
              <a:solidFill>
                <a:srgbClr val="595959"/>
              </a:solidFill>
              <a:latin typeface="Calibri Light"/>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1523880" y="1122480"/>
            <a:ext cx="9143640" cy="2387160"/>
          </a:xfrm>
          <a:prstGeom prst="rect">
            <a:avLst/>
          </a:prstGeom>
        </p:spPr>
        <p:txBody>
          <a:bodyPr lIns="0" tIns="0" rIns="0" bIns="0" anchor="ctr">
            <a:noAutofit/>
          </a:bodyPr>
          <a:lstStyle/>
          <a:p>
            <a:endParaRPr lang="pt-BR" sz="1800" b="0" strike="noStrike" spc="-1">
              <a:solidFill>
                <a:srgbClr val="000000"/>
              </a:solidFill>
              <a:latin typeface="Calibri"/>
            </a:endParaRPr>
          </a:p>
        </p:txBody>
      </p:sp>
      <p:sp>
        <p:nvSpPr>
          <p:cNvPr id="32"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pt-BR" sz="2400" b="0" strike="noStrike" spc="-1">
              <a:solidFill>
                <a:srgbClr val="595959"/>
              </a:solidFill>
              <a:latin typeface="Calibri Light"/>
            </a:endParaRPr>
          </a:p>
        </p:txBody>
      </p:sp>
      <p:sp>
        <p:nvSpPr>
          <p:cNvPr id="33"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pt-BR" sz="2400" b="0" strike="noStrike" spc="-1">
              <a:solidFill>
                <a:srgbClr val="595959"/>
              </a:solidFill>
              <a:latin typeface="Calibri Light"/>
            </a:endParaRPr>
          </a:p>
        </p:txBody>
      </p:sp>
      <p:sp>
        <p:nvSpPr>
          <p:cNvPr id="34" name="PlaceHolder 4"/>
          <p:cNvSpPr>
            <a:spLocks noGrp="1"/>
          </p:cNvSpPr>
          <p:nvPr>
            <p:ph type="body"/>
          </p:nvPr>
        </p:nvSpPr>
        <p:spPr>
          <a:xfrm>
            <a:off x="609480" y="3682080"/>
            <a:ext cx="5354280" cy="1896840"/>
          </a:xfrm>
          <a:prstGeom prst="rect">
            <a:avLst/>
          </a:prstGeom>
        </p:spPr>
        <p:txBody>
          <a:bodyPr lIns="0" tIns="0" rIns="0" bIns="0">
            <a:normAutofit/>
          </a:bodyPr>
          <a:lstStyle/>
          <a:p>
            <a:endParaRPr lang="pt-BR" sz="2400" b="0" strike="noStrike" spc="-1">
              <a:solidFill>
                <a:srgbClr val="595959"/>
              </a:solidFill>
              <a:latin typeface="Calibri Light"/>
            </a:endParaRPr>
          </a:p>
        </p:txBody>
      </p:sp>
      <p:sp>
        <p:nvSpPr>
          <p:cNvPr id="35" name="PlaceHolder 5"/>
          <p:cNvSpPr>
            <a:spLocks noGrp="1"/>
          </p:cNvSpPr>
          <p:nvPr>
            <p:ph type="body"/>
          </p:nvPr>
        </p:nvSpPr>
        <p:spPr>
          <a:xfrm>
            <a:off x="6231960" y="3682080"/>
            <a:ext cx="5354280" cy="1896840"/>
          </a:xfrm>
          <a:prstGeom prst="rect">
            <a:avLst/>
          </a:prstGeom>
        </p:spPr>
        <p:txBody>
          <a:bodyPr lIns="0" tIns="0" rIns="0" bIns="0">
            <a:normAutofit/>
          </a:bodyPr>
          <a:lstStyle/>
          <a:p>
            <a:endParaRPr lang="pt-BR" sz="2400" b="0" strike="noStrike" spc="-1">
              <a:solidFill>
                <a:srgbClr val="595959"/>
              </a:solidFill>
              <a:latin typeface="Calibri Light"/>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6" name="PlaceHolder 1"/>
          <p:cNvSpPr>
            <a:spLocks noGrp="1"/>
          </p:cNvSpPr>
          <p:nvPr>
            <p:ph type="title"/>
          </p:nvPr>
        </p:nvSpPr>
        <p:spPr>
          <a:xfrm>
            <a:off x="1523880" y="1122480"/>
            <a:ext cx="9143640" cy="2387160"/>
          </a:xfrm>
          <a:prstGeom prst="rect">
            <a:avLst/>
          </a:prstGeom>
        </p:spPr>
        <p:txBody>
          <a:bodyPr lIns="0" tIns="0" rIns="0" bIns="0" anchor="ctr">
            <a:noAutofit/>
          </a:bodyPr>
          <a:lstStyle/>
          <a:p>
            <a:endParaRPr lang="pt-BR" sz="1800" b="0" strike="noStrike" spc="-1">
              <a:solidFill>
                <a:srgbClr val="000000"/>
              </a:solidFill>
              <a:latin typeface="Calibri"/>
            </a:endParaRPr>
          </a:p>
        </p:txBody>
      </p:sp>
      <p:sp>
        <p:nvSpPr>
          <p:cNvPr id="37" name="PlaceHolder 2"/>
          <p:cNvSpPr>
            <a:spLocks noGrp="1"/>
          </p:cNvSpPr>
          <p:nvPr>
            <p:ph type="body"/>
          </p:nvPr>
        </p:nvSpPr>
        <p:spPr>
          <a:xfrm>
            <a:off x="609480" y="1604520"/>
            <a:ext cx="3533040" cy="1896840"/>
          </a:xfrm>
          <a:prstGeom prst="rect">
            <a:avLst/>
          </a:prstGeom>
        </p:spPr>
        <p:txBody>
          <a:bodyPr lIns="0" tIns="0" rIns="0" bIns="0">
            <a:normAutofit/>
          </a:bodyPr>
          <a:lstStyle/>
          <a:p>
            <a:endParaRPr lang="pt-BR" sz="2400" b="0" strike="noStrike" spc="-1">
              <a:solidFill>
                <a:srgbClr val="595959"/>
              </a:solidFill>
              <a:latin typeface="Calibri Light"/>
            </a:endParaRPr>
          </a:p>
        </p:txBody>
      </p:sp>
      <p:sp>
        <p:nvSpPr>
          <p:cNvPr id="38" name="PlaceHolder 3"/>
          <p:cNvSpPr>
            <a:spLocks noGrp="1"/>
          </p:cNvSpPr>
          <p:nvPr>
            <p:ph type="body"/>
          </p:nvPr>
        </p:nvSpPr>
        <p:spPr>
          <a:xfrm>
            <a:off x="4319640" y="1604520"/>
            <a:ext cx="3533040" cy="1896840"/>
          </a:xfrm>
          <a:prstGeom prst="rect">
            <a:avLst/>
          </a:prstGeom>
        </p:spPr>
        <p:txBody>
          <a:bodyPr lIns="0" tIns="0" rIns="0" bIns="0">
            <a:normAutofit/>
          </a:bodyPr>
          <a:lstStyle/>
          <a:p>
            <a:endParaRPr lang="pt-BR" sz="2400" b="0" strike="noStrike" spc="-1">
              <a:solidFill>
                <a:srgbClr val="595959"/>
              </a:solidFill>
              <a:latin typeface="Calibri Light"/>
            </a:endParaRPr>
          </a:p>
        </p:txBody>
      </p:sp>
      <p:sp>
        <p:nvSpPr>
          <p:cNvPr id="39" name="PlaceHolder 4"/>
          <p:cNvSpPr>
            <a:spLocks noGrp="1"/>
          </p:cNvSpPr>
          <p:nvPr>
            <p:ph type="body"/>
          </p:nvPr>
        </p:nvSpPr>
        <p:spPr>
          <a:xfrm>
            <a:off x="8029800" y="1604520"/>
            <a:ext cx="3533040" cy="1896840"/>
          </a:xfrm>
          <a:prstGeom prst="rect">
            <a:avLst/>
          </a:prstGeom>
        </p:spPr>
        <p:txBody>
          <a:bodyPr lIns="0" tIns="0" rIns="0" bIns="0">
            <a:normAutofit/>
          </a:bodyPr>
          <a:lstStyle/>
          <a:p>
            <a:endParaRPr lang="pt-BR" sz="2400" b="0" strike="noStrike" spc="-1">
              <a:solidFill>
                <a:srgbClr val="595959"/>
              </a:solidFill>
              <a:latin typeface="Calibri Light"/>
            </a:endParaRPr>
          </a:p>
        </p:txBody>
      </p:sp>
      <p:sp>
        <p:nvSpPr>
          <p:cNvPr id="40" name="PlaceHolder 5"/>
          <p:cNvSpPr>
            <a:spLocks noGrp="1"/>
          </p:cNvSpPr>
          <p:nvPr>
            <p:ph type="body"/>
          </p:nvPr>
        </p:nvSpPr>
        <p:spPr>
          <a:xfrm>
            <a:off x="609480" y="3682080"/>
            <a:ext cx="3533040" cy="1896840"/>
          </a:xfrm>
          <a:prstGeom prst="rect">
            <a:avLst/>
          </a:prstGeom>
        </p:spPr>
        <p:txBody>
          <a:bodyPr lIns="0" tIns="0" rIns="0" bIns="0">
            <a:normAutofit/>
          </a:bodyPr>
          <a:lstStyle/>
          <a:p>
            <a:endParaRPr lang="pt-BR" sz="2400" b="0" strike="noStrike" spc="-1">
              <a:solidFill>
                <a:srgbClr val="595959"/>
              </a:solidFill>
              <a:latin typeface="Calibri Light"/>
            </a:endParaRPr>
          </a:p>
        </p:txBody>
      </p:sp>
      <p:sp>
        <p:nvSpPr>
          <p:cNvPr id="41" name="PlaceHolder 6"/>
          <p:cNvSpPr>
            <a:spLocks noGrp="1"/>
          </p:cNvSpPr>
          <p:nvPr>
            <p:ph type="body"/>
          </p:nvPr>
        </p:nvSpPr>
        <p:spPr>
          <a:xfrm>
            <a:off x="4319640" y="3682080"/>
            <a:ext cx="3533040" cy="1896840"/>
          </a:xfrm>
          <a:prstGeom prst="rect">
            <a:avLst/>
          </a:prstGeom>
        </p:spPr>
        <p:txBody>
          <a:bodyPr lIns="0" tIns="0" rIns="0" bIns="0">
            <a:normAutofit/>
          </a:bodyPr>
          <a:lstStyle/>
          <a:p>
            <a:endParaRPr lang="pt-BR" sz="2400" b="0" strike="noStrike" spc="-1">
              <a:solidFill>
                <a:srgbClr val="595959"/>
              </a:solidFill>
              <a:latin typeface="Calibri Light"/>
            </a:endParaRPr>
          </a:p>
        </p:txBody>
      </p:sp>
      <p:sp>
        <p:nvSpPr>
          <p:cNvPr id="42" name="PlaceHolder 7"/>
          <p:cNvSpPr>
            <a:spLocks noGrp="1"/>
          </p:cNvSpPr>
          <p:nvPr>
            <p:ph type="body"/>
          </p:nvPr>
        </p:nvSpPr>
        <p:spPr>
          <a:xfrm>
            <a:off x="8029800" y="3682080"/>
            <a:ext cx="3533040" cy="1896840"/>
          </a:xfrm>
          <a:prstGeom prst="rect">
            <a:avLst/>
          </a:prstGeom>
        </p:spPr>
        <p:txBody>
          <a:bodyPr lIns="0" tIns="0" rIns="0" bIns="0">
            <a:normAutofit/>
          </a:bodyPr>
          <a:lstStyle/>
          <a:p>
            <a:endParaRPr lang="pt-BR" sz="2400" b="0" strike="noStrike" spc="-1">
              <a:solidFill>
                <a:srgbClr val="595959"/>
              </a:solidFill>
              <a:latin typeface="Calibri Light"/>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7" name="PlaceHolder 1"/>
          <p:cNvSpPr>
            <a:spLocks noGrp="1"/>
          </p:cNvSpPr>
          <p:nvPr>
            <p:ph type="title"/>
          </p:nvPr>
        </p:nvSpPr>
        <p:spPr>
          <a:xfrm>
            <a:off x="1523880" y="1122480"/>
            <a:ext cx="9143640" cy="2387160"/>
          </a:xfrm>
          <a:prstGeom prst="rect">
            <a:avLst/>
          </a:prstGeom>
        </p:spPr>
        <p:txBody>
          <a:bodyPr lIns="0" tIns="0" rIns="0" bIns="0" anchor="ctr">
            <a:noAutofit/>
          </a:bodyPr>
          <a:lstStyle/>
          <a:p>
            <a:endParaRPr lang="pt-BR" sz="1800" b="0" strike="noStrike" spc="-1">
              <a:solidFill>
                <a:srgbClr val="000000"/>
              </a:solidFill>
              <a:latin typeface="Calibri"/>
            </a:endParaRPr>
          </a:p>
        </p:txBody>
      </p:sp>
      <p:sp>
        <p:nvSpPr>
          <p:cNvPr id="8" name="PlaceHolder 2"/>
          <p:cNvSpPr>
            <a:spLocks noGrp="1"/>
          </p:cNvSpPr>
          <p:nvPr>
            <p:ph type="subTitle"/>
          </p:nvPr>
        </p:nvSpPr>
        <p:spPr>
          <a:xfrm>
            <a:off x="609480" y="1604520"/>
            <a:ext cx="10972440" cy="3977280"/>
          </a:xfrm>
          <a:prstGeom prst="rect">
            <a:avLst/>
          </a:prstGeom>
        </p:spPr>
        <p:txBody>
          <a:bodyPr lIns="0" tIns="0" rIns="0" bIns="0" anchor="ctr">
            <a:noAutofit/>
          </a:bodyPr>
          <a:lstStyle/>
          <a:p>
            <a:pPr algn="ctr"/>
            <a:endParaRPr lang="pt-BR" sz="3200" b="0" strike="noStrike" spc="-1">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1523880" y="1122480"/>
            <a:ext cx="9143640" cy="2387160"/>
          </a:xfrm>
          <a:prstGeom prst="rect">
            <a:avLst/>
          </a:prstGeom>
        </p:spPr>
        <p:txBody>
          <a:bodyPr lIns="0" tIns="0" rIns="0" bIns="0" anchor="ctr">
            <a:noAutofit/>
          </a:bodyPr>
          <a:lstStyle/>
          <a:p>
            <a:endParaRPr lang="pt-BR" sz="1800" b="0" strike="noStrike" spc="-1">
              <a:solidFill>
                <a:srgbClr val="000000"/>
              </a:solidFill>
              <a:latin typeface="Calibri"/>
            </a:endParaRPr>
          </a:p>
        </p:txBody>
      </p:sp>
      <p:sp>
        <p:nvSpPr>
          <p:cNvPr id="10" name="PlaceHolder 2"/>
          <p:cNvSpPr>
            <a:spLocks noGrp="1"/>
          </p:cNvSpPr>
          <p:nvPr>
            <p:ph type="body"/>
          </p:nvPr>
        </p:nvSpPr>
        <p:spPr>
          <a:xfrm>
            <a:off x="609480" y="1604520"/>
            <a:ext cx="10972440" cy="3977280"/>
          </a:xfrm>
          <a:prstGeom prst="rect">
            <a:avLst/>
          </a:prstGeom>
        </p:spPr>
        <p:txBody>
          <a:bodyPr lIns="0" tIns="0" rIns="0" bIns="0">
            <a:normAutofit/>
          </a:bodyPr>
          <a:lstStyle/>
          <a:p>
            <a:endParaRPr lang="pt-BR" sz="2400" b="0" strike="noStrike" spc="-1">
              <a:solidFill>
                <a:srgbClr val="595959"/>
              </a:solidFill>
              <a:latin typeface="Calibri Light"/>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1523880" y="1122480"/>
            <a:ext cx="9143640" cy="2387160"/>
          </a:xfrm>
          <a:prstGeom prst="rect">
            <a:avLst/>
          </a:prstGeom>
        </p:spPr>
        <p:txBody>
          <a:bodyPr lIns="0" tIns="0" rIns="0" bIns="0" anchor="ctr">
            <a:noAutofit/>
          </a:bodyPr>
          <a:lstStyle/>
          <a:p>
            <a:endParaRPr lang="pt-BR" sz="1800" b="0" strike="noStrike" spc="-1">
              <a:solidFill>
                <a:srgbClr val="000000"/>
              </a:solidFill>
              <a:latin typeface="Calibri"/>
            </a:endParaRPr>
          </a:p>
        </p:txBody>
      </p:sp>
      <p:sp>
        <p:nvSpPr>
          <p:cNvPr id="12" name="PlaceHolder 2"/>
          <p:cNvSpPr>
            <a:spLocks noGrp="1"/>
          </p:cNvSpPr>
          <p:nvPr>
            <p:ph type="body"/>
          </p:nvPr>
        </p:nvSpPr>
        <p:spPr>
          <a:xfrm>
            <a:off x="609480" y="1604520"/>
            <a:ext cx="5354280" cy="3977280"/>
          </a:xfrm>
          <a:prstGeom prst="rect">
            <a:avLst/>
          </a:prstGeom>
        </p:spPr>
        <p:txBody>
          <a:bodyPr lIns="0" tIns="0" rIns="0" bIns="0">
            <a:normAutofit/>
          </a:bodyPr>
          <a:lstStyle/>
          <a:p>
            <a:endParaRPr lang="pt-BR" sz="2400" b="0" strike="noStrike" spc="-1">
              <a:solidFill>
                <a:srgbClr val="595959"/>
              </a:solidFill>
              <a:latin typeface="Calibri Light"/>
            </a:endParaRPr>
          </a:p>
        </p:txBody>
      </p:sp>
      <p:sp>
        <p:nvSpPr>
          <p:cNvPr id="13" name="PlaceHolder 3"/>
          <p:cNvSpPr>
            <a:spLocks noGrp="1"/>
          </p:cNvSpPr>
          <p:nvPr>
            <p:ph type="body"/>
          </p:nvPr>
        </p:nvSpPr>
        <p:spPr>
          <a:xfrm>
            <a:off x="6231960" y="1604520"/>
            <a:ext cx="5354280" cy="3977280"/>
          </a:xfrm>
          <a:prstGeom prst="rect">
            <a:avLst/>
          </a:prstGeom>
        </p:spPr>
        <p:txBody>
          <a:bodyPr lIns="0" tIns="0" rIns="0" bIns="0">
            <a:normAutofit/>
          </a:bodyPr>
          <a:lstStyle/>
          <a:p>
            <a:endParaRPr lang="pt-BR" sz="2400" b="0" strike="noStrike" spc="-1">
              <a:solidFill>
                <a:srgbClr val="595959"/>
              </a:solidFill>
              <a:latin typeface="Calibri Light"/>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4" name="PlaceHolder 1"/>
          <p:cNvSpPr>
            <a:spLocks noGrp="1"/>
          </p:cNvSpPr>
          <p:nvPr>
            <p:ph type="title"/>
          </p:nvPr>
        </p:nvSpPr>
        <p:spPr>
          <a:xfrm>
            <a:off x="1523880" y="1122480"/>
            <a:ext cx="9143640" cy="2387160"/>
          </a:xfrm>
          <a:prstGeom prst="rect">
            <a:avLst/>
          </a:prstGeom>
        </p:spPr>
        <p:txBody>
          <a:bodyPr lIns="0" tIns="0" rIns="0" bIns="0" anchor="ctr">
            <a:noAutofit/>
          </a:bodyPr>
          <a:lstStyle/>
          <a:p>
            <a:endParaRPr lang="pt-BR" sz="1800" b="0" strike="noStrike" spc="-1">
              <a:solidFill>
                <a:srgbClr val="000000"/>
              </a:solidFill>
              <a:latin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5" name="PlaceHolder 1"/>
          <p:cNvSpPr>
            <a:spLocks noGrp="1"/>
          </p:cNvSpPr>
          <p:nvPr>
            <p:ph type="subTitle"/>
          </p:nvPr>
        </p:nvSpPr>
        <p:spPr>
          <a:xfrm>
            <a:off x="1523880" y="1122480"/>
            <a:ext cx="9143640" cy="11066760"/>
          </a:xfrm>
          <a:prstGeom prst="rect">
            <a:avLst/>
          </a:prstGeom>
        </p:spPr>
        <p:txBody>
          <a:bodyPr lIns="0" tIns="0" rIns="0" bIns="0" anchor="ctr">
            <a:noAutofit/>
          </a:bodyPr>
          <a:lstStyle/>
          <a:p>
            <a:pPr algn="ctr"/>
            <a:endParaRPr lang="pt-BR"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1523880" y="1122480"/>
            <a:ext cx="9143640" cy="2387160"/>
          </a:xfrm>
          <a:prstGeom prst="rect">
            <a:avLst/>
          </a:prstGeom>
        </p:spPr>
        <p:txBody>
          <a:bodyPr lIns="0" tIns="0" rIns="0" bIns="0" anchor="ctr">
            <a:noAutofit/>
          </a:bodyPr>
          <a:lstStyle/>
          <a:p>
            <a:endParaRPr lang="pt-BR" sz="1800" b="0" strike="noStrike" spc="-1">
              <a:solidFill>
                <a:srgbClr val="000000"/>
              </a:solidFill>
              <a:latin typeface="Calibri"/>
            </a:endParaRPr>
          </a:p>
        </p:txBody>
      </p:sp>
      <p:sp>
        <p:nvSpPr>
          <p:cNvPr id="17"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pt-BR" sz="2400" b="0" strike="noStrike" spc="-1">
              <a:solidFill>
                <a:srgbClr val="595959"/>
              </a:solidFill>
              <a:latin typeface="Calibri Light"/>
            </a:endParaRPr>
          </a:p>
        </p:txBody>
      </p:sp>
      <p:sp>
        <p:nvSpPr>
          <p:cNvPr id="18" name="PlaceHolder 3"/>
          <p:cNvSpPr>
            <a:spLocks noGrp="1"/>
          </p:cNvSpPr>
          <p:nvPr>
            <p:ph type="body"/>
          </p:nvPr>
        </p:nvSpPr>
        <p:spPr>
          <a:xfrm>
            <a:off x="6231960" y="1604520"/>
            <a:ext cx="5354280" cy="3977280"/>
          </a:xfrm>
          <a:prstGeom prst="rect">
            <a:avLst/>
          </a:prstGeom>
        </p:spPr>
        <p:txBody>
          <a:bodyPr lIns="0" tIns="0" rIns="0" bIns="0">
            <a:normAutofit/>
          </a:bodyPr>
          <a:lstStyle/>
          <a:p>
            <a:endParaRPr lang="pt-BR" sz="2400" b="0" strike="noStrike" spc="-1">
              <a:solidFill>
                <a:srgbClr val="595959"/>
              </a:solidFill>
              <a:latin typeface="Calibri Light"/>
            </a:endParaRPr>
          </a:p>
        </p:txBody>
      </p:sp>
      <p:sp>
        <p:nvSpPr>
          <p:cNvPr id="19" name="PlaceHolder 4"/>
          <p:cNvSpPr>
            <a:spLocks noGrp="1"/>
          </p:cNvSpPr>
          <p:nvPr>
            <p:ph type="body"/>
          </p:nvPr>
        </p:nvSpPr>
        <p:spPr>
          <a:xfrm>
            <a:off x="609480" y="3682080"/>
            <a:ext cx="5354280" cy="1896840"/>
          </a:xfrm>
          <a:prstGeom prst="rect">
            <a:avLst/>
          </a:prstGeom>
        </p:spPr>
        <p:txBody>
          <a:bodyPr lIns="0" tIns="0" rIns="0" bIns="0">
            <a:normAutofit/>
          </a:bodyPr>
          <a:lstStyle/>
          <a:p>
            <a:endParaRPr lang="pt-BR" sz="2400" b="0" strike="noStrike" spc="-1">
              <a:solidFill>
                <a:srgbClr val="595959"/>
              </a:solidFill>
              <a:latin typeface="Calibri Light"/>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1523880" y="1122480"/>
            <a:ext cx="9143640" cy="2387160"/>
          </a:xfrm>
          <a:prstGeom prst="rect">
            <a:avLst/>
          </a:prstGeom>
        </p:spPr>
        <p:txBody>
          <a:bodyPr lIns="0" tIns="0" rIns="0" bIns="0" anchor="ctr">
            <a:noAutofit/>
          </a:bodyPr>
          <a:lstStyle/>
          <a:p>
            <a:endParaRPr lang="pt-BR" sz="1800" b="0" strike="noStrike" spc="-1">
              <a:solidFill>
                <a:srgbClr val="000000"/>
              </a:solidFill>
              <a:latin typeface="Calibri"/>
            </a:endParaRPr>
          </a:p>
        </p:txBody>
      </p:sp>
      <p:sp>
        <p:nvSpPr>
          <p:cNvPr id="21" name="PlaceHolder 2"/>
          <p:cNvSpPr>
            <a:spLocks noGrp="1"/>
          </p:cNvSpPr>
          <p:nvPr>
            <p:ph type="body"/>
          </p:nvPr>
        </p:nvSpPr>
        <p:spPr>
          <a:xfrm>
            <a:off x="609480" y="1604520"/>
            <a:ext cx="5354280" cy="3977280"/>
          </a:xfrm>
          <a:prstGeom prst="rect">
            <a:avLst/>
          </a:prstGeom>
        </p:spPr>
        <p:txBody>
          <a:bodyPr lIns="0" tIns="0" rIns="0" bIns="0">
            <a:normAutofit/>
          </a:bodyPr>
          <a:lstStyle/>
          <a:p>
            <a:endParaRPr lang="pt-BR" sz="2400" b="0" strike="noStrike" spc="-1">
              <a:solidFill>
                <a:srgbClr val="595959"/>
              </a:solidFill>
              <a:latin typeface="Calibri Light"/>
            </a:endParaRPr>
          </a:p>
        </p:txBody>
      </p:sp>
      <p:sp>
        <p:nvSpPr>
          <p:cNvPr id="22"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pt-BR" sz="2400" b="0" strike="noStrike" spc="-1">
              <a:solidFill>
                <a:srgbClr val="595959"/>
              </a:solidFill>
              <a:latin typeface="Calibri Light"/>
            </a:endParaRPr>
          </a:p>
        </p:txBody>
      </p:sp>
      <p:sp>
        <p:nvSpPr>
          <p:cNvPr id="23" name="PlaceHolder 4"/>
          <p:cNvSpPr>
            <a:spLocks noGrp="1"/>
          </p:cNvSpPr>
          <p:nvPr>
            <p:ph type="body"/>
          </p:nvPr>
        </p:nvSpPr>
        <p:spPr>
          <a:xfrm>
            <a:off x="6231960" y="3682080"/>
            <a:ext cx="5354280" cy="1896840"/>
          </a:xfrm>
          <a:prstGeom prst="rect">
            <a:avLst/>
          </a:prstGeom>
        </p:spPr>
        <p:txBody>
          <a:bodyPr lIns="0" tIns="0" rIns="0" bIns="0">
            <a:normAutofit/>
          </a:bodyPr>
          <a:lstStyle/>
          <a:p>
            <a:endParaRPr lang="pt-BR" sz="2400" b="0" strike="noStrike" spc="-1">
              <a:solidFill>
                <a:srgbClr val="595959"/>
              </a:solidFill>
              <a:latin typeface="Calibri Light"/>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1523880" y="1122480"/>
            <a:ext cx="9143640" cy="2387160"/>
          </a:xfrm>
          <a:prstGeom prst="rect">
            <a:avLst/>
          </a:prstGeom>
        </p:spPr>
        <p:txBody>
          <a:bodyPr lIns="0" tIns="0" rIns="0" bIns="0" anchor="ctr">
            <a:noAutofit/>
          </a:bodyPr>
          <a:lstStyle/>
          <a:p>
            <a:endParaRPr lang="pt-BR" sz="1800" b="0" strike="noStrike" spc="-1">
              <a:solidFill>
                <a:srgbClr val="000000"/>
              </a:solidFill>
              <a:latin typeface="Calibri"/>
            </a:endParaRPr>
          </a:p>
        </p:txBody>
      </p:sp>
      <p:sp>
        <p:nvSpPr>
          <p:cNvPr id="25"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pt-BR" sz="2400" b="0" strike="noStrike" spc="-1">
              <a:solidFill>
                <a:srgbClr val="595959"/>
              </a:solidFill>
              <a:latin typeface="Calibri Light"/>
            </a:endParaRPr>
          </a:p>
        </p:txBody>
      </p:sp>
      <p:sp>
        <p:nvSpPr>
          <p:cNvPr id="26"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pt-BR" sz="2400" b="0" strike="noStrike" spc="-1">
              <a:solidFill>
                <a:srgbClr val="595959"/>
              </a:solidFill>
              <a:latin typeface="Calibri Light"/>
            </a:endParaRPr>
          </a:p>
        </p:txBody>
      </p:sp>
      <p:sp>
        <p:nvSpPr>
          <p:cNvPr id="27" name="PlaceHolder 4"/>
          <p:cNvSpPr>
            <a:spLocks noGrp="1"/>
          </p:cNvSpPr>
          <p:nvPr>
            <p:ph type="body"/>
          </p:nvPr>
        </p:nvSpPr>
        <p:spPr>
          <a:xfrm>
            <a:off x="609480" y="3682080"/>
            <a:ext cx="10972440" cy="1896840"/>
          </a:xfrm>
          <a:prstGeom prst="rect">
            <a:avLst/>
          </a:prstGeom>
        </p:spPr>
        <p:txBody>
          <a:bodyPr lIns="0" tIns="0" rIns="0" bIns="0">
            <a:normAutofit/>
          </a:bodyPr>
          <a:lstStyle/>
          <a:p>
            <a:endParaRPr lang="pt-BR" sz="2400" b="0" strike="noStrike" spc="-1">
              <a:solidFill>
                <a:srgbClr val="595959"/>
              </a:solidFill>
              <a:latin typeface="Calibri Light"/>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7" name="Imagem 7"/>
          <p:cNvPicPr/>
          <p:nvPr/>
        </p:nvPicPr>
        <p:blipFill>
          <a:blip r:embed="rId14"/>
          <a:stretch/>
        </p:blipFill>
        <p:spPr>
          <a:xfrm>
            <a:off x="148320" y="6248880"/>
            <a:ext cx="1324440" cy="458640"/>
          </a:xfrm>
          <a:prstGeom prst="rect">
            <a:avLst/>
          </a:prstGeom>
          <a:ln>
            <a:noFill/>
          </a:ln>
        </p:spPr>
      </p:pic>
      <p:pic>
        <p:nvPicPr>
          <p:cNvPr id="8" name="Imagem 9"/>
          <p:cNvPicPr/>
          <p:nvPr/>
        </p:nvPicPr>
        <p:blipFill>
          <a:blip r:embed="rId15"/>
          <a:stretch/>
        </p:blipFill>
        <p:spPr>
          <a:xfrm>
            <a:off x="10750320" y="6399360"/>
            <a:ext cx="1206360" cy="291600"/>
          </a:xfrm>
          <a:prstGeom prst="rect">
            <a:avLst/>
          </a:prstGeom>
          <a:ln>
            <a:noFill/>
          </a:ln>
        </p:spPr>
      </p:pic>
      <p:sp>
        <p:nvSpPr>
          <p:cNvPr id="2" name="PlaceHolder 1"/>
          <p:cNvSpPr>
            <a:spLocks noGrp="1"/>
          </p:cNvSpPr>
          <p:nvPr>
            <p:ph type="title"/>
          </p:nvPr>
        </p:nvSpPr>
        <p:spPr>
          <a:xfrm>
            <a:off x="1523880" y="1122480"/>
            <a:ext cx="9143640" cy="2387160"/>
          </a:xfrm>
          <a:prstGeom prst="rect">
            <a:avLst/>
          </a:prstGeom>
        </p:spPr>
        <p:txBody>
          <a:bodyPr anchor="b">
            <a:noAutofit/>
          </a:bodyPr>
          <a:lstStyle/>
          <a:p>
            <a:pPr algn="ctr">
              <a:lnSpc>
                <a:spcPct val="90000"/>
              </a:lnSpc>
            </a:pPr>
            <a:r>
              <a:rPr lang="pt-BR" sz="6000" b="1" strike="noStrike" spc="-1">
                <a:solidFill>
                  <a:srgbClr val="C21725"/>
                </a:solidFill>
                <a:latin typeface="Calibri (Títulos)"/>
              </a:rPr>
              <a:t>Clique para editar o título Mestre</a:t>
            </a:r>
            <a:endParaRPr lang="pt-BR" sz="6000" b="0" strike="noStrike" spc="-1">
              <a:solidFill>
                <a:srgbClr val="000000"/>
              </a:solidFill>
              <a:latin typeface="Calibri"/>
            </a:endParaRPr>
          </a:p>
        </p:txBody>
      </p:sp>
      <p:sp>
        <p:nvSpPr>
          <p:cNvPr id="3" name="PlaceHolder 2"/>
          <p:cNvSpPr>
            <a:spLocks noGrp="1"/>
          </p:cNvSpPr>
          <p:nvPr>
            <p:ph type="dt"/>
          </p:nvPr>
        </p:nvSpPr>
        <p:spPr>
          <a:xfrm>
            <a:off x="838080" y="6356520"/>
            <a:ext cx="2742840" cy="364680"/>
          </a:xfrm>
          <a:prstGeom prst="rect">
            <a:avLst/>
          </a:prstGeom>
        </p:spPr>
        <p:txBody>
          <a:bodyPr anchor="ctr">
            <a:noAutofit/>
          </a:bodyPr>
          <a:lstStyle/>
          <a:p>
            <a:pPr>
              <a:lnSpc>
                <a:spcPct val="100000"/>
              </a:lnSpc>
            </a:pPr>
            <a:fld id="{438B5147-FDA7-44E9-ADAB-74E2CBB1E12B}" type="datetime">
              <a:rPr lang="pt-BR" sz="1200" b="0" strike="noStrike" spc="-1">
                <a:solidFill>
                  <a:srgbClr val="8B8B8B"/>
                </a:solidFill>
                <a:latin typeface="Calibri"/>
              </a:rPr>
              <a:t>13/05/2021</a:t>
            </a:fld>
            <a:endParaRPr lang="pt-BR" sz="1200" b="0" strike="noStrike" spc="-1">
              <a:latin typeface="Times New Roman"/>
            </a:endParaRPr>
          </a:p>
        </p:txBody>
      </p:sp>
      <p:sp>
        <p:nvSpPr>
          <p:cNvPr id="4" name="PlaceHolder 3"/>
          <p:cNvSpPr>
            <a:spLocks noGrp="1"/>
          </p:cNvSpPr>
          <p:nvPr>
            <p:ph type="ftr"/>
          </p:nvPr>
        </p:nvSpPr>
        <p:spPr>
          <a:xfrm>
            <a:off x="4038480" y="6356520"/>
            <a:ext cx="4114440" cy="364680"/>
          </a:xfrm>
          <a:prstGeom prst="rect">
            <a:avLst/>
          </a:prstGeom>
        </p:spPr>
        <p:txBody>
          <a:bodyPr anchor="ctr">
            <a:noAutofit/>
          </a:bodyPr>
          <a:lstStyle/>
          <a:p>
            <a:endParaRPr lang="pt-BR" sz="2400" b="0" strike="noStrike" spc="-1">
              <a:latin typeface="Times New Roman"/>
            </a:endParaRPr>
          </a:p>
        </p:txBody>
      </p:sp>
      <p:sp>
        <p:nvSpPr>
          <p:cNvPr id="5" name="PlaceHolder 4"/>
          <p:cNvSpPr>
            <a:spLocks noGrp="1"/>
          </p:cNvSpPr>
          <p:nvPr>
            <p:ph type="sldNum"/>
          </p:nvPr>
        </p:nvSpPr>
        <p:spPr>
          <a:xfrm>
            <a:off x="8610480" y="6356520"/>
            <a:ext cx="2742840" cy="364680"/>
          </a:xfrm>
          <a:prstGeom prst="rect">
            <a:avLst/>
          </a:prstGeom>
        </p:spPr>
        <p:txBody>
          <a:bodyPr anchor="ctr">
            <a:noAutofit/>
          </a:bodyPr>
          <a:lstStyle/>
          <a:p>
            <a:pPr algn="r">
              <a:lnSpc>
                <a:spcPct val="100000"/>
              </a:lnSpc>
            </a:pPr>
            <a:fld id="{3E3852DC-FFDC-4AEA-8771-06DB975C4996}" type="slidenum">
              <a:rPr lang="pt-BR" sz="1200" b="0" strike="noStrike" spc="-1">
                <a:solidFill>
                  <a:srgbClr val="8B8B8B"/>
                </a:solidFill>
                <a:latin typeface="Calibri"/>
              </a:rPr>
              <a:t>‹nº›</a:t>
            </a:fld>
            <a:endParaRPr lang="pt-BR" sz="1200" b="0" strike="noStrike" spc="-1">
              <a:latin typeface="Times New Roman"/>
            </a:endParaRPr>
          </a:p>
        </p:txBody>
      </p:sp>
      <p:sp>
        <p:nvSpPr>
          <p:cNvPr id="6" name="PlaceHolder 5"/>
          <p:cNvSpPr>
            <a:spLocks noGrp="1"/>
          </p:cNvSpPr>
          <p:nvPr>
            <p:ph type="body"/>
          </p:nvPr>
        </p:nvSpPr>
        <p:spPr>
          <a:xfrm>
            <a:off x="609480" y="1604520"/>
            <a:ext cx="109724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pt-BR" sz="2400" b="0" strike="noStrike" spc="-1">
                <a:solidFill>
                  <a:srgbClr val="595959"/>
                </a:solidFill>
                <a:latin typeface="Calibri Light"/>
              </a:rPr>
              <a:t>Clique para editar o formato do texto da estrutura de tópicos</a:t>
            </a:r>
          </a:p>
          <a:p>
            <a:pPr marL="864000" lvl="1" indent="-324000">
              <a:spcBef>
                <a:spcPts val="1134"/>
              </a:spcBef>
              <a:buClr>
                <a:srgbClr val="000000"/>
              </a:buClr>
              <a:buSzPct val="75000"/>
              <a:buFont typeface="Symbol" charset="2"/>
              <a:buChar char=""/>
            </a:pPr>
            <a:r>
              <a:rPr lang="pt-BR" sz="1800" b="0" strike="noStrike" spc="-1">
                <a:solidFill>
                  <a:srgbClr val="595959"/>
                </a:solidFill>
                <a:latin typeface="Calibri Light"/>
              </a:rPr>
              <a:t>2.º nível da estrutura de tópicos</a:t>
            </a:r>
          </a:p>
          <a:p>
            <a:pPr marL="1296000" lvl="2" indent="-288000">
              <a:spcBef>
                <a:spcPts val="850"/>
              </a:spcBef>
              <a:buClr>
                <a:srgbClr val="000000"/>
              </a:buClr>
              <a:buSzPct val="45000"/>
              <a:buFont typeface="Wingdings" charset="2"/>
              <a:buChar char=""/>
            </a:pPr>
            <a:r>
              <a:rPr lang="pt-BR" sz="1600" b="0" strike="noStrike" spc="-1">
                <a:solidFill>
                  <a:srgbClr val="595959"/>
                </a:solidFill>
                <a:latin typeface="Calibri Light"/>
              </a:rPr>
              <a:t>3.º nível da estrutura de tópicos</a:t>
            </a:r>
          </a:p>
          <a:p>
            <a:pPr marL="1728000" lvl="3" indent="-216000">
              <a:spcBef>
                <a:spcPts val="567"/>
              </a:spcBef>
              <a:buClr>
                <a:srgbClr val="000000"/>
              </a:buClr>
              <a:buSzPct val="75000"/>
              <a:buFont typeface="Symbol" charset="2"/>
              <a:buChar char=""/>
            </a:pPr>
            <a:r>
              <a:rPr lang="pt-BR" sz="1600" b="0" strike="noStrike" spc="-1">
                <a:solidFill>
                  <a:srgbClr val="595959"/>
                </a:solidFill>
                <a:latin typeface="Calibri Light"/>
              </a:rPr>
              <a:t>4.º nível da estrutura de tópicos</a:t>
            </a:r>
          </a:p>
          <a:p>
            <a:pPr marL="2160000" lvl="4" indent="-216000">
              <a:spcBef>
                <a:spcPts val="283"/>
              </a:spcBef>
              <a:buClr>
                <a:srgbClr val="000000"/>
              </a:buClr>
              <a:buSzPct val="45000"/>
              <a:buFont typeface="Wingdings" charset="2"/>
              <a:buChar char=""/>
            </a:pPr>
            <a:r>
              <a:rPr lang="pt-BR" sz="2000" b="0" strike="noStrike" spc="-1">
                <a:solidFill>
                  <a:srgbClr val="595959"/>
                </a:solidFill>
                <a:latin typeface="Calibri Light"/>
              </a:rPr>
              <a:t>5.º nível da estrutura de tópicos</a:t>
            </a:r>
          </a:p>
          <a:p>
            <a:pPr marL="2592000" lvl="5" indent="-216000">
              <a:spcBef>
                <a:spcPts val="283"/>
              </a:spcBef>
              <a:buClr>
                <a:srgbClr val="000000"/>
              </a:buClr>
              <a:buSzPct val="45000"/>
              <a:buFont typeface="Wingdings" charset="2"/>
              <a:buChar char=""/>
            </a:pPr>
            <a:r>
              <a:rPr lang="pt-BR" sz="2000" b="0" strike="noStrike" spc="-1">
                <a:solidFill>
                  <a:srgbClr val="595959"/>
                </a:solidFill>
                <a:latin typeface="Calibri Light"/>
              </a:rPr>
              <a:t>6.º nível da estrutura de tópicos</a:t>
            </a:r>
          </a:p>
          <a:p>
            <a:pPr marL="3024000" lvl="6" indent="-216000">
              <a:spcBef>
                <a:spcPts val="283"/>
              </a:spcBef>
              <a:buClr>
                <a:srgbClr val="000000"/>
              </a:buClr>
              <a:buSzPct val="45000"/>
              <a:buFont typeface="Wingdings" charset="2"/>
              <a:buChar char=""/>
            </a:pPr>
            <a:r>
              <a:rPr lang="pt-BR" sz="2000" b="0" strike="noStrike" spc="-1">
                <a:solidFill>
                  <a:srgbClr val="595959"/>
                </a:solidFill>
                <a:latin typeface="Calibri Light"/>
              </a:rPr>
              <a:t>7.º nível da estrutura de tópicos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19.png"/></Relationships>
</file>

<file path=ppt/slides/_rels/slide13.x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image" Target="../media/image20.w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2.w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3.w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hyperlink" Target="http://www.gestao.saude.sp.gov.br/" TargetMode="External"/><Relationship Id="rId1" Type="http://schemas.openxmlformats.org/officeDocument/2006/relationships/slideLayout" Target="../slideLayouts/slideLayout2.xml"/><Relationship Id="rId4" Type="http://schemas.openxmlformats.org/officeDocument/2006/relationships/image" Target="../media/image25.wmf"/></Relationships>
</file>

<file path=ppt/slides/_rels/slide17.xml.rels><?xml version="1.0" encoding="UTF-8" standalone="yes"?>
<Relationships xmlns="http://schemas.openxmlformats.org/package/2006/relationships"><Relationship Id="rId3" Type="http://schemas.openxmlformats.org/officeDocument/2006/relationships/hyperlink" Target="http://www.gestao.saude.sp.gov.br/" TargetMode="External"/><Relationship Id="rId2" Type="http://schemas.openxmlformats.org/officeDocument/2006/relationships/image" Target="../media/image24.png"/><Relationship Id="rId1" Type="http://schemas.openxmlformats.org/officeDocument/2006/relationships/slideLayout" Target="../slideLayouts/slideLayout2.xml"/><Relationship Id="rId4" Type="http://schemas.openxmlformats.org/officeDocument/2006/relationships/image" Target="../media/image26.wmf"/></Relationships>
</file>

<file path=ppt/slides/_rels/slide18.xml.rels><?xml version="1.0" encoding="UTF-8" standalone="yes"?>
<Relationships xmlns="http://schemas.openxmlformats.org/package/2006/relationships"><Relationship Id="rId3" Type="http://schemas.openxmlformats.org/officeDocument/2006/relationships/hyperlink" Target="http://www.gestao.saude.sp.gov.br/" TargetMode="External"/><Relationship Id="rId2" Type="http://schemas.openxmlformats.org/officeDocument/2006/relationships/image" Target="../media/image24.png"/><Relationship Id="rId1" Type="http://schemas.openxmlformats.org/officeDocument/2006/relationships/slideLayout" Target="../slideLayouts/slideLayout2.xml"/><Relationship Id="rId4" Type="http://schemas.openxmlformats.org/officeDocument/2006/relationships/image" Target="../media/image27.pn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0.jpeg"/><Relationship Id="rId1" Type="http://schemas.openxmlformats.org/officeDocument/2006/relationships/slideLayout" Target="../slideLayouts/slideLayout2.xml"/><Relationship Id="rId5" Type="http://schemas.openxmlformats.org/officeDocument/2006/relationships/image" Target="../media/image11.wmf"/><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9" name="Imagem 12"/>
          <p:cNvPicPr/>
          <p:nvPr/>
        </p:nvPicPr>
        <p:blipFill>
          <a:blip r:embed="rId2"/>
          <a:srcRect t="7207" r="4774" b="15251"/>
          <a:stretch/>
        </p:blipFill>
        <p:spPr>
          <a:xfrm>
            <a:off x="832680" y="1505520"/>
            <a:ext cx="7187760" cy="3795840"/>
          </a:xfrm>
          <a:prstGeom prst="rect">
            <a:avLst/>
          </a:prstGeom>
          <a:ln>
            <a:noFill/>
          </a:ln>
        </p:spPr>
      </p:pic>
      <p:sp>
        <p:nvSpPr>
          <p:cNvPr id="50" name="CustomShape 1"/>
          <p:cNvSpPr/>
          <p:nvPr/>
        </p:nvSpPr>
        <p:spPr>
          <a:xfrm flipV="1">
            <a:off x="7608960" y="2141640"/>
            <a:ext cx="4582800" cy="2530440"/>
          </a:xfrm>
          <a:prstGeom prst="rect">
            <a:avLst/>
          </a:prstGeom>
          <a:solidFill>
            <a:srgbClr val="C21725">
              <a:alpha val="75000"/>
            </a:srgbClr>
          </a:solidFill>
          <a:ln>
            <a:noFill/>
          </a:ln>
        </p:spPr>
        <p:style>
          <a:lnRef idx="2">
            <a:schemeClr val="accent1">
              <a:shade val="50000"/>
            </a:schemeClr>
          </a:lnRef>
          <a:fillRef idx="1">
            <a:schemeClr val="accent1"/>
          </a:fillRef>
          <a:effectRef idx="0">
            <a:schemeClr val="accent1"/>
          </a:effectRef>
          <a:fontRef idx="minor"/>
        </p:style>
      </p:sp>
      <p:sp>
        <p:nvSpPr>
          <p:cNvPr id="51" name="CustomShape 2"/>
          <p:cNvSpPr/>
          <p:nvPr/>
        </p:nvSpPr>
        <p:spPr>
          <a:xfrm>
            <a:off x="7888320" y="2564640"/>
            <a:ext cx="4109400" cy="1726920"/>
          </a:xfrm>
          <a:prstGeom prst="rect">
            <a:avLst/>
          </a:prstGeom>
          <a:noFill/>
          <a:ln>
            <a:noFill/>
          </a:ln>
        </p:spPr>
        <p:style>
          <a:lnRef idx="0">
            <a:scrgbClr r="0" g="0" b="0"/>
          </a:lnRef>
          <a:fillRef idx="0">
            <a:scrgbClr r="0" g="0" b="0"/>
          </a:fillRef>
          <a:effectRef idx="0">
            <a:scrgbClr r="0" g="0" b="0"/>
          </a:effectRef>
          <a:fontRef idx="minor"/>
        </p:style>
        <p:txBody>
          <a:bodyPr anchor="ctr">
            <a:noAutofit/>
          </a:bodyPr>
          <a:lstStyle/>
          <a:p>
            <a:pPr algn="ctr">
              <a:lnSpc>
                <a:spcPct val="90000"/>
              </a:lnSpc>
            </a:pPr>
            <a:r>
              <a:rPr lang="pt-BR" sz="3000" b="1" strike="noStrike" spc="-1">
                <a:solidFill>
                  <a:srgbClr val="FFFFFF"/>
                </a:solidFill>
                <a:latin typeface="Calibri Light"/>
              </a:rPr>
              <a:t>RELATÓRIO DE EXECUÇÃO DO CONTRATO DE GESTÃO ANUAL 2019</a:t>
            </a:r>
            <a:br/>
            <a:endParaRPr lang="pt-BR" sz="3000" b="0" strike="noStrike" spc="-1">
              <a:latin typeface="Arial"/>
            </a:endParaRPr>
          </a:p>
        </p:txBody>
      </p:sp>
      <p:sp>
        <p:nvSpPr>
          <p:cNvPr id="52" name="CustomShape 3"/>
          <p:cNvSpPr/>
          <p:nvPr/>
        </p:nvSpPr>
        <p:spPr>
          <a:xfrm>
            <a:off x="279360" y="1732680"/>
            <a:ext cx="7086240" cy="3390480"/>
          </a:xfrm>
          <a:prstGeom prst="rect">
            <a:avLst/>
          </a:prstGeom>
          <a:noFill/>
          <a:ln>
            <a:solidFill>
              <a:srgbClr val="C21725"/>
            </a:solidFill>
          </a:ln>
        </p:spPr>
        <p:style>
          <a:lnRef idx="2">
            <a:schemeClr val="accent1">
              <a:shade val="50000"/>
            </a:schemeClr>
          </a:lnRef>
          <a:fillRef idx="1">
            <a:schemeClr val="accent1"/>
          </a:fillRef>
          <a:effectRef idx="0">
            <a:schemeClr val="accent1"/>
          </a:effectRef>
          <a:fontRef idx="minor"/>
        </p:style>
      </p:sp>
      <p:sp>
        <p:nvSpPr>
          <p:cNvPr id="53" name="CustomShape 4"/>
          <p:cNvSpPr/>
          <p:nvPr/>
        </p:nvSpPr>
        <p:spPr>
          <a:xfrm flipV="1">
            <a:off x="0" y="2564280"/>
            <a:ext cx="1246680" cy="1726920"/>
          </a:xfrm>
          <a:prstGeom prst="rect">
            <a:avLst/>
          </a:prstGeom>
          <a:solidFill>
            <a:srgbClr val="C21725">
              <a:alpha val="75000"/>
            </a:srgbClr>
          </a:solidFill>
          <a:ln>
            <a:noFill/>
          </a:ln>
        </p:spPr>
        <p:style>
          <a:lnRef idx="2">
            <a:schemeClr val="accent1">
              <a:shade val="50000"/>
            </a:schemeClr>
          </a:lnRef>
          <a:fillRef idx="1">
            <a:schemeClr val="accent1"/>
          </a:fillRef>
          <a:effectRef idx="0">
            <a:schemeClr val="accent1"/>
          </a:effectRef>
          <a:fontRef idx="minor"/>
        </p:style>
      </p:sp>
      <p:sp>
        <p:nvSpPr>
          <p:cNvPr id="54" name="CustomShape 5"/>
          <p:cNvSpPr/>
          <p:nvPr/>
        </p:nvSpPr>
        <p:spPr>
          <a:xfrm>
            <a:off x="7651440" y="4424040"/>
            <a:ext cx="4582800" cy="181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r>
              <a:rPr lang="pt-BR" sz="600" b="1" i="1" strike="noStrike" spc="-1">
                <a:solidFill>
                  <a:srgbClr val="FFFFFF"/>
                </a:solidFill>
                <a:latin typeface="Arial"/>
                <a:ea typeface="Arial Unicode MS"/>
              </a:rPr>
              <a:t> RELATÓRIO DE EXECUÇÃO DO CONTRATO DE GESTÃO </a:t>
            </a:r>
            <a:r>
              <a:rPr lang="pt-BR" sz="600" b="1" i="1" strike="noStrike" spc="-1">
                <a:solidFill>
                  <a:srgbClr val="FFFFFF"/>
                </a:solidFill>
                <a:latin typeface="Arial"/>
                <a:ea typeface="바탕"/>
              </a:rPr>
              <a:t>n° 001.0500.000.026/2015 </a:t>
            </a:r>
            <a:r>
              <a:rPr lang="pt-BR" sz="600" b="1" i="1" strike="noStrike" spc="-1">
                <a:solidFill>
                  <a:srgbClr val="FFFFFF"/>
                </a:solidFill>
                <a:latin typeface="Arial"/>
                <a:ea typeface="Arial Unicode MS"/>
              </a:rPr>
              <a:t>CEAC Norte  –  ANO  2019</a:t>
            </a:r>
            <a:endParaRPr lang="pt-BR" sz="600" b="0" strike="noStrike" spc="-1">
              <a:latin typeface="Arial"/>
            </a:endParaRPr>
          </a:p>
        </p:txBody>
      </p:sp>
    </p:spTree>
  </p:cSld>
  <p:clrMapOvr>
    <a:masterClrMapping/>
  </p:clrMapOvr>
  <p:transition spd="slow">
    <p:cover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 name="CustomShape 1"/>
          <p:cNvSpPr/>
          <p:nvPr/>
        </p:nvSpPr>
        <p:spPr>
          <a:xfrm>
            <a:off x="6059160" y="975600"/>
            <a:ext cx="6095520" cy="4554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just">
              <a:lnSpc>
                <a:spcPct val="150000"/>
              </a:lnSpc>
            </a:pPr>
            <a:r>
              <a:rPr lang="pt-BR" sz="800" b="0" strike="noStrike" spc="-1">
                <a:solidFill>
                  <a:srgbClr val="000000"/>
                </a:solidFill>
                <a:latin typeface="Calibri"/>
                <a:ea typeface="Arial Unicode MS"/>
              </a:rPr>
              <a:t>Quadro 3– Produção Estimada (Meta) e realizada no CEAC Norte, discriminada por unidade assistencial no período de Julho a Setembro  de 2019.</a:t>
            </a:r>
            <a:endParaRPr lang="pt-BR" sz="800" b="0" strike="noStrike" spc="-1">
              <a:latin typeface="Arial"/>
            </a:endParaRPr>
          </a:p>
        </p:txBody>
      </p:sp>
      <p:sp>
        <p:nvSpPr>
          <p:cNvPr id="144" name="CustomShape 2"/>
          <p:cNvSpPr/>
          <p:nvPr/>
        </p:nvSpPr>
        <p:spPr>
          <a:xfrm>
            <a:off x="6007320" y="4906440"/>
            <a:ext cx="6095520" cy="2721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just">
              <a:lnSpc>
                <a:spcPct val="150000"/>
              </a:lnSpc>
            </a:pPr>
            <a:r>
              <a:rPr lang="pt-BR" sz="800" b="0" strike="noStrike" spc="-1">
                <a:solidFill>
                  <a:srgbClr val="000000"/>
                </a:solidFill>
                <a:latin typeface="Calibri"/>
                <a:ea typeface="Arial Unicode MS"/>
              </a:rPr>
              <a:t>Fonte: Secretaria de Estado da Saúde de São Paulo – Sistema Reglab ® 2019</a:t>
            </a:r>
            <a:endParaRPr lang="pt-BR" sz="800" b="0" strike="noStrike" spc="-1">
              <a:latin typeface="Arial"/>
            </a:endParaRPr>
          </a:p>
        </p:txBody>
      </p:sp>
      <p:sp>
        <p:nvSpPr>
          <p:cNvPr id="145" name="CustomShape 3"/>
          <p:cNvSpPr/>
          <p:nvPr/>
        </p:nvSpPr>
        <p:spPr>
          <a:xfrm>
            <a:off x="577440" y="1653120"/>
            <a:ext cx="5024160" cy="36471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just">
              <a:lnSpc>
                <a:spcPct val="150000"/>
              </a:lnSpc>
            </a:pPr>
            <a:r>
              <a:rPr lang="pt-BR" sz="1200" b="0" strike="noStrike" spc="-1">
                <a:solidFill>
                  <a:srgbClr val="262626"/>
                </a:solidFill>
                <a:latin typeface="Calibri"/>
                <a:ea typeface="Arial Unicode MS"/>
              </a:rPr>
              <a:t>Os resultados obtidos no  período de Julho a Setembro de 2019 sugerem a oportunidade de ajustar as metas para a produção estimada para cada unidade assistencial. </a:t>
            </a:r>
            <a:endParaRPr lang="pt-BR" sz="1200" b="0" strike="noStrike" spc="-1">
              <a:latin typeface="Arial"/>
            </a:endParaRPr>
          </a:p>
          <a:p>
            <a:pPr algn="just">
              <a:lnSpc>
                <a:spcPct val="150000"/>
              </a:lnSpc>
            </a:pPr>
            <a:endParaRPr lang="pt-BR" sz="1200" b="0" strike="noStrike" spc="-1">
              <a:latin typeface="Arial"/>
            </a:endParaRPr>
          </a:p>
          <a:p>
            <a:pPr algn="just">
              <a:lnSpc>
                <a:spcPct val="150000"/>
              </a:lnSpc>
            </a:pPr>
            <a:r>
              <a:rPr lang="pt-BR" sz="1200" b="0" strike="noStrike" spc="-1">
                <a:solidFill>
                  <a:srgbClr val="262626"/>
                </a:solidFill>
                <a:latin typeface="Calibri"/>
                <a:ea typeface="Arial Unicode MS"/>
              </a:rPr>
              <a:t>O Quadro 3 discrimina a produção do CEAC Norte em cada unidade pública incluída no escopo assistencial e conforme apresentado  apresenta variações percentuais superiores a meta em cada serviço. </a:t>
            </a:r>
            <a:endParaRPr lang="pt-BR" sz="1200" b="0" strike="noStrike" spc="-1">
              <a:latin typeface="Arial"/>
            </a:endParaRPr>
          </a:p>
          <a:p>
            <a:pPr algn="just">
              <a:lnSpc>
                <a:spcPct val="150000"/>
              </a:lnSpc>
            </a:pPr>
            <a:endParaRPr lang="pt-BR" sz="1200" b="0" strike="noStrike" spc="-1">
              <a:latin typeface="Arial"/>
            </a:endParaRPr>
          </a:p>
          <a:p>
            <a:pPr algn="just">
              <a:lnSpc>
                <a:spcPct val="150000"/>
              </a:lnSpc>
            </a:pPr>
            <a:r>
              <a:rPr lang="pt-BR" sz="1200" b="0" strike="noStrike" spc="-1">
                <a:solidFill>
                  <a:srgbClr val="262626"/>
                </a:solidFill>
                <a:latin typeface="Calibri"/>
                <a:ea typeface="Arial Unicode MS"/>
              </a:rPr>
              <a:t>Cumpre salientar que a AFIP/ CEAC NORTE não tem qualquer interferência e governabilidade sobre a demanda de exames laboratoriais e apenas recebe o material coletado dos pacientes, ou colhe material de pacientes com exames solicitados pelas unidades hospitalares, sendo os hospitais e ambulatórios estaduais os responsáveis pelo controle da demanda desses exames.</a:t>
            </a:r>
            <a:endParaRPr lang="pt-BR" sz="1200" b="0" strike="noStrike" spc="-1">
              <a:latin typeface="Arial"/>
            </a:endParaRPr>
          </a:p>
        </p:txBody>
      </p:sp>
      <p:sp>
        <p:nvSpPr>
          <p:cNvPr id="146" name="Line 4"/>
          <p:cNvSpPr/>
          <p:nvPr/>
        </p:nvSpPr>
        <p:spPr>
          <a:xfrm>
            <a:off x="5837040" y="1732320"/>
            <a:ext cx="0" cy="3308400"/>
          </a:xfrm>
          <a:prstGeom prst="line">
            <a:avLst/>
          </a:prstGeom>
          <a:ln w="19080">
            <a:solidFill>
              <a:srgbClr val="C00000"/>
            </a:solidFill>
          </a:ln>
        </p:spPr>
        <p:style>
          <a:lnRef idx="1">
            <a:schemeClr val="accent1"/>
          </a:lnRef>
          <a:fillRef idx="0">
            <a:schemeClr val="accent1"/>
          </a:fillRef>
          <a:effectRef idx="0">
            <a:schemeClr val="accent1"/>
          </a:effectRef>
          <a:fontRef idx="minor"/>
        </p:style>
      </p:sp>
      <p:pic>
        <p:nvPicPr>
          <p:cNvPr id="147" name="Imagem 10"/>
          <p:cNvPicPr/>
          <p:nvPr/>
        </p:nvPicPr>
        <p:blipFill>
          <a:blip r:embed="rId2"/>
          <a:stretch/>
        </p:blipFill>
        <p:spPr>
          <a:xfrm rot="5400000">
            <a:off x="6408360" y="6115680"/>
            <a:ext cx="1578240" cy="2276640"/>
          </a:xfrm>
          <a:prstGeom prst="rect">
            <a:avLst/>
          </a:prstGeom>
          <a:ln>
            <a:noFill/>
          </a:ln>
        </p:spPr>
      </p:pic>
      <p:sp>
        <p:nvSpPr>
          <p:cNvPr id="148" name="CustomShape 5"/>
          <p:cNvSpPr/>
          <p:nvPr/>
        </p:nvSpPr>
        <p:spPr>
          <a:xfrm>
            <a:off x="483480" y="291600"/>
            <a:ext cx="7906680" cy="772920"/>
          </a:xfrm>
          <a:prstGeom prst="rect">
            <a:avLst/>
          </a:prstGeom>
          <a:noFill/>
          <a:ln>
            <a:noFill/>
          </a:ln>
        </p:spPr>
        <p:style>
          <a:lnRef idx="0">
            <a:scrgbClr r="0" g="0" b="0"/>
          </a:lnRef>
          <a:fillRef idx="0">
            <a:scrgbClr r="0" g="0" b="0"/>
          </a:fillRef>
          <a:effectRef idx="0">
            <a:scrgbClr r="0" g="0" b="0"/>
          </a:effectRef>
          <a:fontRef idx="minor"/>
        </p:style>
        <p:txBody>
          <a:bodyPr anchor="ctr">
            <a:noAutofit/>
          </a:bodyPr>
          <a:lstStyle/>
          <a:p>
            <a:pPr>
              <a:lnSpc>
                <a:spcPct val="90000"/>
              </a:lnSpc>
            </a:pPr>
            <a:r>
              <a:rPr lang="pt-BR" sz="3200" b="1" strike="noStrike" spc="-1">
                <a:solidFill>
                  <a:srgbClr val="C00000"/>
                </a:solidFill>
                <a:latin typeface="Calibri"/>
              </a:rPr>
              <a:t>Resultados</a:t>
            </a:r>
            <a:endParaRPr lang="pt-BR" sz="3200" b="0" strike="noStrike" spc="-1">
              <a:latin typeface="Arial"/>
            </a:endParaRPr>
          </a:p>
          <a:p>
            <a:pPr>
              <a:lnSpc>
                <a:spcPct val="90000"/>
              </a:lnSpc>
            </a:pPr>
            <a:r>
              <a:rPr lang="pt-BR" sz="2600" b="1" strike="noStrike" spc="-1">
                <a:solidFill>
                  <a:srgbClr val="C00000"/>
                </a:solidFill>
                <a:latin typeface="Calibri"/>
              </a:rPr>
              <a:t>Produção Quantitativa</a:t>
            </a:r>
            <a:endParaRPr lang="pt-BR" sz="2600" b="0" strike="noStrike" spc="-1">
              <a:latin typeface="Arial"/>
            </a:endParaRPr>
          </a:p>
        </p:txBody>
      </p:sp>
      <p:pic>
        <p:nvPicPr>
          <p:cNvPr id="149" name="Imagem 1"/>
          <p:cNvPicPr/>
          <p:nvPr/>
        </p:nvPicPr>
        <p:blipFill>
          <a:blip r:embed="rId3"/>
          <a:stretch/>
        </p:blipFill>
        <p:spPr>
          <a:xfrm>
            <a:off x="6523560" y="1320480"/>
            <a:ext cx="5390640" cy="3701520"/>
          </a:xfrm>
          <a:prstGeom prst="rect">
            <a:avLst/>
          </a:prstGeom>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 name="CustomShape 1"/>
          <p:cNvSpPr/>
          <p:nvPr/>
        </p:nvSpPr>
        <p:spPr>
          <a:xfrm>
            <a:off x="6059160" y="975600"/>
            <a:ext cx="6095520" cy="4554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just">
              <a:lnSpc>
                <a:spcPct val="150000"/>
              </a:lnSpc>
            </a:pPr>
            <a:r>
              <a:rPr lang="pt-BR" sz="800" b="0" strike="noStrike" spc="-1">
                <a:solidFill>
                  <a:srgbClr val="000000"/>
                </a:solidFill>
                <a:latin typeface="Calibri"/>
                <a:ea typeface="Arial Unicode MS"/>
              </a:rPr>
              <a:t>Quadro 4 – Produção Estimada (Meta) e realizada no CEAC Norte, discriminada por unidade assistencial no período de Outubro a Dezembro de 2019.</a:t>
            </a:r>
            <a:endParaRPr lang="pt-BR" sz="800" b="0" strike="noStrike" spc="-1">
              <a:latin typeface="Arial"/>
            </a:endParaRPr>
          </a:p>
        </p:txBody>
      </p:sp>
      <p:sp>
        <p:nvSpPr>
          <p:cNvPr id="151" name="CustomShape 2"/>
          <p:cNvSpPr/>
          <p:nvPr/>
        </p:nvSpPr>
        <p:spPr>
          <a:xfrm>
            <a:off x="6007320" y="4906440"/>
            <a:ext cx="6095520" cy="2721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just">
              <a:lnSpc>
                <a:spcPct val="150000"/>
              </a:lnSpc>
            </a:pPr>
            <a:r>
              <a:rPr lang="pt-BR" sz="800" b="0" strike="noStrike" spc="-1">
                <a:solidFill>
                  <a:srgbClr val="000000"/>
                </a:solidFill>
                <a:latin typeface="Calibri"/>
                <a:ea typeface="Arial Unicode MS"/>
              </a:rPr>
              <a:t>Fonte: Secretaria de Estado da Saúde de São Paulo – Sistema Reglab ® 2019</a:t>
            </a:r>
            <a:endParaRPr lang="pt-BR" sz="800" b="0" strike="noStrike" spc="-1">
              <a:latin typeface="Arial"/>
            </a:endParaRPr>
          </a:p>
        </p:txBody>
      </p:sp>
      <p:sp>
        <p:nvSpPr>
          <p:cNvPr id="152" name="CustomShape 3"/>
          <p:cNvSpPr/>
          <p:nvPr/>
        </p:nvSpPr>
        <p:spPr>
          <a:xfrm>
            <a:off x="577440" y="1653120"/>
            <a:ext cx="5024160" cy="36471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just">
              <a:lnSpc>
                <a:spcPct val="150000"/>
              </a:lnSpc>
            </a:pPr>
            <a:r>
              <a:rPr lang="pt-BR" sz="1200" b="0" strike="noStrike" spc="-1">
                <a:solidFill>
                  <a:srgbClr val="262626"/>
                </a:solidFill>
                <a:latin typeface="Calibri"/>
                <a:ea typeface="Arial Unicode MS"/>
              </a:rPr>
              <a:t>Os resultados obtidos no período de Outubro a Novembro  de 2019 sugerem a oportunidade de ajustar as metas para a produção estimada para cada unidade assistencial. </a:t>
            </a:r>
            <a:endParaRPr lang="pt-BR" sz="1200" b="0" strike="noStrike" spc="-1">
              <a:latin typeface="Arial"/>
            </a:endParaRPr>
          </a:p>
          <a:p>
            <a:pPr algn="just">
              <a:lnSpc>
                <a:spcPct val="150000"/>
              </a:lnSpc>
            </a:pPr>
            <a:endParaRPr lang="pt-BR" sz="1200" b="0" strike="noStrike" spc="-1">
              <a:latin typeface="Arial"/>
            </a:endParaRPr>
          </a:p>
          <a:p>
            <a:pPr algn="just">
              <a:lnSpc>
                <a:spcPct val="150000"/>
              </a:lnSpc>
            </a:pPr>
            <a:r>
              <a:rPr lang="pt-BR" sz="1200" b="0" strike="noStrike" spc="-1">
                <a:solidFill>
                  <a:srgbClr val="262626"/>
                </a:solidFill>
                <a:latin typeface="Calibri"/>
                <a:ea typeface="Arial Unicode MS"/>
              </a:rPr>
              <a:t>O Quadro 4 discrimina a produção do CEAC Norte em cada unidade pública incluída no escopo assistencial e conforme apresentado  apresenta variações percentuais superiores a meta em cada serviço. </a:t>
            </a:r>
            <a:endParaRPr lang="pt-BR" sz="1200" b="0" strike="noStrike" spc="-1">
              <a:latin typeface="Arial"/>
            </a:endParaRPr>
          </a:p>
          <a:p>
            <a:pPr algn="just">
              <a:lnSpc>
                <a:spcPct val="150000"/>
              </a:lnSpc>
            </a:pPr>
            <a:endParaRPr lang="pt-BR" sz="1200" b="0" strike="noStrike" spc="-1">
              <a:latin typeface="Arial"/>
            </a:endParaRPr>
          </a:p>
          <a:p>
            <a:pPr algn="just">
              <a:lnSpc>
                <a:spcPct val="150000"/>
              </a:lnSpc>
            </a:pPr>
            <a:r>
              <a:rPr lang="pt-BR" sz="1200" b="0" strike="noStrike" spc="-1">
                <a:solidFill>
                  <a:srgbClr val="262626"/>
                </a:solidFill>
                <a:latin typeface="Calibri"/>
                <a:ea typeface="Arial Unicode MS"/>
              </a:rPr>
              <a:t>Cumpre salientar que a AFIP/ CEAC NORTE não tem qualquer interferência e governabilidade sobre a demanda de exames laboratoriais e apenas recebe o material coletado dos pacientes, ou colhe material de pacientes com exames solicitados pelas unidades hospitalares, sendo os hospitais e ambulatórios estaduais os responsáveis pelo controle da demanda desses exames.</a:t>
            </a:r>
            <a:endParaRPr lang="pt-BR" sz="1200" b="0" strike="noStrike" spc="-1">
              <a:latin typeface="Arial"/>
            </a:endParaRPr>
          </a:p>
        </p:txBody>
      </p:sp>
      <p:sp>
        <p:nvSpPr>
          <p:cNvPr id="153" name="Line 4"/>
          <p:cNvSpPr/>
          <p:nvPr/>
        </p:nvSpPr>
        <p:spPr>
          <a:xfrm>
            <a:off x="5837040" y="1732320"/>
            <a:ext cx="0" cy="3308400"/>
          </a:xfrm>
          <a:prstGeom prst="line">
            <a:avLst/>
          </a:prstGeom>
          <a:ln w="19080">
            <a:solidFill>
              <a:srgbClr val="C00000"/>
            </a:solidFill>
          </a:ln>
        </p:spPr>
        <p:style>
          <a:lnRef idx="1">
            <a:schemeClr val="accent1"/>
          </a:lnRef>
          <a:fillRef idx="0">
            <a:schemeClr val="accent1"/>
          </a:fillRef>
          <a:effectRef idx="0">
            <a:schemeClr val="accent1"/>
          </a:effectRef>
          <a:fontRef idx="minor"/>
        </p:style>
      </p:sp>
      <p:pic>
        <p:nvPicPr>
          <p:cNvPr id="154" name="Imagem 10"/>
          <p:cNvPicPr/>
          <p:nvPr/>
        </p:nvPicPr>
        <p:blipFill>
          <a:blip r:embed="rId2"/>
          <a:stretch/>
        </p:blipFill>
        <p:spPr>
          <a:xfrm rot="5400000">
            <a:off x="6408360" y="6115680"/>
            <a:ext cx="1578240" cy="2276640"/>
          </a:xfrm>
          <a:prstGeom prst="rect">
            <a:avLst/>
          </a:prstGeom>
          <a:ln>
            <a:noFill/>
          </a:ln>
        </p:spPr>
      </p:pic>
      <p:sp>
        <p:nvSpPr>
          <p:cNvPr id="155" name="CustomShape 5"/>
          <p:cNvSpPr/>
          <p:nvPr/>
        </p:nvSpPr>
        <p:spPr>
          <a:xfrm>
            <a:off x="483480" y="291600"/>
            <a:ext cx="7906680" cy="772920"/>
          </a:xfrm>
          <a:prstGeom prst="rect">
            <a:avLst/>
          </a:prstGeom>
          <a:noFill/>
          <a:ln>
            <a:noFill/>
          </a:ln>
        </p:spPr>
        <p:style>
          <a:lnRef idx="0">
            <a:scrgbClr r="0" g="0" b="0"/>
          </a:lnRef>
          <a:fillRef idx="0">
            <a:scrgbClr r="0" g="0" b="0"/>
          </a:fillRef>
          <a:effectRef idx="0">
            <a:scrgbClr r="0" g="0" b="0"/>
          </a:effectRef>
          <a:fontRef idx="minor"/>
        </p:style>
        <p:txBody>
          <a:bodyPr anchor="ctr">
            <a:noAutofit/>
          </a:bodyPr>
          <a:lstStyle/>
          <a:p>
            <a:pPr>
              <a:lnSpc>
                <a:spcPct val="90000"/>
              </a:lnSpc>
            </a:pPr>
            <a:r>
              <a:rPr lang="pt-BR" sz="3200" b="1" strike="noStrike" spc="-1">
                <a:solidFill>
                  <a:srgbClr val="C00000"/>
                </a:solidFill>
                <a:latin typeface="Calibri"/>
              </a:rPr>
              <a:t>Resultados</a:t>
            </a:r>
            <a:endParaRPr lang="pt-BR" sz="3200" b="0" strike="noStrike" spc="-1">
              <a:latin typeface="Arial"/>
            </a:endParaRPr>
          </a:p>
          <a:p>
            <a:pPr>
              <a:lnSpc>
                <a:spcPct val="90000"/>
              </a:lnSpc>
            </a:pPr>
            <a:r>
              <a:rPr lang="pt-BR" sz="2600" b="1" strike="noStrike" spc="-1">
                <a:solidFill>
                  <a:srgbClr val="C00000"/>
                </a:solidFill>
                <a:latin typeface="Calibri"/>
              </a:rPr>
              <a:t>Produção Quantitativa</a:t>
            </a:r>
            <a:endParaRPr lang="pt-BR" sz="2600" b="0" strike="noStrike" spc="-1">
              <a:latin typeface="Arial"/>
            </a:endParaRPr>
          </a:p>
        </p:txBody>
      </p:sp>
      <p:pic>
        <p:nvPicPr>
          <p:cNvPr id="156" name="Imagem 3"/>
          <p:cNvPicPr/>
          <p:nvPr/>
        </p:nvPicPr>
        <p:blipFill>
          <a:blip r:embed="rId3"/>
          <a:stretch/>
        </p:blipFill>
        <p:spPr>
          <a:xfrm>
            <a:off x="6557040" y="1340640"/>
            <a:ext cx="5333040" cy="3662280"/>
          </a:xfrm>
          <a:prstGeom prst="rect">
            <a:avLst/>
          </a:prstGeom>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 name="CustomShape 1"/>
          <p:cNvSpPr/>
          <p:nvPr/>
        </p:nvSpPr>
        <p:spPr>
          <a:xfrm>
            <a:off x="3822840" y="378000"/>
            <a:ext cx="7906680" cy="772920"/>
          </a:xfrm>
          <a:prstGeom prst="rect">
            <a:avLst/>
          </a:prstGeom>
          <a:noFill/>
          <a:ln>
            <a:noFill/>
          </a:ln>
        </p:spPr>
        <p:style>
          <a:lnRef idx="0">
            <a:scrgbClr r="0" g="0" b="0"/>
          </a:lnRef>
          <a:fillRef idx="0">
            <a:scrgbClr r="0" g="0" b="0"/>
          </a:fillRef>
          <a:effectRef idx="0">
            <a:scrgbClr r="0" g="0" b="0"/>
          </a:effectRef>
          <a:fontRef idx="minor"/>
        </p:style>
        <p:txBody>
          <a:bodyPr anchor="ctr">
            <a:noAutofit/>
          </a:bodyPr>
          <a:lstStyle/>
          <a:p>
            <a:pPr algn="r">
              <a:lnSpc>
                <a:spcPct val="90000"/>
              </a:lnSpc>
            </a:pPr>
            <a:r>
              <a:rPr lang="pt-BR" sz="3200" b="1" strike="noStrike" spc="-1">
                <a:solidFill>
                  <a:srgbClr val="C00000"/>
                </a:solidFill>
                <a:latin typeface="Calibri"/>
              </a:rPr>
              <a:t>Indicadores – Pesquisa de Satisfação</a:t>
            </a:r>
            <a:endParaRPr lang="pt-BR" sz="3200" b="0" strike="noStrike" spc="-1">
              <a:latin typeface="Arial"/>
            </a:endParaRPr>
          </a:p>
        </p:txBody>
      </p:sp>
      <p:sp>
        <p:nvSpPr>
          <p:cNvPr id="158" name="CustomShape 2"/>
          <p:cNvSpPr/>
          <p:nvPr/>
        </p:nvSpPr>
        <p:spPr>
          <a:xfrm>
            <a:off x="5545080" y="960480"/>
            <a:ext cx="6130800" cy="5631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r">
              <a:lnSpc>
                <a:spcPct val="100000"/>
              </a:lnSpc>
            </a:pPr>
            <a:r>
              <a:rPr lang="pt-BR" sz="1400" b="1" strike="noStrike" spc="-1">
                <a:solidFill>
                  <a:srgbClr val="000000"/>
                </a:solidFill>
                <a:latin typeface="Calibri"/>
              </a:rPr>
              <a:t>Serviço de Atenção ao Usuário – SAU</a:t>
            </a:r>
            <a:endParaRPr lang="pt-BR" sz="1400" b="0" strike="noStrike" spc="-1">
              <a:latin typeface="Arial"/>
            </a:endParaRPr>
          </a:p>
          <a:p>
            <a:pPr algn="just">
              <a:lnSpc>
                <a:spcPct val="100000"/>
              </a:lnSpc>
            </a:pPr>
            <a:endParaRPr lang="pt-BR" sz="1400" b="0" strike="noStrike" spc="-1">
              <a:latin typeface="Arial"/>
            </a:endParaRPr>
          </a:p>
          <a:p>
            <a:pPr algn="just">
              <a:lnSpc>
                <a:spcPct val="100000"/>
              </a:lnSpc>
            </a:pPr>
            <a:r>
              <a:rPr lang="pt-BR" sz="1400" b="0" strike="noStrike" spc="-1">
                <a:solidFill>
                  <a:srgbClr val="000000"/>
                </a:solidFill>
                <a:latin typeface="Calibri"/>
              </a:rPr>
              <a:t>A AFIP implantou o Serviço de Atenção ao Usuário (SAU) para atendimento aos serviços de saúde que lhe são referenciados. Nesses serviços, estruturados em cada unidade vinculada ao CEAC Norte, foram realizadas pesquisas de satisfação do usuário, assim como registros de reclamações, elogios ou sugestões por profissional específico, responsável pelo setor. </a:t>
            </a:r>
            <a:endParaRPr lang="pt-BR" sz="1400" b="0" strike="noStrike" spc="-1">
              <a:latin typeface="Arial"/>
            </a:endParaRPr>
          </a:p>
          <a:p>
            <a:pPr>
              <a:lnSpc>
                <a:spcPct val="100000"/>
              </a:lnSpc>
            </a:pPr>
            <a:r>
              <a:rPr lang="pt-BR" sz="1400" b="0" strike="noStrike" spc="-1">
                <a:solidFill>
                  <a:srgbClr val="000000"/>
                </a:solidFill>
                <a:latin typeface="Calibri"/>
              </a:rPr>
              <a:t>Importante salientar que a adesão à pesquisa de satisfação é voluntária e depende da aprovação da diretoria de cada serviço, hospital ou ambulatório. </a:t>
            </a:r>
            <a:endParaRPr lang="pt-BR" sz="1400" b="0" strike="noStrike" spc="-1">
              <a:latin typeface="Arial"/>
            </a:endParaRPr>
          </a:p>
          <a:p>
            <a:pPr>
              <a:lnSpc>
                <a:spcPct val="100000"/>
              </a:lnSpc>
            </a:pPr>
            <a:r>
              <a:rPr lang="pt-BR" sz="1400" b="0" strike="noStrike" spc="-1">
                <a:solidFill>
                  <a:srgbClr val="000000"/>
                </a:solidFill>
                <a:latin typeface="Calibri"/>
              </a:rPr>
              <a:t> </a:t>
            </a:r>
            <a:endParaRPr lang="pt-BR" sz="1400" b="0" strike="noStrike" spc="-1">
              <a:latin typeface="Arial"/>
            </a:endParaRPr>
          </a:p>
          <a:p>
            <a:pPr>
              <a:lnSpc>
                <a:spcPct val="100000"/>
              </a:lnSpc>
            </a:pPr>
            <a:r>
              <a:rPr lang="pt-BR" sz="1400" b="0" strike="noStrike" spc="-1">
                <a:solidFill>
                  <a:srgbClr val="000000"/>
                </a:solidFill>
                <a:latin typeface="Calibri"/>
              </a:rPr>
              <a:t>No exercício de 2019, quatorze (14) unidades de saúde estaduais aderiram à pesquisa de satisfação para usuários do CEAC Norte. Os serviços que aderiram à pesquisa SAU incluíram os seguintes Ambulatórios: Mandaqui, Pérola Byington, Ames Caraguatatuba, Santos e Pariquera-Açu e os Hospitais; Guilherme Álvaro, Heliópolis, Ipiranga, Itaim Paulista, Itaquaquecetuba, Mandaqui, Mario Covas, Sapopemba e Vila Alpina. As unidades que não aderiram às pesquisas foram aquelas nas quais não realizamos atendimento de coleta, ou então unidades que não autorizaram a realização da pesquisa.</a:t>
            </a:r>
            <a:endParaRPr lang="pt-BR" sz="1400" b="0" strike="noStrike" spc="-1">
              <a:latin typeface="Arial"/>
            </a:endParaRPr>
          </a:p>
          <a:p>
            <a:pPr>
              <a:lnSpc>
                <a:spcPct val="100000"/>
              </a:lnSpc>
            </a:pPr>
            <a:r>
              <a:rPr lang="pt-BR" sz="1400" b="0" strike="noStrike" spc="-1">
                <a:solidFill>
                  <a:srgbClr val="000000"/>
                </a:solidFill>
                <a:latin typeface="Calibri"/>
              </a:rPr>
              <a:t> </a:t>
            </a:r>
            <a:endParaRPr lang="pt-BR" sz="1400" b="0" strike="noStrike" spc="-1">
              <a:latin typeface="Arial"/>
            </a:endParaRPr>
          </a:p>
          <a:p>
            <a:pPr>
              <a:lnSpc>
                <a:spcPct val="100000"/>
              </a:lnSpc>
            </a:pPr>
            <a:r>
              <a:rPr lang="pt-BR" sz="1400" b="0" strike="noStrike" spc="-1">
                <a:solidFill>
                  <a:srgbClr val="000000"/>
                </a:solidFill>
                <a:latin typeface="Calibri"/>
              </a:rPr>
              <a:t>No exercício de 2019 foram respondidas pesquisas de satisfação (média mensal de 67.680 pesquisas) em um universo de 270.720 atendimentos avaliados. Verificamos alto grau de satisfação dos usuários com os serviços prestados pelo CEAC Norte/AFIP em todas as dimensões avaliadas (Recepção, Coleta, Preparo, Higiene, Limpeza e Entrega de Resultados) com avaliações “Ótimo” ou “Bom” em mais de 90% das respostas, conforme quadro 2 e Tabela 2.</a:t>
            </a:r>
            <a:endParaRPr lang="pt-BR" sz="1400" b="0" strike="noStrike" spc="-1">
              <a:latin typeface="Arial"/>
            </a:endParaRPr>
          </a:p>
          <a:p>
            <a:pPr algn="just">
              <a:lnSpc>
                <a:spcPct val="100000"/>
              </a:lnSpc>
            </a:pPr>
            <a:endParaRPr lang="pt-BR" sz="1400" b="0" strike="noStrike" spc="-1">
              <a:latin typeface="Arial"/>
            </a:endParaRPr>
          </a:p>
        </p:txBody>
      </p:sp>
      <p:pic>
        <p:nvPicPr>
          <p:cNvPr id="159" name="Imagem 11"/>
          <p:cNvPicPr/>
          <p:nvPr/>
        </p:nvPicPr>
        <p:blipFill>
          <a:blip r:embed="rId2"/>
          <a:stretch/>
        </p:blipFill>
        <p:spPr>
          <a:xfrm>
            <a:off x="787320" y="2411640"/>
            <a:ext cx="946800" cy="946800"/>
          </a:xfrm>
          <a:prstGeom prst="rect">
            <a:avLst/>
          </a:prstGeom>
          <a:ln>
            <a:noFill/>
          </a:ln>
        </p:spPr>
      </p:pic>
      <p:pic>
        <p:nvPicPr>
          <p:cNvPr id="160" name="Imagem 12"/>
          <p:cNvPicPr/>
          <p:nvPr/>
        </p:nvPicPr>
        <p:blipFill>
          <a:blip r:embed="rId3"/>
          <a:stretch/>
        </p:blipFill>
        <p:spPr>
          <a:xfrm>
            <a:off x="3952440" y="1742040"/>
            <a:ext cx="946800" cy="946800"/>
          </a:xfrm>
          <a:prstGeom prst="rect">
            <a:avLst/>
          </a:prstGeom>
          <a:ln>
            <a:noFill/>
          </a:ln>
        </p:spPr>
      </p:pic>
      <p:pic>
        <p:nvPicPr>
          <p:cNvPr id="161" name="Imagem 13"/>
          <p:cNvPicPr/>
          <p:nvPr/>
        </p:nvPicPr>
        <p:blipFill>
          <a:blip r:embed="rId4"/>
          <a:stretch/>
        </p:blipFill>
        <p:spPr>
          <a:xfrm>
            <a:off x="2059560" y="3652560"/>
            <a:ext cx="788400" cy="788400"/>
          </a:xfrm>
          <a:prstGeom prst="rect">
            <a:avLst/>
          </a:prstGeom>
          <a:ln>
            <a:noFill/>
          </a:ln>
        </p:spPr>
      </p:pic>
      <p:sp>
        <p:nvSpPr>
          <p:cNvPr id="162" name="CustomShape 3"/>
          <p:cNvSpPr/>
          <p:nvPr/>
        </p:nvSpPr>
        <p:spPr>
          <a:xfrm>
            <a:off x="816840" y="3358800"/>
            <a:ext cx="923400" cy="51660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spAutoFit/>
          </a:bodyPr>
          <a:lstStyle/>
          <a:p>
            <a:pPr>
              <a:lnSpc>
                <a:spcPct val="100000"/>
              </a:lnSpc>
            </a:pPr>
            <a:r>
              <a:rPr lang="pt-BR" sz="1400" b="1" strike="noStrike" spc="-1">
                <a:solidFill>
                  <a:srgbClr val="C00000"/>
                </a:solidFill>
                <a:latin typeface="Calibri"/>
              </a:rPr>
              <a:t>UNIDADE</a:t>
            </a:r>
            <a:endParaRPr lang="pt-BR" sz="1400" b="0" strike="noStrike" spc="-1">
              <a:latin typeface="Arial"/>
            </a:endParaRPr>
          </a:p>
          <a:p>
            <a:pPr>
              <a:lnSpc>
                <a:spcPct val="100000"/>
              </a:lnSpc>
            </a:pPr>
            <a:r>
              <a:rPr lang="pt-BR" sz="1400" b="1" strike="noStrike" spc="-1">
                <a:solidFill>
                  <a:srgbClr val="C00000"/>
                </a:solidFill>
                <a:latin typeface="Calibri"/>
              </a:rPr>
              <a:t>DE SAÚDE</a:t>
            </a:r>
            <a:endParaRPr lang="pt-BR" sz="1400" b="0" strike="noStrike" spc="-1">
              <a:latin typeface="Arial"/>
            </a:endParaRPr>
          </a:p>
        </p:txBody>
      </p:sp>
      <p:sp>
        <p:nvSpPr>
          <p:cNvPr id="163" name="CustomShape 4"/>
          <p:cNvSpPr/>
          <p:nvPr/>
        </p:nvSpPr>
        <p:spPr>
          <a:xfrm>
            <a:off x="1807200" y="4456800"/>
            <a:ext cx="1356120" cy="51660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spAutoFit/>
          </a:bodyPr>
          <a:lstStyle/>
          <a:p>
            <a:pPr algn="ctr">
              <a:lnSpc>
                <a:spcPct val="100000"/>
              </a:lnSpc>
            </a:pPr>
            <a:r>
              <a:rPr lang="pt-BR" sz="1400" b="1" strike="noStrike" spc="-1">
                <a:solidFill>
                  <a:srgbClr val="C00000"/>
                </a:solidFill>
                <a:latin typeface="Calibri"/>
              </a:rPr>
              <a:t>PROFISSIONAIS </a:t>
            </a:r>
            <a:endParaRPr lang="pt-BR" sz="1400" b="0" strike="noStrike" spc="-1">
              <a:latin typeface="Arial"/>
            </a:endParaRPr>
          </a:p>
          <a:p>
            <a:pPr algn="ctr">
              <a:lnSpc>
                <a:spcPct val="100000"/>
              </a:lnSpc>
            </a:pPr>
            <a:r>
              <a:rPr lang="pt-BR" sz="1400" b="1" strike="noStrike" spc="-1">
                <a:solidFill>
                  <a:srgbClr val="C00000"/>
                </a:solidFill>
                <a:latin typeface="Calibri"/>
              </a:rPr>
              <a:t>DE SAÚDE</a:t>
            </a:r>
            <a:endParaRPr lang="pt-BR" sz="1400" b="0" strike="noStrike" spc="-1">
              <a:latin typeface="Arial"/>
            </a:endParaRPr>
          </a:p>
        </p:txBody>
      </p:sp>
      <p:sp>
        <p:nvSpPr>
          <p:cNvPr id="164" name="CustomShape 5"/>
          <p:cNvSpPr/>
          <p:nvPr/>
        </p:nvSpPr>
        <p:spPr>
          <a:xfrm>
            <a:off x="3957120" y="2800800"/>
            <a:ext cx="1032840" cy="3034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spAutoFit/>
          </a:bodyPr>
          <a:lstStyle/>
          <a:p>
            <a:pPr algn="ctr">
              <a:lnSpc>
                <a:spcPct val="100000"/>
              </a:lnSpc>
            </a:pPr>
            <a:r>
              <a:rPr lang="pt-BR" sz="1400" b="1" strike="noStrike" spc="-1">
                <a:solidFill>
                  <a:srgbClr val="C00000"/>
                </a:solidFill>
                <a:latin typeface="Calibri"/>
              </a:rPr>
              <a:t>AVALIAÇÃO</a:t>
            </a:r>
            <a:endParaRPr lang="pt-BR" sz="1400" b="0" strike="noStrike" spc="-1">
              <a:latin typeface="Arial"/>
            </a:endParaRPr>
          </a:p>
        </p:txBody>
      </p:sp>
      <p:sp>
        <p:nvSpPr>
          <p:cNvPr id="165" name="CustomShape 6"/>
          <p:cNvSpPr/>
          <p:nvPr/>
        </p:nvSpPr>
        <p:spPr>
          <a:xfrm>
            <a:off x="515880" y="1939680"/>
            <a:ext cx="3162960" cy="3223080"/>
          </a:xfrm>
          <a:prstGeom prst="ellipse">
            <a:avLst/>
          </a:prstGeom>
          <a:noFill/>
          <a:ln w="324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p:style>
      </p:sp>
      <p:pic>
        <p:nvPicPr>
          <p:cNvPr id="166" name="Imagem 18"/>
          <p:cNvPicPr/>
          <p:nvPr/>
        </p:nvPicPr>
        <p:blipFill>
          <a:blip r:embed="rId5">
            <a:extLst>
              <a:ext uri="{BEBA8EAE-BF5A-486C-A8C5-ECC9F3942E4B}">
                <a14:imgProps xmlns:a14="http://schemas.microsoft.com/office/drawing/2010/main">
                  <a14:imgLayer>
                    <a14:imgEffect>
                      <a14:brightnessContrast bright="-40000" contrast="-40000"/>
                    </a14:imgEffect>
                  </a14:imgLayer>
                </a14:imgProps>
              </a:ext>
            </a:extLst>
          </a:blip>
          <a:stretch/>
        </p:blipFill>
        <p:spPr>
          <a:xfrm rot="19769400">
            <a:off x="2725920" y="1351080"/>
            <a:ext cx="1022040" cy="860040"/>
          </a:xfrm>
          <a:prstGeom prst="rect">
            <a:avLst/>
          </a:prstGeom>
          <a:ln>
            <a:noFill/>
          </a:ln>
        </p:spPr>
      </p:pic>
      <p:pic>
        <p:nvPicPr>
          <p:cNvPr id="167" name="Imagem 19"/>
          <p:cNvPicPr/>
          <p:nvPr/>
        </p:nvPicPr>
        <p:blipFill>
          <a:blip r:embed="rId5">
            <a:extLst>
              <a:ext uri="{BEBA8EAE-BF5A-486C-A8C5-ECC9F3942E4B}">
                <a14:imgProps xmlns:a14="http://schemas.microsoft.com/office/drawing/2010/main">
                  <a14:imgLayer>
                    <a14:imgEffect>
                      <a14:brightnessContrast bright="-40000" contrast="-40000"/>
                    </a14:imgEffect>
                  </a14:imgLayer>
                </a14:imgProps>
              </a:ext>
            </a:extLst>
          </a:blip>
          <a:stretch/>
        </p:blipFill>
        <p:spPr>
          <a:xfrm rot="2329800" flipH="1">
            <a:off x="1783080" y="2261880"/>
            <a:ext cx="552240" cy="375120"/>
          </a:xfrm>
          <a:prstGeom prst="rect">
            <a:avLst/>
          </a:prstGeom>
          <a:ln>
            <a:noFill/>
          </a:ln>
        </p:spPr>
      </p:pic>
      <p:sp>
        <p:nvSpPr>
          <p:cNvPr id="168" name="CustomShape 7"/>
          <p:cNvSpPr/>
          <p:nvPr/>
        </p:nvSpPr>
        <p:spPr>
          <a:xfrm>
            <a:off x="1920240" y="2631600"/>
            <a:ext cx="1739160" cy="637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r>
              <a:rPr lang="pt-BR" sz="1200" b="0" i="1" strike="noStrike" spc="-1">
                <a:solidFill>
                  <a:srgbClr val="595959"/>
                </a:solidFill>
                <a:latin typeface="Calibri"/>
              </a:rPr>
              <a:t>qualidade do serviço</a:t>
            </a:r>
            <a:endParaRPr lang="pt-BR" sz="1200" b="0" strike="noStrike" spc="-1">
              <a:latin typeface="Arial"/>
            </a:endParaRPr>
          </a:p>
          <a:p>
            <a:pPr>
              <a:lnSpc>
                <a:spcPct val="100000"/>
              </a:lnSpc>
            </a:pPr>
            <a:r>
              <a:rPr lang="pt-BR" sz="1200" b="0" i="1" strike="noStrike" spc="-1">
                <a:solidFill>
                  <a:srgbClr val="595959"/>
                </a:solidFill>
                <a:latin typeface="Calibri"/>
              </a:rPr>
              <a:t>satisfação dos usuários</a:t>
            </a:r>
            <a:endParaRPr lang="pt-BR" sz="1200" b="0" strike="noStrike" spc="-1">
              <a:latin typeface="Arial"/>
            </a:endParaRPr>
          </a:p>
          <a:p>
            <a:pPr>
              <a:lnSpc>
                <a:spcPct val="100000"/>
              </a:lnSpc>
            </a:pPr>
            <a:endParaRPr lang="pt-BR" sz="1200" b="0" strike="noStrike" spc="-1">
              <a:latin typeface="Arial"/>
            </a:endParaRPr>
          </a:p>
        </p:txBody>
      </p:sp>
      <p:sp>
        <p:nvSpPr>
          <p:cNvPr id="169" name="CustomShape 8"/>
          <p:cNvSpPr/>
          <p:nvPr/>
        </p:nvSpPr>
        <p:spPr>
          <a:xfrm>
            <a:off x="2040480" y="3862440"/>
            <a:ext cx="295560" cy="3646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spAutoFit/>
          </a:bodyPr>
          <a:lstStyle/>
          <a:p>
            <a:pPr>
              <a:lnSpc>
                <a:spcPct val="100000"/>
              </a:lnSpc>
            </a:pPr>
            <a:r>
              <a:rPr lang="pt-BR" sz="1800" b="1" strike="noStrike" spc="-1">
                <a:solidFill>
                  <a:srgbClr val="FFFFFF"/>
                </a:solidFill>
                <a:latin typeface="Calibri"/>
              </a:rPr>
              <a:t>+</a:t>
            </a:r>
            <a:endParaRPr lang="pt-BR" sz="1800" b="0" strike="noStrike" spc="-1">
              <a:latin typeface="Arial"/>
            </a:endParaRPr>
          </a:p>
        </p:txBody>
      </p:sp>
      <p:sp>
        <p:nvSpPr>
          <p:cNvPr id="170" name="CustomShape 9"/>
          <p:cNvSpPr/>
          <p:nvPr/>
        </p:nvSpPr>
        <p:spPr>
          <a:xfrm>
            <a:off x="2306160" y="3860280"/>
            <a:ext cx="295560" cy="3646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spAutoFit/>
          </a:bodyPr>
          <a:lstStyle/>
          <a:p>
            <a:pPr>
              <a:lnSpc>
                <a:spcPct val="100000"/>
              </a:lnSpc>
            </a:pPr>
            <a:r>
              <a:rPr lang="pt-BR" sz="1800" b="1" strike="noStrike" spc="-1">
                <a:solidFill>
                  <a:srgbClr val="FFFFFF"/>
                </a:solidFill>
                <a:latin typeface="Calibri"/>
              </a:rPr>
              <a:t>+</a:t>
            </a:r>
            <a:endParaRPr lang="pt-BR" sz="1800" b="0" strike="noStrike" spc="-1">
              <a:latin typeface="Arial"/>
            </a:endParaRPr>
          </a:p>
        </p:txBody>
      </p:sp>
      <p:sp>
        <p:nvSpPr>
          <p:cNvPr id="171" name="CustomShape 10"/>
          <p:cNvSpPr/>
          <p:nvPr/>
        </p:nvSpPr>
        <p:spPr>
          <a:xfrm>
            <a:off x="2594520" y="3858120"/>
            <a:ext cx="295560" cy="3646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spAutoFit/>
          </a:bodyPr>
          <a:lstStyle/>
          <a:p>
            <a:pPr>
              <a:lnSpc>
                <a:spcPct val="100000"/>
              </a:lnSpc>
            </a:pPr>
            <a:r>
              <a:rPr lang="pt-BR" sz="1800" b="1" strike="noStrike" spc="-1">
                <a:solidFill>
                  <a:srgbClr val="FFFFFF"/>
                </a:solidFill>
                <a:latin typeface="Calibri"/>
              </a:rPr>
              <a:t>+</a:t>
            </a:r>
            <a:endParaRPr lang="pt-BR" sz="1800" b="0" strike="noStrike" spc="-1">
              <a:latin typeface="Arial"/>
            </a:endParaRPr>
          </a:p>
        </p:txBody>
      </p:sp>
      <p:pic>
        <p:nvPicPr>
          <p:cNvPr id="172" name="Imagem 24"/>
          <p:cNvPicPr/>
          <p:nvPr/>
        </p:nvPicPr>
        <p:blipFill>
          <a:blip r:embed="rId5">
            <a:extLst>
              <a:ext uri="{BEBA8EAE-BF5A-486C-A8C5-ECC9F3942E4B}">
                <a14:imgProps xmlns:a14="http://schemas.microsoft.com/office/drawing/2010/main">
                  <a14:imgLayer>
                    <a14:imgEffect>
                      <a14:brightnessContrast bright="-40000" contrast="-40000"/>
                    </a14:imgEffect>
                  </a14:imgLayer>
                </a14:imgProps>
              </a:ext>
            </a:extLst>
          </a:blip>
          <a:stretch/>
        </p:blipFill>
        <p:spPr>
          <a:xfrm rot="4700400">
            <a:off x="2920320" y="3219120"/>
            <a:ext cx="482040" cy="375120"/>
          </a:xfrm>
          <a:prstGeom prst="rect">
            <a:avLst/>
          </a:prstGeom>
          <a:ln>
            <a:noFill/>
          </a:ln>
        </p:spPr>
      </p:pic>
      <p:sp>
        <p:nvSpPr>
          <p:cNvPr id="173" name="CustomShape 11"/>
          <p:cNvSpPr/>
          <p:nvPr/>
        </p:nvSpPr>
        <p:spPr>
          <a:xfrm>
            <a:off x="148320" y="150120"/>
            <a:ext cx="11887560" cy="6557400"/>
          </a:xfrm>
          <a:prstGeom prst="rect">
            <a:avLst/>
          </a:prstGeom>
          <a:noFill/>
          <a:ln>
            <a:solidFill>
              <a:srgbClr val="C21725"/>
            </a:solidFill>
          </a:ln>
        </p:spPr>
        <p:style>
          <a:lnRef idx="2">
            <a:schemeClr val="accent1">
              <a:shade val="50000"/>
            </a:schemeClr>
          </a:lnRef>
          <a:fillRef idx="1">
            <a:schemeClr val="accent1"/>
          </a:fillRef>
          <a:effectRef idx="0">
            <a:schemeClr val="accent1"/>
          </a:effectRef>
          <a:fontRef idx="minor"/>
        </p:style>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 name="CustomShape 1"/>
          <p:cNvSpPr/>
          <p:nvPr/>
        </p:nvSpPr>
        <p:spPr>
          <a:xfrm>
            <a:off x="3822840" y="378000"/>
            <a:ext cx="7906680" cy="772920"/>
          </a:xfrm>
          <a:prstGeom prst="rect">
            <a:avLst/>
          </a:prstGeom>
          <a:noFill/>
          <a:ln>
            <a:noFill/>
          </a:ln>
        </p:spPr>
        <p:style>
          <a:lnRef idx="0">
            <a:scrgbClr r="0" g="0" b="0"/>
          </a:lnRef>
          <a:fillRef idx="0">
            <a:scrgbClr r="0" g="0" b="0"/>
          </a:fillRef>
          <a:effectRef idx="0">
            <a:scrgbClr r="0" g="0" b="0"/>
          </a:effectRef>
          <a:fontRef idx="minor"/>
        </p:style>
        <p:txBody>
          <a:bodyPr anchor="ctr">
            <a:noAutofit/>
          </a:bodyPr>
          <a:lstStyle/>
          <a:p>
            <a:pPr algn="r">
              <a:lnSpc>
                <a:spcPct val="90000"/>
              </a:lnSpc>
            </a:pPr>
            <a:r>
              <a:rPr lang="pt-BR" sz="3200" b="1" strike="noStrike" spc="-1">
                <a:solidFill>
                  <a:srgbClr val="C00000"/>
                </a:solidFill>
                <a:latin typeface="Calibri"/>
              </a:rPr>
              <a:t>Indicadores – Pesquisa de Satisfação</a:t>
            </a:r>
            <a:endParaRPr lang="pt-BR" sz="3200" b="0" strike="noStrike" spc="-1">
              <a:latin typeface="Arial"/>
            </a:endParaRPr>
          </a:p>
        </p:txBody>
      </p:sp>
      <p:sp>
        <p:nvSpPr>
          <p:cNvPr id="175" name="CustomShape 2"/>
          <p:cNvSpPr/>
          <p:nvPr/>
        </p:nvSpPr>
        <p:spPr>
          <a:xfrm>
            <a:off x="2040480" y="3862440"/>
            <a:ext cx="295560" cy="3646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spAutoFit/>
          </a:bodyPr>
          <a:lstStyle/>
          <a:p>
            <a:pPr>
              <a:lnSpc>
                <a:spcPct val="100000"/>
              </a:lnSpc>
            </a:pPr>
            <a:r>
              <a:rPr lang="pt-BR" sz="1800" b="1" strike="noStrike" spc="-1">
                <a:solidFill>
                  <a:srgbClr val="FFFFFF"/>
                </a:solidFill>
                <a:latin typeface="Calibri"/>
              </a:rPr>
              <a:t>+</a:t>
            </a:r>
            <a:endParaRPr lang="pt-BR" sz="1800" b="0" strike="noStrike" spc="-1">
              <a:latin typeface="Arial"/>
            </a:endParaRPr>
          </a:p>
        </p:txBody>
      </p:sp>
      <p:sp>
        <p:nvSpPr>
          <p:cNvPr id="176" name="CustomShape 3"/>
          <p:cNvSpPr/>
          <p:nvPr/>
        </p:nvSpPr>
        <p:spPr>
          <a:xfrm>
            <a:off x="2306160" y="3860280"/>
            <a:ext cx="295560" cy="3646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spAutoFit/>
          </a:bodyPr>
          <a:lstStyle/>
          <a:p>
            <a:pPr>
              <a:lnSpc>
                <a:spcPct val="100000"/>
              </a:lnSpc>
            </a:pPr>
            <a:r>
              <a:rPr lang="pt-BR" sz="1800" b="1" strike="noStrike" spc="-1">
                <a:solidFill>
                  <a:srgbClr val="FFFFFF"/>
                </a:solidFill>
                <a:latin typeface="Calibri"/>
              </a:rPr>
              <a:t>+</a:t>
            </a:r>
            <a:endParaRPr lang="pt-BR" sz="1800" b="0" strike="noStrike" spc="-1">
              <a:latin typeface="Arial"/>
            </a:endParaRPr>
          </a:p>
        </p:txBody>
      </p:sp>
      <p:sp>
        <p:nvSpPr>
          <p:cNvPr id="177" name="CustomShape 4"/>
          <p:cNvSpPr/>
          <p:nvPr/>
        </p:nvSpPr>
        <p:spPr>
          <a:xfrm>
            <a:off x="2594520" y="3858120"/>
            <a:ext cx="295560" cy="3646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spAutoFit/>
          </a:bodyPr>
          <a:lstStyle/>
          <a:p>
            <a:pPr>
              <a:lnSpc>
                <a:spcPct val="100000"/>
              </a:lnSpc>
            </a:pPr>
            <a:r>
              <a:rPr lang="pt-BR" sz="1800" b="1" strike="noStrike" spc="-1">
                <a:solidFill>
                  <a:srgbClr val="FFFFFF"/>
                </a:solidFill>
                <a:latin typeface="Calibri"/>
              </a:rPr>
              <a:t>+</a:t>
            </a:r>
            <a:endParaRPr lang="pt-BR" sz="1800" b="0" strike="noStrike" spc="-1">
              <a:latin typeface="Arial"/>
            </a:endParaRPr>
          </a:p>
        </p:txBody>
      </p:sp>
      <p:sp>
        <p:nvSpPr>
          <p:cNvPr id="178" name="CustomShape 5"/>
          <p:cNvSpPr/>
          <p:nvPr/>
        </p:nvSpPr>
        <p:spPr>
          <a:xfrm>
            <a:off x="148320" y="150120"/>
            <a:ext cx="11887560" cy="6557400"/>
          </a:xfrm>
          <a:prstGeom prst="rect">
            <a:avLst/>
          </a:prstGeom>
          <a:noFill/>
          <a:ln>
            <a:solidFill>
              <a:srgbClr val="C21725"/>
            </a:solidFill>
          </a:ln>
        </p:spPr>
        <p:style>
          <a:lnRef idx="2">
            <a:schemeClr val="accent1">
              <a:shade val="50000"/>
            </a:schemeClr>
          </a:lnRef>
          <a:fillRef idx="1">
            <a:schemeClr val="accent1"/>
          </a:fillRef>
          <a:effectRef idx="0">
            <a:schemeClr val="accent1"/>
          </a:effectRef>
          <a:fontRef idx="minor"/>
        </p:style>
      </p:sp>
      <p:pic>
        <p:nvPicPr>
          <p:cNvPr id="179" name="Imagem 1"/>
          <p:cNvPicPr/>
          <p:nvPr/>
        </p:nvPicPr>
        <p:blipFill>
          <a:blip r:embed="rId2"/>
          <a:stretch/>
        </p:blipFill>
        <p:spPr>
          <a:xfrm>
            <a:off x="334080" y="1985040"/>
            <a:ext cx="6415920" cy="3460320"/>
          </a:xfrm>
          <a:prstGeom prst="rect">
            <a:avLst/>
          </a:prstGeom>
          <a:ln>
            <a:noFill/>
          </a:ln>
        </p:spPr>
      </p:pic>
      <p:pic>
        <p:nvPicPr>
          <p:cNvPr id="180" name="Imagem 4"/>
          <p:cNvPicPr/>
          <p:nvPr/>
        </p:nvPicPr>
        <p:blipFill>
          <a:blip r:embed="rId3"/>
          <a:stretch/>
        </p:blipFill>
        <p:spPr>
          <a:xfrm>
            <a:off x="6316200" y="1870200"/>
            <a:ext cx="6136200" cy="3574800"/>
          </a:xfrm>
          <a:prstGeom prst="rect">
            <a:avLst/>
          </a:prstGeom>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 name="CustomShape 1"/>
          <p:cNvSpPr/>
          <p:nvPr/>
        </p:nvSpPr>
        <p:spPr>
          <a:xfrm>
            <a:off x="3834720" y="318960"/>
            <a:ext cx="7906680" cy="772920"/>
          </a:xfrm>
          <a:prstGeom prst="rect">
            <a:avLst/>
          </a:prstGeom>
          <a:noFill/>
          <a:ln>
            <a:noFill/>
          </a:ln>
        </p:spPr>
        <p:style>
          <a:lnRef idx="0">
            <a:scrgbClr r="0" g="0" b="0"/>
          </a:lnRef>
          <a:fillRef idx="0">
            <a:scrgbClr r="0" g="0" b="0"/>
          </a:fillRef>
          <a:effectRef idx="0">
            <a:scrgbClr r="0" g="0" b="0"/>
          </a:effectRef>
          <a:fontRef idx="minor"/>
        </p:style>
        <p:txBody>
          <a:bodyPr anchor="ctr">
            <a:noAutofit/>
          </a:bodyPr>
          <a:lstStyle/>
          <a:p>
            <a:pPr algn="r">
              <a:lnSpc>
                <a:spcPct val="90000"/>
              </a:lnSpc>
            </a:pPr>
            <a:r>
              <a:rPr lang="pt-BR" sz="3200" b="1" strike="noStrike" spc="-1">
                <a:solidFill>
                  <a:srgbClr val="C00000"/>
                </a:solidFill>
                <a:latin typeface="Calibri"/>
              </a:rPr>
              <a:t>Educação Continuada  </a:t>
            </a:r>
            <a:endParaRPr lang="pt-BR" sz="3200" b="0" strike="noStrike" spc="-1">
              <a:latin typeface="Arial"/>
            </a:endParaRPr>
          </a:p>
        </p:txBody>
      </p:sp>
      <p:sp>
        <p:nvSpPr>
          <p:cNvPr id="182" name="CustomShape 2"/>
          <p:cNvSpPr/>
          <p:nvPr/>
        </p:nvSpPr>
        <p:spPr>
          <a:xfrm>
            <a:off x="2040480" y="3862440"/>
            <a:ext cx="295560" cy="3646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spAutoFit/>
          </a:bodyPr>
          <a:lstStyle/>
          <a:p>
            <a:pPr>
              <a:lnSpc>
                <a:spcPct val="100000"/>
              </a:lnSpc>
            </a:pPr>
            <a:r>
              <a:rPr lang="pt-BR" sz="1800" b="1" strike="noStrike" spc="-1">
                <a:solidFill>
                  <a:srgbClr val="FFFFFF"/>
                </a:solidFill>
                <a:latin typeface="Calibri"/>
              </a:rPr>
              <a:t>+</a:t>
            </a:r>
            <a:endParaRPr lang="pt-BR" sz="1800" b="0" strike="noStrike" spc="-1">
              <a:latin typeface="Arial"/>
            </a:endParaRPr>
          </a:p>
        </p:txBody>
      </p:sp>
      <p:sp>
        <p:nvSpPr>
          <p:cNvPr id="183" name="CustomShape 3"/>
          <p:cNvSpPr/>
          <p:nvPr/>
        </p:nvSpPr>
        <p:spPr>
          <a:xfrm>
            <a:off x="2306160" y="3860280"/>
            <a:ext cx="295560" cy="3646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spAutoFit/>
          </a:bodyPr>
          <a:lstStyle/>
          <a:p>
            <a:pPr>
              <a:lnSpc>
                <a:spcPct val="100000"/>
              </a:lnSpc>
            </a:pPr>
            <a:r>
              <a:rPr lang="pt-BR" sz="1800" b="1" strike="noStrike" spc="-1">
                <a:solidFill>
                  <a:srgbClr val="FFFFFF"/>
                </a:solidFill>
                <a:latin typeface="Calibri"/>
              </a:rPr>
              <a:t>+</a:t>
            </a:r>
            <a:endParaRPr lang="pt-BR" sz="1800" b="0" strike="noStrike" spc="-1">
              <a:latin typeface="Arial"/>
            </a:endParaRPr>
          </a:p>
        </p:txBody>
      </p:sp>
      <p:sp>
        <p:nvSpPr>
          <p:cNvPr id="184" name="CustomShape 4"/>
          <p:cNvSpPr/>
          <p:nvPr/>
        </p:nvSpPr>
        <p:spPr>
          <a:xfrm>
            <a:off x="2594520" y="3858120"/>
            <a:ext cx="295560" cy="3646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spAutoFit/>
          </a:bodyPr>
          <a:lstStyle/>
          <a:p>
            <a:pPr>
              <a:lnSpc>
                <a:spcPct val="100000"/>
              </a:lnSpc>
            </a:pPr>
            <a:r>
              <a:rPr lang="pt-BR" sz="1800" b="1" strike="noStrike" spc="-1">
                <a:solidFill>
                  <a:srgbClr val="FFFFFF"/>
                </a:solidFill>
                <a:latin typeface="Calibri"/>
              </a:rPr>
              <a:t>+</a:t>
            </a:r>
            <a:endParaRPr lang="pt-BR" sz="1800" b="0" strike="noStrike" spc="-1">
              <a:latin typeface="Arial"/>
            </a:endParaRPr>
          </a:p>
        </p:txBody>
      </p:sp>
      <p:sp>
        <p:nvSpPr>
          <p:cNvPr id="185" name="CustomShape 5"/>
          <p:cNvSpPr/>
          <p:nvPr/>
        </p:nvSpPr>
        <p:spPr>
          <a:xfrm>
            <a:off x="148320" y="150120"/>
            <a:ext cx="11887560" cy="6557400"/>
          </a:xfrm>
          <a:prstGeom prst="rect">
            <a:avLst/>
          </a:prstGeom>
          <a:noFill/>
          <a:ln>
            <a:solidFill>
              <a:srgbClr val="C21725"/>
            </a:solidFill>
          </a:ln>
        </p:spPr>
        <p:style>
          <a:lnRef idx="2">
            <a:schemeClr val="accent1">
              <a:shade val="50000"/>
            </a:schemeClr>
          </a:lnRef>
          <a:fillRef idx="1">
            <a:schemeClr val="accent1"/>
          </a:fillRef>
          <a:effectRef idx="0">
            <a:schemeClr val="accent1"/>
          </a:effectRef>
          <a:fontRef idx="minor"/>
        </p:style>
      </p:sp>
      <p:pic>
        <p:nvPicPr>
          <p:cNvPr id="186" name="Imagem 3"/>
          <p:cNvPicPr/>
          <p:nvPr/>
        </p:nvPicPr>
        <p:blipFill>
          <a:blip r:embed="rId2"/>
          <a:srcRect l="3760" r="8374"/>
          <a:stretch/>
        </p:blipFill>
        <p:spPr>
          <a:xfrm>
            <a:off x="2892240" y="2142000"/>
            <a:ext cx="5793840" cy="4641480"/>
          </a:xfrm>
          <a:prstGeom prst="rect">
            <a:avLst/>
          </a:prstGeom>
          <a:ln>
            <a:noFill/>
          </a:ln>
        </p:spPr>
      </p:pic>
      <p:sp>
        <p:nvSpPr>
          <p:cNvPr id="187" name="CustomShape 6"/>
          <p:cNvSpPr/>
          <p:nvPr/>
        </p:nvSpPr>
        <p:spPr>
          <a:xfrm>
            <a:off x="292320" y="1092240"/>
            <a:ext cx="1159884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just">
              <a:lnSpc>
                <a:spcPct val="150000"/>
              </a:lnSpc>
            </a:pPr>
            <a:r>
              <a:rPr lang="pt-BR" sz="1800" b="0" strike="noStrike" spc="-1">
                <a:solidFill>
                  <a:srgbClr val="000000"/>
                </a:solidFill>
                <a:latin typeface="Arial"/>
                <a:ea typeface="바탕"/>
              </a:rPr>
              <a:t>No quadro 5 está representado a quantidade de treinamentos e certificados como forma de ação corretiva e aprimoramento de nossos colaboradores na área técnica, executado pelo setor Pré-Analítico do CEAC Norte.</a:t>
            </a:r>
            <a:endParaRPr lang="pt-BR" sz="1800" b="0" strike="noStrike" spc="-1">
              <a:latin typeface="Arial"/>
            </a:endParaRPr>
          </a:p>
          <a:p>
            <a:pPr algn="just">
              <a:lnSpc>
                <a:spcPct val="150000"/>
              </a:lnSpc>
            </a:pPr>
            <a:r>
              <a:rPr lang="pt-BR" sz="1800" b="0" strike="noStrike" spc="-1">
                <a:solidFill>
                  <a:srgbClr val="000000"/>
                </a:solidFill>
                <a:latin typeface="Arial"/>
                <a:ea typeface="Arial Unicode MS"/>
              </a:rPr>
              <a:t>                                          Quadro 5 – Treinamentos – Exercício de 2019.</a:t>
            </a:r>
            <a:endParaRPr lang="pt-BR" sz="1800" b="0" strike="noStrike" spc="-1">
              <a:latin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 name="CustomShape 1"/>
          <p:cNvSpPr/>
          <p:nvPr/>
        </p:nvSpPr>
        <p:spPr>
          <a:xfrm>
            <a:off x="430920" y="1353960"/>
            <a:ext cx="4962960" cy="14583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just">
              <a:lnSpc>
                <a:spcPct val="150000"/>
              </a:lnSpc>
            </a:pPr>
            <a:r>
              <a:rPr lang="pt-BR" sz="1200" b="1" strike="noStrike" spc="-1">
                <a:solidFill>
                  <a:srgbClr val="000000"/>
                </a:solidFill>
                <a:latin typeface="Calibri"/>
                <a:ea typeface="Arial Unicode MS"/>
              </a:rPr>
              <a:t>Tempo de Atendimento Total (TAT) por unidade</a:t>
            </a:r>
            <a:endParaRPr lang="pt-BR" sz="1200" b="0" strike="noStrike" spc="-1">
              <a:latin typeface="Arial"/>
            </a:endParaRPr>
          </a:p>
          <a:p>
            <a:pPr algn="just">
              <a:lnSpc>
                <a:spcPct val="150000"/>
              </a:lnSpc>
            </a:pPr>
            <a:r>
              <a:rPr lang="pt-BR" sz="1200" b="0" strike="noStrike" spc="-1">
                <a:solidFill>
                  <a:srgbClr val="000000"/>
                </a:solidFill>
                <a:latin typeface="Calibri"/>
                <a:ea typeface="Arial Unicode MS"/>
              </a:rPr>
              <a:t> </a:t>
            </a:r>
            <a:endParaRPr lang="pt-BR" sz="1200" b="0" strike="noStrike" spc="-1">
              <a:latin typeface="Arial"/>
            </a:endParaRPr>
          </a:p>
          <a:p>
            <a:pPr algn="just">
              <a:lnSpc>
                <a:spcPct val="150000"/>
              </a:lnSpc>
            </a:pPr>
            <a:r>
              <a:rPr lang="pt-BR" sz="1200" b="0" strike="noStrike" spc="-1">
                <a:solidFill>
                  <a:srgbClr val="000000"/>
                </a:solidFill>
                <a:latin typeface="Calibri"/>
                <a:ea typeface="Arial Unicode MS"/>
              </a:rPr>
              <a:t>A tabela 3 representa o indicado o indicador de exames liberados conforme intervalo de tempo definido em Contrato de Gestão e suas porcentagens, divididas de acordo com o perfil de exames </a:t>
            </a:r>
            <a:r>
              <a:rPr lang="pt-BR" sz="1200" b="0" strike="noStrike" spc="-1">
                <a:solidFill>
                  <a:srgbClr val="000000"/>
                </a:solidFill>
                <a:latin typeface="Calibri"/>
                <a:ea typeface="바탕"/>
              </a:rPr>
              <a:t> – Ano 2019.</a:t>
            </a:r>
            <a:endParaRPr lang="pt-BR" sz="1200" b="0" strike="noStrike" spc="-1">
              <a:latin typeface="Arial"/>
            </a:endParaRPr>
          </a:p>
        </p:txBody>
      </p:sp>
      <p:sp>
        <p:nvSpPr>
          <p:cNvPr id="189" name="CustomShape 2"/>
          <p:cNvSpPr/>
          <p:nvPr/>
        </p:nvSpPr>
        <p:spPr>
          <a:xfrm>
            <a:off x="430920" y="428400"/>
            <a:ext cx="5775480" cy="772920"/>
          </a:xfrm>
          <a:prstGeom prst="rect">
            <a:avLst/>
          </a:prstGeom>
          <a:noFill/>
          <a:ln>
            <a:noFill/>
          </a:ln>
        </p:spPr>
        <p:style>
          <a:lnRef idx="0">
            <a:scrgbClr r="0" g="0" b="0"/>
          </a:lnRef>
          <a:fillRef idx="0">
            <a:scrgbClr r="0" g="0" b="0"/>
          </a:fillRef>
          <a:effectRef idx="0">
            <a:scrgbClr r="0" g="0" b="0"/>
          </a:effectRef>
          <a:fontRef idx="minor"/>
        </p:style>
        <p:txBody>
          <a:bodyPr anchor="ctr">
            <a:noAutofit/>
          </a:bodyPr>
          <a:lstStyle/>
          <a:p>
            <a:pPr>
              <a:lnSpc>
                <a:spcPct val="90000"/>
              </a:lnSpc>
            </a:pPr>
            <a:r>
              <a:rPr lang="pt-BR" sz="3200" b="1" strike="noStrike" spc="-1">
                <a:solidFill>
                  <a:srgbClr val="C00000"/>
                </a:solidFill>
                <a:latin typeface="Calibri"/>
              </a:rPr>
              <a:t>Tempo de Atendimento Total (TAT) por unidade</a:t>
            </a:r>
            <a:endParaRPr lang="pt-BR" sz="3200" b="0" strike="noStrike" spc="-1">
              <a:latin typeface="Arial"/>
            </a:endParaRPr>
          </a:p>
        </p:txBody>
      </p:sp>
      <p:sp>
        <p:nvSpPr>
          <p:cNvPr id="190" name="CustomShape 3"/>
          <p:cNvSpPr/>
          <p:nvPr/>
        </p:nvSpPr>
        <p:spPr>
          <a:xfrm>
            <a:off x="148320" y="150120"/>
            <a:ext cx="11887560" cy="6557400"/>
          </a:xfrm>
          <a:prstGeom prst="rect">
            <a:avLst/>
          </a:prstGeom>
          <a:noFill/>
          <a:ln>
            <a:solidFill>
              <a:srgbClr val="C21725"/>
            </a:solidFill>
          </a:ln>
        </p:spPr>
        <p:style>
          <a:lnRef idx="2">
            <a:schemeClr val="accent1">
              <a:shade val="50000"/>
            </a:schemeClr>
          </a:lnRef>
          <a:fillRef idx="1">
            <a:schemeClr val="accent1"/>
          </a:fillRef>
          <a:effectRef idx="0">
            <a:schemeClr val="accent1"/>
          </a:effectRef>
          <a:fontRef idx="minor"/>
        </p:style>
      </p:sp>
      <p:sp>
        <p:nvSpPr>
          <p:cNvPr id="191" name="CustomShape 4"/>
          <p:cNvSpPr/>
          <p:nvPr/>
        </p:nvSpPr>
        <p:spPr>
          <a:xfrm>
            <a:off x="5710680" y="6026760"/>
            <a:ext cx="6095520" cy="29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just">
              <a:lnSpc>
                <a:spcPct val="150000"/>
              </a:lnSpc>
            </a:pPr>
            <a:r>
              <a:rPr lang="pt-BR" sz="900" b="0" i="1" strike="noStrike" spc="-1">
                <a:solidFill>
                  <a:srgbClr val="000000"/>
                </a:solidFill>
                <a:latin typeface="Arial"/>
                <a:ea typeface="Arial Unicode MS"/>
              </a:rPr>
              <a:t>Fonte: Associação Fundo de Incentivo à Pesquisa – AFIP Sistema SHIFT ® 2019</a:t>
            </a:r>
            <a:endParaRPr lang="pt-BR" sz="900" b="0" strike="noStrike" spc="-1">
              <a:latin typeface="Arial"/>
            </a:endParaRPr>
          </a:p>
        </p:txBody>
      </p:sp>
      <p:pic>
        <p:nvPicPr>
          <p:cNvPr id="192" name="Imagem 2"/>
          <p:cNvPicPr/>
          <p:nvPr/>
        </p:nvPicPr>
        <p:blipFill>
          <a:blip r:embed="rId2"/>
          <a:srcRect l="1337" t="3434" r="3321" b="3739"/>
          <a:stretch/>
        </p:blipFill>
        <p:spPr>
          <a:xfrm>
            <a:off x="300240" y="3084480"/>
            <a:ext cx="11548800" cy="2729160"/>
          </a:xfrm>
          <a:prstGeom prst="rect">
            <a:avLst/>
          </a:prstGeom>
          <a:ln>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3" name="CustomShape 1"/>
          <p:cNvSpPr/>
          <p:nvPr/>
        </p:nvSpPr>
        <p:spPr>
          <a:xfrm>
            <a:off x="0" y="0"/>
            <a:ext cx="2013120" cy="685764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p:style>
      </p:sp>
      <p:sp>
        <p:nvSpPr>
          <p:cNvPr id="194" name="CustomShape 2"/>
          <p:cNvSpPr/>
          <p:nvPr/>
        </p:nvSpPr>
        <p:spPr>
          <a:xfrm>
            <a:off x="694440" y="2272320"/>
            <a:ext cx="2742840" cy="2742840"/>
          </a:xfrm>
          <a:prstGeom prst="ellipse">
            <a:avLst/>
          </a:prstGeom>
          <a:solidFill>
            <a:srgbClr val="262626"/>
          </a:solidFill>
          <a:ln w="174600">
            <a:solidFill>
              <a:srgbClr val="262626"/>
            </a:solidFill>
            <a:round/>
          </a:ln>
        </p:spPr>
        <p:style>
          <a:lnRef idx="0">
            <a:scrgbClr r="0" g="0" b="0"/>
          </a:lnRef>
          <a:fillRef idx="0">
            <a:scrgbClr r="0" g="0" b="0"/>
          </a:fillRef>
          <a:effectRef idx="0">
            <a:scrgbClr r="0" g="0" b="0"/>
          </a:effectRef>
          <a:fontRef idx="minor"/>
        </p:style>
        <p:txBody>
          <a:bodyPr anchor="ctr">
            <a:normAutofit/>
          </a:bodyPr>
          <a:lstStyle/>
          <a:p>
            <a:pPr algn="ctr">
              <a:lnSpc>
                <a:spcPct val="90000"/>
              </a:lnSpc>
              <a:spcAft>
                <a:spcPts val="601"/>
              </a:spcAft>
            </a:pPr>
            <a:r>
              <a:rPr lang="pt-BR" sz="2800" b="1" strike="noStrike" spc="-1">
                <a:solidFill>
                  <a:srgbClr val="FFFFFF"/>
                </a:solidFill>
                <a:latin typeface="Calibri"/>
              </a:rPr>
              <a:t>Recursos Financeiros</a:t>
            </a:r>
            <a:endParaRPr lang="pt-BR" sz="2800" b="0" strike="noStrike" spc="-1">
              <a:latin typeface="Arial"/>
            </a:endParaRPr>
          </a:p>
        </p:txBody>
      </p:sp>
      <p:sp>
        <p:nvSpPr>
          <p:cNvPr id="195" name="CustomShape 3"/>
          <p:cNvSpPr/>
          <p:nvPr/>
        </p:nvSpPr>
        <p:spPr>
          <a:xfrm>
            <a:off x="3970440" y="241200"/>
            <a:ext cx="7187760" cy="20084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just">
              <a:lnSpc>
                <a:spcPct val="150000"/>
              </a:lnSpc>
            </a:pPr>
            <a:r>
              <a:rPr lang="pt-BR" sz="1400" b="0" strike="noStrike" spc="-1">
                <a:solidFill>
                  <a:srgbClr val="262626"/>
                </a:solidFill>
                <a:latin typeface="Calibri"/>
                <a:ea typeface="Arial Unicode MS"/>
              </a:rPr>
              <a:t>A estimativa financeira prevista no contrato de gestão</a:t>
            </a:r>
            <a:r>
              <a:rPr lang="pt-BR" sz="1400" b="0" strike="noStrike" spc="-1">
                <a:solidFill>
                  <a:srgbClr val="262626"/>
                </a:solidFill>
                <a:latin typeface="Calibri"/>
                <a:ea typeface="바탕"/>
              </a:rPr>
              <a:t> n°001.0500.000.026/2015 para o Ano  de 2019 </a:t>
            </a:r>
            <a:r>
              <a:rPr lang="pt-BR" sz="1400" b="0" strike="noStrike" spc="-1">
                <a:solidFill>
                  <a:srgbClr val="262626"/>
                </a:solidFill>
                <a:latin typeface="Calibri"/>
                <a:ea typeface="Arial Unicode MS"/>
              </a:rPr>
              <a:t>foi de R$ </a:t>
            </a:r>
            <a:r>
              <a:rPr lang="pt-BR" sz="1400" b="1" strike="noStrike" spc="-1">
                <a:solidFill>
                  <a:srgbClr val="262626"/>
                </a:solidFill>
                <a:latin typeface="Calibri"/>
                <a:ea typeface="Arial Unicode MS"/>
              </a:rPr>
              <a:t>61.439.366,04</a:t>
            </a:r>
            <a:endParaRPr lang="pt-BR" sz="1400" b="0" strike="noStrike" spc="-1">
              <a:latin typeface="Arial"/>
            </a:endParaRPr>
          </a:p>
          <a:p>
            <a:pPr algn="just">
              <a:lnSpc>
                <a:spcPct val="150000"/>
              </a:lnSpc>
            </a:pPr>
            <a:r>
              <a:rPr lang="pt-BR" sz="1400" b="1" strike="noStrike" spc="-1">
                <a:solidFill>
                  <a:srgbClr val="262626"/>
                </a:solidFill>
                <a:latin typeface="Calibri"/>
                <a:ea typeface="Arial Unicode MS"/>
              </a:rPr>
              <a:t> </a:t>
            </a:r>
            <a:endParaRPr lang="pt-BR" sz="1400" b="0" strike="noStrike" spc="-1">
              <a:latin typeface="Arial"/>
            </a:endParaRPr>
          </a:p>
          <a:p>
            <a:pPr algn="just">
              <a:lnSpc>
                <a:spcPct val="150000"/>
              </a:lnSpc>
            </a:pPr>
            <a:r>
              <a:rPr lang="pt-BR" sz="1400" b="0" strike="noStrike" spc="-1">
                <a:solidFill>
                  <a:srgbClr val="262626"/>
                </a:solidFill>
                <a:latin typeface="Calibri"/>
                <a:ea typeface="Arial Unicode MS"/>
              </a:rPr>
              <a:t>A Tabela 4 apresenta a relação de repasses mensais efetuados pela SES/SP para a AFIP-OSS durante o Ano de 2019. O valor repassado foi de R$</a:t>
            </a:r>
            <a:r>
              <a:rPr lang="pt-BR" sz="1400" b="1" strike="noStrike" spc="-1">
                <a:solidFill>
                  <a:srgbClr val="262626"/>
                </a:solidFill>
                <a:latin typeface="Calibri"/>
                <a:ea typeface="Arial Unicode MS"/>
              </a:rPr>
              <a:t> 57.687.713,50, 6,11% </a:t>
            </a:r>
            <a:r>
              <a:rPr lang="pt-BR" sz="1400" b="0" strike="noStrike" spc="-1">
                <a:solidFill>
                  <a:srgbClr val="262626"/>
                </a:solidFill>
                <a:latin typeface="Calibri"/>
                <a:ea typeface="Arial Unicode MS"/>
              </a:rPr>
              <a:t>a menos que o valor planejado nos referidos Termos Aditivos. </a:t>
            </a:r>
            <a:endParaRPr lang="pt-BR" sz="1400" b="0" strike="noStrike" spc="-1">
              <a:latin typeface="Arial"/>
            </a:endParaRPr>
          </a:p>
        </p:txBody>
      </p:sp>
      <p:sp>
        <p:nvSpPr>
          <p:cNvPr id="196" name="CustomShape 4"/>
          <p:cNvSpPr/>
          <p:nvPr/>
        </p:nvSpPr>
        <p:spPr>
          <a:xfrm>
            <a:off x="4884480" y="6203880"/>
            <a:ext cx="6095520" cy="454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just">
              <a:lnSpc>
                <a:spcPct val="150000"/>
              </a:lnSpc>
            </a:pPr>
            <a:r>
              <a:rPr lang="pt-BR" sz="800" b="0" i="1" u="sng" strike="noStrike" spc="-1">
                <a:solidFill>
                  <a:srgbClr val="0563C1"/>
                </a:solidFill>
                <a:uFillTx/>
                <a:latin typeface="Arial"/>
                <a:ea typeface="Arial Unicode MS"/>
                <a:hlinkClick r:id="rId2"/>
              </a:rPr>
              <a:t>www.gestao.saude.sp.gov.br</a:t>
            </a:r>
            <a:r>
              <a:rPr lang="pt-BR" sz="800" b="0" i="1" strike="noStrike" spc="-1">
                <a:solidFill>
                  <a:srgbClr val="000000"/>
                </a:solidFill>
                <a:latin typeface="Arial"/>
                <a:ea typeface="Arial Unicode MS"/>
              </a:rPr>
              <a:t> </a:t>
            </a:r>
            <a:r>
              <a:rPr lang="pt-BR" sz="800" b="0" i="1" strike="noStrike" spc="-1">
                <a:solidFill>
                  <a:srgbClr val="000000"/>
                </a:solidFill>
                <a:latin typeface="Arial"/>
                <a:ea typeface="Times New Roman"/>
              </a:rPr>
              <a:t>Acesso em 28/01/2020 14h18min</a:t>
            </a:r>
            <a:endParaRPr lang="pt-BR" sz="800" b="0" strike="noStrike" spc="-1">
              <a:latin typeface="Arial"/>
            </a:endParaRPr>
          </a:p>
          <a:p>
            <a:pPr algn="just">
              <a:lnSpc>
                <a:spcPct val="150000"/>
              </a:lnSpc>
            </a:pPr>
            <a:endParaRPr lang="pt-BR" sz="800" b="0" strike="noStrike" spc="-1">
              <a:latin typeface="Arial"/>
            </a:endParaRPr>
          </a:p>
        </p:txBody>
      </p:sp>
      <p:pic>
        <p:nvPicPr>
          <p:cNvPr id="197" name="Imagem 9"/>
          <p:cNvPicPr/>
          <p:nvPr/>
        </p:nvPicPr>
        <p:blipFill>
          <a:blip r:embed="rId3"/>
          <a:stretch/>
        </p:blipFill>
        <p:spPr>
          <a:xfrm>
            <a:off x="240120" y="6317640"/>
            <a:ext cx="1163160" cy="328680"/>
          </a:xfrm>
          <a:prstGeom prst="rect">
            <a:avLst/>
          </a:prstGeom>
          <a:ln>
            <a:noFill/>
          </a:ln>
        </p:spPr>
      </p:pic>
      <p:pic>
        <p:nvPicPr>
          <p:cNvPr id="198" name="Imagem 1"/>
          <p:cNvPicPr/>
          <p:nvPr/>
        </p:nvPicPr>
        <p:blipFill>
          <a:blip r:embed="rId4"/>
          <a:stretch/>
        </p:blipFill>
        <p:spPr>
          <a:xfrm>
            <a:off x="4884480" y="2272320"/>
            <a:ext cx="5408280" cy="3786840"/>
          </a:xfrm>
          <a:prstGeom prst="rect">
            <a:avLst/>
          </a:prstGeom>
          <a:ln>
            <a:noFill/>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 name="CustomShape 1"/>
          <p:cNvSpPr/>
          <p:nvPr/>
        </p:nvSpPr>
        <p:spPr>
          <a:xfrm>
            <a:off x="0" y="0"/>
            <a:ext cx="4073040" cy="685764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p:style>
      </p:sp>
      <p:sp>
        <p:nvSpPr>
          <p:cNvPr id="200" name="CustomShape 2"/>
          <p:cNvSpPr/>
          <p:nvPr/>
        </p:nvSpPr>
        <p:spPr>
          <a:xfrm>
            <a:off x="586080" y="1502640"/>
            <a:ext cx="2854440" cy="9586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spAutoFit/>
          </a:bodyPr>
          <a:lstStyle/>
          <a:p>
            <a:pPr algn="ctr">
              <a:lnSpc>
                <a:spcPct val="100000"/>
              </a:lnSpc>
              <a:spcAft>
                <a:spcPts val="601"/>
              </a:spcAft>
            </a:pPr>
            <a:r>
              <a:rPr lang="pt-BR" sz="2600" b="1" strike="noStrike" spc="-1">
                <a:solidFill>
                  <a:srgbClr val="FFFFFF"/>
                </a:solidFill>
                <a:latin typeface="Calibri Light"/>
              </a:rPr>
              <a:t>Prestação de Contas</a:t>
            </a:r>
            <a:endParaRPr lang="pt-BR" sz="2600" b="0" strike="noStrike" spc="-1">
              <a:latin typeface="Arial"/>
            </a:endParaRPr>
          </a:p>
          <a:p>
            <a:pPr algn="ctr">
              <a:lnSpc>
                <a:spcPct val="100000"/>
              </a:lnSpc>
              <a:spcAft>
                <a:spcPts val="601"/>
              </a:spcAft>
            </a:pPr>
            <a:r>
              <a:rPr lang="pt-BR" sz="2600" b="1" strike="noStrike" spc="-1">
                <a:solidFill>
                  <a:srgbClr val="FFFFFF"/>
                </a:solidFill>
                <a:latin typeface="Calibri Light"/>
              </a:rPr>
              <a:t>Fluxo de Caixa</a:t>
            </a:r>
            <a:endParaRPr lang="pt-BR" sz="2600" b="0" strike="noStrike" spc="-1">
              <a:latin typeface="Arial"/>
            </a:endParaRPr>
          </a:p>
        </p:txBody>
      </p:sp>
      <p:sp>
        <p:nvSpPr>
          <p:cNvPr id="201" name="CustomShape 3"/>
          <p:cNvSpPr/>
          <p:nvPr/>
        </p:nvSpPr>
        <p:spPr>
          <a:xfrm>
            <a:off x="515880" y="2937240"/>
            <a:ext cx="2984400" cy="1448280"/>
          </a:xfrm>
          <a:prstGeom prst="rect">
            <a:avLst/>
          </a:prstGeom>
          <a:noFill/>
          <a:ln>
            <a:noFill/>
          </a:ln>
        </p:spPr>
        <p:style>
          <a:lnRef idx="0">
            <a:scrgbClr r="0" g="0" b="0"/>
          </a:lnRef>
          <a:fillRef idx="0">
            <a:scrgbClr r="0" g="0" b="0"/>
          </a:fillRef>
          <a:effectRef idx="0">
            <a:scrgbClr r="0" g="0" b="0"/>
          </a:effectRef>
          <a:fontRef idx="minor"/>
        </p:style>
      </p:sp>
      <p:sp>
        <p:nvSpPr>
          <p:cNvPr id="202" name="CustomShape 4"/>
          <p:cNvSpPr/>
          <p:nvPr/>
        </p:nvSpPr>
        <p:spPr>
          <a:xfrm>
            <a:off x="526320" y="1167120"/>
            <a:ext cx="2973600" cy="1557000"/>
          </a:xfrm>
          <a:prstGeom prst="rect">
            <a:avLst/>
          </a:prstGeom>
          <a:noFill/>
          <a:ln w="19080">
            <a:solidFill>
              <a:schemeClr val="bg1"/>
            </a:solidFill>
          </a:ln>
        </p:spPr>
        <p:style>
          <a:lnRef idx="2">
            <a:schemeClr val="accent1">
              <a:shade val="50000"/>
            </a:schemeClr>
          </a:lnRef>
          <a:fillRef idx="1">
            <a:schemeClr val="accent1"/>
          </a:fillRef>
          <a:effectRef idx="0">
            <a:schemeClr val="accent1"/>
          </a:effectRef>
          <a:fontRef idx="minor"/>
        </p:style>
      </p:sp>
      <p:sp>
        <p:nvSpPr>
          <p:cNvPr id="203" name="CustomShape 5"/>
          <p:cNvSpPr/>
          <p:nvPr/>
        </p:nvSpPr>
        <p:spPr>
          <a:xfrm>
            <a:off x="484200" y="3034080"/>
            <a:ext cx="3047760" cy="1904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just">
              <a:lnSpc>
                <a:spcPct val="100000"/>
              </a:lnSpc>
            </a:pPr>
            <a:r>
              <a:rPr lang="pt-BR" sz="1700" b="0" strike="noStrike" spc="-1">
                <a:solidFill>
                  <a:srgbClr val="FFFFFF"/>
                </a:solidFill>
                <a:latin typeface="Calibri"/>
              </a:rPr>
              <a:t>A prestação de contas Financeira foi realizada através do Sistema de Gestão da Secretaria Estadual de Saúde. A Demonstração de Fluxo de Caixa de Janeiro a Dezembro de 2019 está representada no quadro 6.</a:t>
            </a:r>
            <a:endParaRPr lang="pt-BR" sz="1700" b="0" strike="noStrike" spc="-1">
              <a:latin typeface="Arial"/>
            </a:endParaRPr>
          </a:p>
        </p:txBody>
      </p:sp>
      <p:sp>
        <p:nvSpPr>
          <p:cNvPr id="204" name="CustomShape 6"/>
          <p:cNvSpPr/>
          <p:nvPr/>
        </p:nvSpPr>
        <p:spPr>
          <a:xfrm>
            <a:off x="4183920" y="1544400"/>
            <a:ext cx="6095520" cy="318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just">
              <a:lnSpc>
                <a:spcPct val="150000"/>
              </a:lnSpc>
            </a:pPr>
            <a:r>
              <a:rPr lang="pt-BR" sz="1000" b="0" strike="noStrike" spc="-1">
                <a:solidFill>
                  <a:srgbClr val="000000"/>
                </a:solidFill>
                <a:latin typeface="Calibri"/>
                <a:ea typeface="Arial Unicode MS"/>
              </a:rPr>
              <a:t> Quadro 6 – Demonstrativo de Fluxo de Caixa CEAC Norte – Anual 2019</a:t>
            </a:r>
            <a:endParaRPr lang="pt-BR" sz="1000" b="0" strike="noStrike" spc="-1">
              <a:latin typeface="Arial"/>
            </a:endParaRPr>
          </a:p>
        </p:txBody>
      </p:sp>
      <p:pic>
        <p:nvPicPr>
          <p:cNvPr id="205" name="Imagem 12"/>
          <p:cNvPicPr/>
          <p:nvPr/>
        </p:nvPicPr>
        <p:blipFill>
          <a:blip r:embed="rId2"/>
          <a:stretch/>
        </p:blipFill>
        <p:spPr>
          <a:xfrm>
            <a:off x="240120" y="6317640"/>
            <a:ext cx="1163160" cy="328680"/>
          </a:xfrm>
          <a:prstGeom prst="rect">
            <a:avLst/>
          </a:prstGeom>
          <a:ln>
            <a:noFill/>
          </a:ln>
        </p:spPr>
      </p:pic>
      <p:sp>
        <p:nvSpPr>
          <p:cNvPr id="206" name="CustomShape 7"/>
          <p:cNvSpPr/>
          <p:nvPr/>
        </p:nvSpPr>
        <p:spPr>
          <a:xfrm>
            <a:off x="4183920" y="4656240"/>
            <a:ext cx="6095520" cy="227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r>
              <a:rPr lang="pt-BR" sz="900" b="0" i="1" u="sng" strike="noStrike" spc="-1">
                <a:solidFill>
                  <a:srgbClr val="0563C1"/>
                </a:solidFill>
                <a:uFillTx/>
                <a:latin typeface="Arial"/>
                <a:ea typeface="Arial Unicode MS"/>
                <a:hlinkClick r:id="rId3"/>
              </a:rPr>
              <a:t>www.gestao.saude.sp.gov.br</a:t>
            </a:r>
            <a:r>
              <a:rPr lang="pt-BR" sz="900" b="0" i="1" strike="noStrike" spc="-1">
                <a:solidFill>
                  <a:srgbClr val="000000"/>
                </a:solidFill>
                <a:latin typeface="Arial"/>
                <a:ea typeface="Arial Unicode MS"/>
              </a:rPr>
              <a:t> </a:t>
            </a:r>
            <a:r>
              <a:rPr lang="pt-BR" sz="900" b="0" i="1" strike="noStrike" spc="-1">
                <a:solidFill>
                  <a:srgbClr val="000000"/>
                </a:solidFill>
                <a:latin typeface="Arial"/>
                <a:ea typeface="Times New Roman"/>
              </a:rPr>
              <a:t>Acesso em 28/01/2020 12h43min</a:t>
            </a:r>
            <a:endParaRPr lang="pt-BR" sz="900" b="0" strike="noStrike" spc="-1">
              <a:latin typeface="Arial"/>
            </a:endParaRPr>
          </a:p>
        </p:txBody>
      </p:sp>
      <p:pic>
        <p:nvPicPr>
          <p:cNvPr id="207" name="Imagem 21"/>
          <p:cNvPicPr/>
          <p:nvPr/>
        </p:nvPicPr>
        <p:blipFill>
          <a:blip r:embed="rId4"/>
          <a:srcRect l="2157" t="2490" r="1344" b="3453"/>
          <a:stretch/>
        </p:blipFill>
        <p:spPr>
          <a:xfrm>
            <a:off x="4073400" y="2115360"/>
            <a:ext cx="8057160" cy="2180880"/>
          </a:xfrm>
          <a:prstGeom prst="rect">
            <a:avLst/>
          </a:prstGeom>
          <a:ln>
            <a:noFill/>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 name="CustomShape 1"/>
          <p:cNvSpPr/>
          <p:nvPr/>
        </p:nvSpPr>
        <p:spPr>
          <a:xfrm>
            <a:off x="0" y="0"/>
            <a:ext cx="4073040" cy="685764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p:style>
      </p:sp>
      <p:sp>
        <p:nvSpPr>
          <p:cNvPr id="209" name="CustomShape 2"/>
          <p:cNvSpPr/>
          <p:nvPr/>
        </p:nvSpPr>
        <p:spPr>
          <a:xfrm>
            <a:off x="526320" y="1167120"/>
            <a:ext cx="2973600" cy="1557000"/>
          </a:xfrm>
          <a:prstGeom prst="rect">
            <a:avLst/>
          </a:prstGeom>
          <a:noFill/>
          <a:ln w="19080">
            <a:solidFill>
              <a:schemeClr val="bg1"/>
            </a:solidFill>
          </a:ln>
        </p:spPr>
        <p:style>
          <a:lnRef idx="2">
            <a:schemeClr val="accent1">
              <a:shade val="50000"/>
            </a:schemeClr>
          </a:lnRef>
          <a:fillRef idx="1">
            <a:schemeClr val="accent1"/>
          </a:fillRef>
          <a:effectRef idx="0">
            <a:schemeClr val="accent1"/>
          </a:effectRef>
          <a:fontRef idx="minor"/>
        </p:style>
      </p:sp>
      <p:sp>
        <p:nvSpPr>
          <p:cNvPr id="210" name="CustomShape 3"/>
          <p:cNvSpPr/>
          <p:nvPr/>
        </p:nvSpPr>
        <p:spPr>
          <a:xfrm>
            <a:off x="586080" y="1502640"/>
            <a:ext cx="2854440" cy="9586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spAutoFit/>
          </a:bodyPr>
          <a:lstStyle/>
          <a:p>
            <a:pPr algn="ctr">
              <a:lnSpc>
                <a:spcPct val="100000"/>
              </a:lnSpc>
              <a:spcAft>
                <a:spcPts val="601"/>
              </a:spcAft>
            </a:pPr>
            <a:r>
              <a:rPr lang="pt-BR" sz="2600" b="1" strike="noStrike" spc="-1">
                <a:solidFill>
                  <a:srgbClr val="FFFFFF"/>
                </a:solidFill>
                <a:latin typeface="Calibri Light"/>
              </a:rPr>
              <a:t>Prestação de Contas</a:t>
            </a:r>
            <a:endParaRPr lang="pt-BR" sz="2600" b="0" strike="noStrike" spc="-1">
              <a:latin typeface="Arial"/>
            </a:endParaRPr>
          </a:p>
          <a:p>
            <a:pPr algn="ctr">
              <a:lnSpc>
                <a:spcPct val="100000"/>
              </a:lnSpc>
              <a:spcAft>
                <a:spcPts val="601"/>
              </a:spcAft>
            </a:pPr>
            <a:r>
              <a:rPr lang="pt-BR" sz="2600" b="1" strike="noStrike" spc="-1">
                <a:solidFill>
                  <a:srgbClr val="FFFFFF"/>
                </a:solidFill>
                <a:latin typeface="Calibri Light"/>
              </a:rPr>
              <a:t>Contábil</a:t>
            </a:r>
            <a:endParaRPr lang="pt-BR" sz="2600" b="0" strike="noStrike" spc="-1">
              <a:latin typeface="Arial"/>
            </a:endParaRPr>
          </a:p>
        </p:txBody>
      </p:sp>
      <p:sp>
        <p:nvSpPr>
          <p:cNvPr id="211" name="CustomShape 4"/>
          <p:cNvSpPr/>
          <p:nvPr/>
        </p:nvSpPr>
        <p:spPr>
          <a:xfrm>
            <a:off x="203040" y="2937240"/>
            <a:ext cx="3296880" cy="3415320"/>
          </a:xfrm>
          <a:prstGeom prst="rect">
            <a:avLst/>
          </a:prstGeom>
          <a:noFill/>
          <a:ln>
            <a:noFill/>
          </a:ln>
        </p:spPr>
        <p:style>
          <a:lnRef idx="0">
            <a:scrgbClr r="0" g="0" b="0"/>
          </a:lnRef>
          <a:fillRef idx="0">
            <a:scrgbClr r="0" g="0" b="0"/>
          </a:fillRef>
          <a:effectRef idx="0">
            <a:scrgbClr r="0" g="0" b="0"/>
          </a:effectRef>
          <a:fontRef idx="minor"/>
        </p:style>
        <p:txBody>
          <a:bodyPr>
            <a:normAutofit/>
          </a:bodyPr>
          <a:lstStyle/>
          <a:p>
            <a:pPr marL="228600" algn="just">
              <a:lnSpc>
                <a:spcPct val="90000"/>
              </a:lnSpc>
              <a:spcBef>
                <a:spcPts val="601"/>
              </a:spcBef>
              <a:spcAft>
                <a:spcPts val="601"/>
              </a:spcAft>
            </a:pPr>
            <a:r>
              <a:rPr lang="pt-BR" sz="1700" b="0" strike="noStrike" spc="-1">
                <a:solidFill>
                  <a:srgbClr val="FFFFFF"/>
                </a:solidFill>
                <a:latin typeface="Calibri"/>
              </a:rPr>
              <a:t>A prestação de Contas foi realizada por meio do Sistema de Gestão da Secretaria Estadual de Saúde e Demonstrativo Contábil Operacional de Janeiro a Dezembro de 2019 está representado no quadro 7. </a:t>
            </a:r>
            <a:endParaRPr lang="pt-BR" sz="1700" b="0" strike="noStrike" spc="-1">
              <a:latin typeface="Arial"/>
            </a:endParaRPr>
          </a:p>
        </p:txBody>
      </p:sp>
      <p:pic>
        <p:nvPicPr>
          <p:cNvPr id="212" name="Imagem 11"/>
          <p:cNvPicPr/>
          <p:nvPr/>
        </p:nvPicPr>
        <p:blipFill>
          <a:blip r:embed="rId2"/>
          <a:stretch/>
        </p:blipFill>
        <p:spPr>
          <a:xfrm>
            <a:off x="240120" y="6317640"/>
            <a:ext cx="1163160" cy="328680"/>
          </a:xfrm>
          <a:prstGeom prst="rect">
            <a:avLst/>
          </a:prstGeom>
          <a:ln>
            <a:noFill/>
          </a:ln>
        </p:spPr>
      </p:pic>
      <p:sp>
        <p:nvSpPr>
          <p:cNvPr id="213" name="CustomShape 5"/>
          <p:cNvSpPr/>
          <p:nvPr/>
        </p:nvSpPr>
        <p:spPr>
          <a:xfrm>
            <a:off x="4304520" y="819000"/>
            <a:ext cx="6095520" cy="318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just">
              <a:lnSpc>
                <a:spcPct val="150000"/>
              </a:lnSpc>
            </a:pPr>
            <a:r>
              <a:rPr lang="pt-BR" sz="1000" b="0" strike="noStrike" spc="-1">
                <a:solidFill>
                  <a:srgbClr val="000000"/>
                </a:solidFill>
                <a:latin typeface="Calibri"/>
                <a:ea typeface="Arial Unicode MS"/>
              </a:rPr>
              <a:t> Quadro 7 – Demonstrativo Contábil  CEAC Norte – Ano 2019</a:t>
            </a:r>
            <a:endParaRPr lang="pt-BR" sz="1000" b="0" strike="noStrike" spc="-1">
              <a:latin typeface="Arial"/>
            </a:endParaRPr>
          </a:p>
        </p:txBody>
      </p:sp>
      <p:sp>
        <p:nvSpPr>
          <p:cNvPr id="214" name="CustomShape 6"/>
          <p:cNvSpPr/>
          <p:nvPr/>
        </p:nvSpPr>
        <p:spPr>
          <a:xfrm>
            <a:off x="4151880" y="4312440"/>
            <a:ext cx="6095520" cy="295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just">
              <a:lnSpc>
                <a:spcPct val="150000"/>
              </a:lnSpc>
            </a:pPr>
            <a:r>
              <a:rPr lang="pt-BR" sz="900" b="0" i="1" u="sng" strike="noStrike" spc="-1">
                <a:solidFill>
                  <a:srgbClr val="0563C1"/>
                </a:solidFill>
                <a:uFillTx/>
                <a:latin typeface="Arial"/>
                <a:ea typeface="Arial Unicode MS"/>
                <a:hlinkClick r:id="rId3"/>
              </a:rPr>
              <a:t>www.gestao.saude.sp.gov.br</a:t>
            </a:r>
            <a:r>
              <a:rPr lang="pt-BR" sz="900" b="0" i="1" strike="noStrike" spc="-1">
                <a:solidFill>
                  <a:srgbClr val="000000"/>
                </a:solidFill>
                <a:latin typeface="Arial"/>
                <a:ea typeface="Arial Unicode MS"/>
              </a:rPr>
              <a:t>  </a:t>
            </a:r>
            <a:r>
              <a:rPr lang="pt-BR" sz="900" b="0" i="1" strike="noStrike" spc="-1">
                <a:solidFill>
                  <a:srgbClr val="000000"/>
                </a:solidFill>
                <a:latin typeface="Arial"/>
                <a:ea typeface="Times New Roman"/>
              </a:rPr>
              <a:t>Acesso em 28/01/2020 12h45min</a:t>
            </a:r>
            <a:endParaRPr lang="pt-BR" sz="900" b="0" strike="noStrike" spc="-1">
              <a:latin typeface="Arial"/>
            </a:endParaRPr>
          </a:p>
        </p:txBody>
      </p:sp>
      <p:pic>
        <p:nvPicPr>
          <p:cNvPr id="215" name="Imagem 7"/>
          <p:cNvPicPr/>
          <p:nvPr/>
        </p:nvPicPr>
        <p:blipFill>
          <a:blip r:embed="rId4"/>
          <a:stretch/>
        </p:blipFill>
        <p:spPr>
          <a:xfrm>
            <a:off x="4143600" y="1348560"/>
            <a:ext cx="8216280" cy="2916000"/>
          </a:xfrm>
          <a:prstGeom prst="rect">
            <a:avLst/>
          </a:prstGeom>
          <a:ln>
            <a:noFill/>
          </a:ln>
        </p:spPr>
      </p:pic>
      <p:sp>
        <p:nvSpPr>
          <p:cNvPr id="216" name="CustomShape 7"/>
          <p:cNvSpPr/>
          <p:nvPr/>
        </p:nvSpPr>
        <p:spPr>
          <a:xfrm>
            <a:off x="6641640" y="4770720"/>
            <a:ext cx="3220560" cy="1963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marL="457200" algn="ctr">
              <a:lnSpc>
                <a:spcPct val="150000"/>
              </a:lnSpc>
            </a:pPr>
            <a:r>
              <a:rPr lang="pt-BR" sz="1400" b="0" strike="noStrike" spc="-1">
                <a:solidFill>
                  <a:srgbClr val="000000"/>
                </a:solidFill>
                <a:latin typeface="Calibri"/>
                <a:ea typeface="바탕"/>
              </a:rPr>
              <a:t>São Paulo, 01 de Março de 2020.</a:t>
            </a:r>
            <a:endParaRPr lang="pt-BR" sz="1400" b="0" strike="noStrike" spc="-1">
              <a:latin typeface="Arial"/>
            </a:endParaRPr>
          </a:p>
          <a:p>
            <a:pPr marL="457200" algn="ctr">
              <a:lnSpc>
                <a:spcPct val="150000"/>
              </a:lnSpc>
            </a:pPr>
            <a:endParaRPr lang="pt-BR" sz="1400" b="0" strike="noStrike" spc="-1">
              <a:latin typeface="Arial"/>
            </a:endParaRPr>
          </a:p>
          <a:p>
            <a:pPr marL="457200" algn="ctr">
              <a:lnSpc>
                <a:spcPct val="150000"/>
              </a:lnSpc>
            </a:pPr>
            <a:r>
              <a:rPr lang="pt-BR" sz="1400" b="0" strike="noStrike" spc="-1">
                <a:solidFill>
                  <a:srgbClr val="000000"/>
                </a:solidFill>
                <a:latin typeface="Calibri"/>
                <a:ea typeface="바탕"/>
              </a:rPr>
              <a:t>  </a:t>
            </a:r>
            <a:r>
              <a:rPr lang="pt-BR" sz="1400" b="1" strike="noStrike" spc="-1">
                <a:solidFill>
                  <a:srgbClr val="000000"/>
                </a:solidFill>
                <a:latin typeface="Calibri"/>
                <a:ea typeface="바탕"/>
              </a:rPr>
              <a:t>___________________________</a:t>
            </a:r>
            <a:endParaRPr lang="pt-BR" sz="1400" b="0" strike="noStrike" spc="-1">
              <a:latin typeface="Arial"/>
            </a:endParaRPr>
          </a:p>
          <a:p>
            <a:pPr marL="457200" algn="ctr">
              <a:lnSpc>
                <a:spcPct val="150000"/>
              </a:lnSpc>
            </a:pPr>
            <a:r>
              <a:rPr lang="pt-BR" sz="1400" b="1" strike="noStrike" spc="-1">
                <a:solidFill>
                  <a:srgbClr val="000000"/>
                </a:solidFill>
                <a:latin typeface="Calibri"/>
                <a:ea typeface="바탕"/>
              </a:rPr>
              <a:t>Sergio Tufik</a:t>
            </a:r>
            <a:endParaRPr lang="pt-BR" sz="1400" b="0" strike="noStrike" spc="-1">
              <a:latin typeface="Arial"/>
            </a:endParaRPr>
          </a:p>
          <a:p>
            <a:pPr marL="457200" algn="ctr">
              <a:lnSpc>
                <a:spcPct val="150000"/>
              </a:lnSpc>
            </a:pPr>
            <a:r>
              <a:rPr lang="pt-BR" sz="1400" b="1" strike="noStrike" spc="-1">
                <a:solidFill>
                  <a:srgbClr val="000000"/>
                </a:solidFill>
                <a:latin typeface="Calibri"/>
                <a:ea typeface="바탕"/>
              </a:rPr>
              <a:t>Presidente</a:t>
            </a:r>
            <a:endParaRPr lang="pt-BR" sz="1400" b="0" strike="noStrike" spc="-1">
              <a:latin typeface="Arial"/>
            </a:endParaRPr>
          </a:p>
          <a:p>
            <a:pPr>
              <a:lnSpc>
                <a:spcPct val="100000"/>
              </a:lnSpc>
            </a:pPr>
            <a:endParaRPr lang="pt-BR" sz="1400" b="0" strike="noStrike" spc="-1">
              <a:latin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Line 1"/>
          <p:cNvSpPr/>
          <p:nvPr/>
        </p:nvSpPr>
        <p:spPr>
          <a:xfrm flipH="1">
            <a:off x="1309680" y="1800720"/>
            <a:ext cx="2520" cy="3678120"/>
          </a:xfrm>
          <a:prstGeom prst="line">
            <a:avLst/>
          </a:prstGeom>
          <a:ln w="38160">
            <a:solidFill>
              <a:srgbClr val="990000"/>
            </a:solidFill>
          </a:ln>
        </p:spPr>
        <p:style>
          <a:lnRef idx="1">
            <a:schemeClr val="accent1"/>
          </a:lnRef>
          <a:fillRef idx="0">
            <a:schemeClr val="accent1"/>
          </a:fillRef>
          <a:effectRef idx="0">
            <a:schemeClr val="accent1"/>
          </a:effectRef>
          <a:fontRef idx="minor"/>
        </p:style>
      </p:sp>
      <p:sp>
        <p:nvSpPr>
          <p:cNvPr id="56" name="CustomShape 2"/>
          <p:cNvSpPr/>
          <p:nvPr/>
        </p:nvSpPr>
        <p:spPr>
          <a:xfrm>
            <a:off x="1115280" y="1405800"/>
            <a:ext cx="375840" cy="375840"/>
          </a:xfrm>
          <a:prstGeom prst="ellipse">
            <a:avLst/>
          </a:prstGeom>
          <a:solidFill>
            <a:schemeClr val="bg1"/>
          </a:solidFill>
          <a:ln w="38160">
            <a:solidFill>
              <a:srgbClr val="990000"/>
            </a:solidFill>
          </a:ln>
        </p:spPr>
        <p:style>
          <a:lnRef idx="2">
            <a:schemeClr val="accent1">
              <a:shade val="50000"/>
            </a:schemeClr>
          </a:lnRef>
          <a:fillRef idx="1">
            <a:schemeClr val="accent1"/>
          </a:fillRef>
          <a:effectRef idx="0">
            <a:schemeClr val="accent1"/>
          </a:effectRef>
          <a:fontRef idx="minor"/>
        </p:style>
      </p:sp>
      <p:sp>
        <p:nvSpPr>
          <p:cNvPr id="57" name="CustomShape 3"/>
          <p:cNvSpPr/>
          <p:nvPr/>
        </p:nvSpPr>
        <p:spPr>
          <a:xfrm>
            <a:off x="1109520" y="1876680"/>
            <a:ext cx="375840" cy="375840"/>
          </a:xfrm>
          <a:prstGeom prst="ellipse">
            <a:avLst/>
          </a:prstGeom>
          <a:solidFill>
            <a:schemeClr val="bg1"/>
          </a:solidFill>
          <a:ln w="38160">
            <a:solidFill>
              <a:srgbClr val="990000"/>
            </a:solidFill>
          </a:ln>
        </p:spPr>
        <p:style>
          <a:lnRef idx="2">
            <a:schemeClr val="accent1">
              <a:shade val="50000"/>
            </a:schemeClr>
          </a:lnRef>
          <a:fillRef idx="1">
            <a:schemeClr val="accent1"/>
          </a:fillRef>
          <a:effectRef idx="0">
            <a:schemeClr val="accent1"/>
          </a:effectRef>
          <a:fontRef idx="minor"/>
        </p:style>
      </p:sp>
      <p:sp>
        <p:nvSpPr>
          <p:cNvPr id="58" name="CustomShape 4"/>
          <p:cNvSpPr/>
          <p:nvPr/>
        </p:nvSpPr>
        <p:spPr>
          <a:xfrm>
            <a:off x="1102680" y="2403360"/>
            <a:ext cx="375840" cy="375840"/>
          </a:xfrm>
          <a:prstGeom prst="ellipse">
            <a:avLst/>
          </a:prstGeom>
          <a:solidFill>
            <a:schemeClr val="bg1"/>
          </a:solidFill>
          <a:ln w="38160">
            <a:solidFill>
              <a:srgbClr val="990000"/>
            </a:solidFill>
          </a:ln>
        </p:spPr>
        <p:style>
          <a:lnRef idx="2">
            <a:schemeClr val="accent1">
              <a:shade val="50000"/>
            </a:schemeClr>
          </a:lnRef>
          <a:fillRef idx="1">
            <a:schemeClr val="accent1"/>
          </a:fillRef>
          <a:effectRef idx="0">
            <a:schemeClr val="accent1"/>
          </a:effectRef>
          <a:fontRef idx="minor"/>
        </p:style>
      </p:sp>
      <p:sp>
        <p:nvSpPr>
          <p:cNvPr id="59" name="CustomShape 5"/>
          <p:cNvSpPr/>
          <p:nvPr/>
        </p:nvSpPr>
        <p:spPr>
          <a:xfrm>
            <a:off x="1109520" y="3009600"/>
            <a:ext cx="375840" cy="375840"/>
          </a:xfrm>
          <a:prstGeom prst="ellipse">
            <a:avLst/>
          </a:prstGeom>
          <a:solidFill>
            <a:schemeClr val="bg1"/>
          </a:solidFill>
          <a:ln w="38160">
            <a:solidFill>
              <a:srgbClr val="990000"/>
            </a:solidFill>
          </a:ln>
        </p:spPr>
        <p:style>
          <a:lnRef idx="2">
            <a:schemeClr val="accent1">
              <a:shade val="50000"/>
            </a:schemeClr>
          </a:lnRef>
          <a:fillRef idx="1">
            <a:schemeClr val="accent1"/>
          </a:fillRef>
          <a:effectRef idx="0">
            <a:schemeClr val="accent1"/>
          </a:effectRef>
          <a:fontRef idx="minor"/>
        </p:style>
      </p:sp>
      <p:sp>
        <p:nvSpPr>
          <p:cNvPr id="60" name="CustomShape 6"/>
          <p:cNvSpPr/>
          <p:nvPr/>
        </p:nvSpPr>
        <p:spPr>
          <a:xfrm>
            <a:off x="1144080" y="1139040"/>
            <a:ext cx="336240" cy="661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a:lnSpc>
                <a:spcPct val="200000"/>
              </a:lnSpc>
              <a:spcBef>
                <a:spcPts val="1001"/>
              </a:spcBef>
            </a:pPr>
            <a:r>
              <a:rPr lang="pt-BR" sz="2100" b="1" strike="noStrike" spc="-1">
                <a:solidFill>
                  <a:srgbClr val="990000"/>
                </a:solidFill>
                <a:latin typeface="Calibri"/>
                <a:ea typeface="ＭＳ Ｐゴシック"/>
              </a:rPr>
              <a:t>1</a:t>
            </a:r>
            <a:endParaRPr lang="pt-BR" sz="2100" b="0" strike="noStrike" spc="-1">
              <a:latin typeface="Arial"/>
            </a:endParaRPr>
          </a:p>
        </p:txBody>
      </p:sp>
      <p:sp>
        <p:nvSpPr>
          <p:cNvPr id="61" name="CustomShape 7"/>
          <p:cNvSpPr/>
          <p:nvPr/>
        </p:nvSpPr>
        <p:spPr>
          <a:xfrm>
            <a:off x="1140840" y="1609560"/>
            <a:ext cx="337680" cy="6598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a:lnSpc>
                <a:spcPct val="200000"/>
              </a:lnSpc>
              <a:spcBef>
                <a:spcPts val="1001"/>
              </a:spcBef>
            </a:pPr>
            <a:r>
              <a:rPr lang="pt-BR" sz="2100" b="1" strike="noStrike" spc="-1">
                <a:solidFill>
                  <a:srgbClr val="990000"/>
                </a:solidFill>
                <a:latin typeface="Calibri"/>
                <a:ea typeface="ＭＳ Ｐゴシック"/>
              </a:rPr>
              <a:t>2</a:t>
            </a:r>
            <a:endParaRPr lang="pt-BR" sz="2100" b="0" strike="noStrike" spc="-1">
              <a:latin typeface="Arial"/>
            </a:endParaRPr>
          </a:p>
        </p:txBody>
      </p:sp>
      <p:sp>
        <p:nvSpPr>
          <p:cNvPr id="62" name="CustomShape 8"/>
          <p:cNvSpPr/>
          <p:nvPr/>
        </p:nvSpPr>
        <p:spPr>
          <a:xfrm>
            <a:off x="1130040" y="2160360"/>
            <a:ext cx="336240" cy="6598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a:lnSpc>
                <a:spcPct val="200000"/>
              </a:lnSpc>
              <a:spcBef>
                <a:spcPts val="1001"/>
              </a:spcBef>
            </a:pPr>
            <a:r>
              <a:rPr lang="pt-BR" sz="2100" b="1" strike="noStrike" spc="-1">
                <a:solidFill>
                  <a:srgbClr val="990000"/>
                </a:solidFill>
                <a:latin typeface="Calibri"/>
                <a:ea typeface="ＭＳ Ｐゴシック"/>
              </a:rPr>
              <a:t>3</a:t>
            </a:r>
            <a:endParaRPr lang="pt-BR" sz="2100" b="0" strike="noStrike" spc="-1">
              <a:latin typeface="Arial"/>
            </a:endParaRPr>
          </a:p>
        </p:txBody>
      </p:sp>
      <p:sp>
        <p:nvSpPr>
          <p:cNvPr id="63" name="CustomShape 9"/>
          <p:cNvSpPr/>
          <p:nvPr/>
        </p:nvSpPr>
        <p:spPr>
          <a:xfrm>
            <a:off x="1136160" y="2763720"/>
            <a:ext cx="336240" cy="661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a:lnSpc>
                <a:spcPct val="200000"/>
              </a:lnSpc>
              <a:spcBef>
                <a:spcPts val="1001"/>
              </a:spcBef>
            </a:pPr>
            <a:r>
              <a:rPr lang="pt-BR" sz="2100" b="1" strike="noStrike" spc="-1">
                <a:solidFill>
                  <a:srgbClr val="990000"/>
                </a:solidFill>
                <a:latin typeface="Calibri"/>
                <a:ea typeface="ＭＳ Ｐゴシック"/>
              </a:rPr>
              <a:t>4</a:t>
            </a:r>
            <a:endParaRPr lang="pt-BR" sz="2100" b="0" strike="noStrike" spc="-1">
              <a:latin typeface="Arial"/>
            </a:endParaRPr>
          </a:p>
        </p:txBody>
      </p:sp>
      <p:sp>
        <p:nvSpPr>
          <p:cNvPr id="64" name="CustomShape 10"/>
          <p:cNvSpPr/>
          <p:nvPr/>
        </p:nvSpPr>
        <p:spPr>
          <a:xfrm>
            <a:off x="1071720" y="365760"/>
            <a:ext cx="4992480" cy="772920"/>
          </a:xfrm>
          <a:prstGeom prst="rect">
            <a:avLst/>
          </a:prstGeom>
          <a:noFill/>
          <a:ln>
            <a:noFill/>
          </a:ln>
        </p:spPr>
        <p:style>
          <a:lnRef idx="0">
            <a:scrgbClr r="0" g="0" b="0"/>
          </a:lnRef>
          <a:fillRef idx="0">
            <a:scrgbClr r="0" g="0" b="0"/>
          </a:fillRef>
          <a:effectRef idx="0">
            <a:scrgbClr r="0" g="0" b="0"/>
          </a:effectRef>
          <a:fontRef idx="minor"/>
        </p:style>
        <p:txBody>
          <a:bodyPr anchor="ctr">
            <a:normAutofit/>
          </a:bodyPr>
          <a:lstStyle/>
          <a:p>
            <a:pPr>
              <a:lnSpc>
                <a:spcPct val="90000"/>
              </a:lnSpc>
            </a:pPr>
            <a:r>
              <a:rPr lang="pt-BR" sz="3600" b="1" strike="noStrike" spc="-1">
                <a:solidFill>
                  <a:srgbClr val="C00000"/>
                </a:solidFill>
                <a:latin typeface="Calibri"/>
              </a:rPr>
              <a:t>Sumário</a:t>
            </a:r>
            <a:endParaRPr lang="pt-BR" sz="3600" b="0" strike="noStrike" spc="-1">
              <a:latin typeface="Arial"/>
            </a:endParaRPr>
          </a:p>
        </p:txBody>
      </p:sp>
      <p:sp>
        <p:nvSpPr>
          <p:cNvPr id="65" name="CustomShape 11"/>
          <p:cNvSpPr/>
          <p:nvPr/>
        </p:nvSpPr>
        <p:spPr>
          <a:xfrm>
            <a:off x="1109520" y="4525200"/>
            <a:ext cx="375840" cy="375840"/>
          </a:xfrm>
          <a:prstGeom prst="ellipse">
            <a:avLst/>
          </a:prstGeom>
          <a:solidFill>
            <a:schemeClr val="bg1"/>
          </a:solidFill>
          <a:ln w="38160">
            <a:solidFill>
              <a:srgbClr val="990000"/>
            </a:solidFill>
          </a:ln>
        </p:spPr>
        <p:style>
          <a:lnRef idx="2">
            <a:schemeClr val="accent1">
              <a:shade val="50000"/>
            </a:schemeClr>
          </a:lnRef>
          <a:fillRef idx="1">
            <a:schemeClr val="accent1"/>
          </a:fillRef>
          <a:effectRef idx="0">
            <a:schemeClr val="accent1"/>
          </a:effectRef>
          <a:fontRef idx="minor"/>
        </p:style>
      </p:sp>
      <p:sp>
        <p:nvSpPr>
          <p:cNvPr id="66" name="CustomShape 12"/>
          <p:cNvSpPr/>
          <p:nvPr/>
        </p:nvSpPr>
        <p:spPr>
          <a:xfrm>
            <a:off x="1109520" y="4267800"/>
            <a:ext cx="336240" cy="661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a:lnSpc>
                <a:spcPct val="200000"/>
              </a:lnSpc>
              <a:spcBef>
                <a:spcPts val="1001"/>
              </a:spcBef>
            </a:pPr>
            <a:r>
              <a:rPr lang="pt-BR" sz="2100" b="1" strike="noStrike" spc="-1">
                <a:solidFill>
                  <a:srgbClr val="990000"/>
                </a:solidFill>
                <a:latin typeface="Calibri"/>
                <a:ea typeface="ＭＳ Ｐゴシック"/>
              </a:rPr>
              <a:t>5</a:t>
            </a:r>
            <a:endParaRPr lang="pt-BR" sz="2100" b="0" strike="noStrike" spc="-1">
              <a:latin typeface="Arial"/>
            </a:endParaRPr>
          </a:p>
        </p:txBody>
      </p:sp>
      <p:sp>
        <p:nvSpPr>
          <p:cNvPr id="67" name="CustomShape 13"/>
          <p:cNvSpPr/>
          <p:nvPr/>
        </p:nvSpPr>
        <p:spPr>
          <a:xfrm>
            <a:off x="1259280" y="4271760"/>
            <a:ext cx="120960" cy="120960"/>
          </a:xfrm>
          <a:prstGeom prst="ellipse">
            <a:avLst/>
          </a:prstGeom>
          <a:solidFill>
            <a:srgbClr val="990000"/>
          </a:solidFill>
          <a:ln>
            <a:noFill/>
          </a:ln>
        </p:spPr>
        <p:style>
          <a:lnRef idx="2">
            <a:schemeClr val="accent1">
              <a:shade val="50000"/>
            </a:schemeClr>
          </a:lnRef>
          <a:fillRef idx="1">
            <a:schemeClr val="accent1"/>
          </a:fillRef>
          <a:effectRef idx="0">
            <a:schemeClr val="accent1"/>
          </a:effectRef>
          <a:fontRef idx="minor"/>
        </p:style>
      </p:sp>
      <p:sp>
        <p:nvSpPr>
          <p:cNvPr id="68" name="CustomShape 14"/>
          <p:cNvSpPr/>
          <p:nvPr/>
        </p:nvSpPr>
        <p:spPr>
          <a:xfrm>
            <a:off x="1252800" y="5096160"/>
            <a:ext cx="120960" cy="120960"/>
          </a:xfrm>
          <a:prstGeom prst="ellipse">
            <a:avLst/>
          </a:prstGeom>
          <a:solidFill>
            <a:srgbClr val="990000"/>
          </a:solidFill>
          <a:ln>
            <a:noFill/>
          </a:ln>
        </p:spPr>
        <p:style>
          <a:lnRef idx="2">
            <a:schemeClr val="accent1">
              <a:shade val="50000"/>
            </a:schemeClr>
          </a:lnRef>
          <a:fillRef idx="1">
            <a:schemeClr val="accent1"/>
          </a:fillRef>
          <a:effectRef idx="0">
            <a:schemeClr val="accent1"/>
          </a:effectRef>
          <a:fontRef idx="minor"/>
        </p:style>
      </p:sp>
      <p:sp>
        <p:nvSpPr>
          <p:cNvPr id="69" name="CustomShape 15"/>
          <p:cNvSpPr/>
          <p:nvPr/>
        </p:nvSpPr>
        <p:spPr>
          <a:xfrm>
            <a:off x="148320" y="150120"/>
            <a:ext cx="11895480" cy="6557400"/>
          </a:xfrm>
          <a:prstGeom prst="rect">
            <a:avLst/>
          </a:prstGeom>
          <a:noFill/>
          <a:ln>
            <a:solidFill>
              <a:srgbClr val="C21725"/>
            </a:solidFill>
          </a:ln>
        </p:spPr>
        <p:style>
          <a:lnRef idx="2">
            <a:schemeClr val="accent1">
              <a:shade val="50000"/>
            </a:schemeClr>
          </a:lnRef>
          <a:fillRef idx="1">
            <a:schemeClr val="accent1"/>
          </a:fillRef>
          <a:effectRef idx="0">
            <a:schemeClr val="accent1"/>
          </a:effectRef>
          <a:fontRef idx="minor"/>
        </p:style>
      </p:sp>
      <p:pic>
        <p:nvPicPr>
          <p:cNvPr id="70" name="Imagem 36"/>
          <p:cNvPicPr/>
          <p:nvPr/>
        </p:nvPicPr>
        <p:blipFill>
          <a:blip r:embed="rId3"/>
          <a:srcRect r="15474"/>
          <a:stretch/>
        </p:blipFill>
        <p:spPr>
          <a:xfrm flipH="1">
            <a:off x="3728160" y="-54360"/>
            <a:ext cx="8817840" cy="6959880"/>
          </a:xfrm>
          <a:prstGeom prst="rect">
            <a:avLst/>
          </a:prstGeom>
          <a:ln>
            <a:noFill/>
          </a:ln>
          <a:effectLst>
            <a:softEdge rad="635000"/>
          </a:effectLst>
        </p:spPr>
      </p:pic>
      <p:sp>
        <p:nvSpPr>
          <p:cNvPr id="71" name="CustomShape 16"/>
          <p:cNvSpPr/>
          <p:nvPr/>
        </p:nvSpPr>
        <p:spPr>
          <a:xfrm>
            <a:off x="1318320" y="1405800"/>
            <a:ext cx="1529640" cy="33372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spAutoFit/>
          </a:bodyPr>
          <a:lstStyle/>
          <a:p>
            <a:pPr>
              <a:lnSpc>
                <a:spcPct val="100000"/>
              </a:lnSpc>
            </a:pPr>
            <a:r>
              <a:rPr lang="pt-BR" sz="1600" b="0" strike="noStrike" spc="-1">
                <a:solidFill>
                  <a:srgbClr val="404040"/>
                </a:solidFill>
                <a:latin typeface="Calibri"/>
                <a:ea typeface="Arial Unicode MS"/>
              </a:rPr>
              <a:t>Introdução	</a:t>
            </a:r>
            <a:endParaRPr lang="pt-BR" sz="1600" b="0" strike="noStrike" spc="-1">
              <a:latin typeface="Arial"/>
            </a:endParaRPr>
          </a:p>
        </p:txBody>
      </p:sp>
      <p:sp>
        <p:nvSpPr>
          <p:cNvPr id="72" name="CustomShape 17"/>
          <p:cNvSpPr/>
          <p:nvPr/>
        </p:nvSpPr>
        <p:spPr>
          <a:xfrm>
            <a:off x="1509840" y="1896120"/>
            <a:ext cx="3011040" cy="33372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spAutoFit/>
          </a:bodyPr>
          <a:lstStyle/>
          <a:p>
            <a:pPr>
              <a:lnSpc>
                <a:spcPct val="100000"/>
              </a:lnSpc>
            </a:pPr>
            <a:r>
              <a:rPr lang="pt-BR" sz="1600" b="0" strike="noStrike" spc="-1">
                <a:solidFill>
                  <a:srgbClr val="404040"/>
                </a:solidFill>
                <a:latin typeface="Calibri"/>
                <a:ea typeface="Arial Unicode MS"/>
              </a:rPr>
              <a:t>Relação das Unidades CEAC Norte </a:t>
            </a:r>
            <a:endParaRPr lang="pt-BR" sz="1600" b="0" strike="noStrike" spc="-1">
              <a:latin typeface="Arial"/>
            </a:endParaRPr>
          </a:p>
        </p:txBody>
      </p:sp>
      <p:sp>
        <p:nvSpPr>
          <p:cNvPr id="73" name="CustomShape 18"/>
          <p:cNvSpPr/>
          <p:nvPr/>
        </p:nvSpPr>
        <p:spPr>
          <a:xfrm>
            <a:off x="1503720" y="2455560"/>
            <a:ext cx="3157560" cy="33372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spAutoFit/>
          </a:bodyPr>
          <a:lstStyle/>
          <a:p>
            <a:pPr>
              <a:lnSpc>
                <a:spcPct val="100000"/>
              </a:lnSpc>
            </a:pPr>
            <a:r>
              <a:rPr lang="pt-BR" sz="1600" b="0" strike="noStrike" spc="-1">
                <a:solidFill>
                  <a:srgbClr val="404040"/>
                </a:solidFill>
                <a:latin typeface="Calibri"/>
                <a:ea typeface="Arial Unicode MS"/>
              </a:rPr>
              <a:t>Resultados – Produção Quantitativa </a:t>
            </a:r>
            <a:endParaRPr lang="pt-BR" sz="1600" b="0" strike="noStrike" spc="-1">
              <a:latin typeface="Arial"/>
            </a:endParaRPr>
          </a:p>
        </p:txBody>
      </p:sp>
      <p:sp>
        <p:nvSpPr>
          <p:cNvPr id="74" name="CustomShape 19"/>
          <p:cNvSpPr/>
          <p:nvPr/>
        </p:nvSpPr>
        <p:spPr>
          <a:xfrm>
            <a:off x="1523160" y="3009600"/>
            <a:ext cx="2327040" cy="33372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spAutoFit/>
          </a:bodyPr>
          <a:lstStyle/>
          <a:p>
            <a:pPr>
              <a:lnSpc>
                <a:spcPct val="100000"/>
              </a:lnSpc>
            </a:pPr>
            <a:r>
              <a:rPr lang="pt-BR" sz="1600" b="0" strike="noStrike" spc="-1">
                <a:solidFill>
                  <a:srgbClr val="404040"/>
                </a:solidFill>
                <a:latin typeface="Calibri"/>
                <a:ea typeface="Arial Unicode MS"/>
              </a:rPr>
              <a:t>Indicadores de Qualidade </a:t>
            </a:r>
            <a:endParaRPr lang="pt-BR" sz="1600" b="0" strike="noStrike" spc="-1">
              <a:latin typeface="Arial"/>
            </a:endParaRPr>
          </a:p>
        </p:txBody>
      </p:sp>
      <p:sp>
        <p:nvSpPr>
          <p:cNvPr id="75" name="CustomShape 20"/>
          <p:cNvSpPr/>
          <p:nvPr/>
        </p:nvSpPr>
        <p:spPr>
          <a:xfrm>
            <a:off x="1461240" y="3837240"/>
            <a:ext cx="2782440" cy="33372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spAutoFit/>
          </a:bodyPr>
          <a:lstStyle/>
          <a:p>
            <a:pPr>
              <a:lnSpc>
                <a:spcPct val="100000"/>
              </a:lnSpc>
            </a:pPr>
            <a:r>
              <a:rPr lang="pt-BR" sz="1600" b="0" strike="noStrike" spc="-1">
                <a:solidFill>
                  <a:srgbClr val="404040"/>
                </a:solidFill>
                <a:latin typeface="Calibri"/>
                <a:ea typeface="Arial Unicode MS"/>
              </a:rPr>
              <a:t>Tempo de Entrega de Resultado</a:t>
            </a:r>
            <a:endParaRPr lang="pt-BR" sz="1600" b="0" strike="noStrike" spc="-1">
              <a:latin typeface="Arial"/>
            </a:endParaRPr>
          </a:p>
        </p:txBody>
      </p:sp>
      <p:sp>
        <p:nvSpPr>
          <p:cNvPr id="76" name="CustomShape 21"/>
          <p:cNvSpPr/>
          <p:nvPr/>
        </p:nvSpPr>
        <p:spPr>
          <a:xfrm>
            <a:off x="1492200" y="4572000"/>
            <a:ext cx="1987200" cy="33372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spAutoFit/>
          </a:bodyPr>
          <a:lstStyle/>
          <a:p>
            <a:pPr>
              <a:lnSpc>
                <a:spcPct val="100000"/>
              </a:lnSpc>
            </a:pPr>
            <a:r>
              <a:rPr lang="pt-BR" sz="1600" b="0" strike="noStrike" spc="-1">
                <a:solidFill>
                  <a:srgbClr val="404040"/>
                </a:solidFill>
                <a:latin typeface="Calibri"/>
                <a:ea typeface="Arial Unicode MS"/>
              </a:rPr>
              <a:t> Recursos Financeiros </a:t>
            </a:r>
            <a:endParaRPr lang="pt-BR" sz="1600" b="0" strike="noStrike" spc="-1">
              <a:latin typeface="Arial"/>
            </a:endParaRPr>
          </a:p>
        </p:txBody>
      </p:sp>
      <p:sp>
        <p:nvSpPr>
          <p:cNvPr id="77" name="CustomShape 22"/>
          <p:cNvSpPr/>
          <p:nvPr/>
        </p:nvSpPr>
        <p:spPr>
          <a:xfrm>
            <a:off x="933120" y="4904640"/>
            <a:ext cx="2009160" cy="1549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marL="540360">
              <a:lnSpc>
                <a:spcPct val="150000"/>
              </a:lnSpc>
              <a:spcBef>
                <a:spcPts val="601"/>
              </a:spcBef>
              <a:spcAft>
                <a:spcPts val="601"/>
              </a:spcAft>
            </a:pPr>
            <a:r>
              <a:rPr lang="pt-BR" sz="1600" b="0" strike="noStrike" spc="-1">
                <a:solidFill>
                  <a:srgbClr val="404040"/>
                </a:solidFill>
                <a:latin typeface="Calibri"/>
                <a:ea typeface="Arial Unicode MS"/>
              </a:rPr>
              <a:t>Fluxo de Caixa                                                               </a:t>
            </a:r>
            <a:endParaRPr lang="pt-BR" sz="1600" b="0" strike="noStrike" spc="-1">
              <a:latin typeface="Arial"/>
            </a:endParaRPr>
          </a:p>
        </p:txBody>
      </p:sp>
      <p:sp>
        <p:nvSpPr>
          <p:cNvPr id="78" name="CustomShape 23"/>
          <p:cNvSpPr/>
          <p:nvPr/>
        </p:nvSpPr>
        <p:spPr>
          <a:xfrm>
            <a:off x="901440" y="5158800"/>
            <a:ext cx="2746080" cy="454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marL="540360">
              <a:lnSpc>
                <a:spcPct val="150000"/>
              </a:lnSpc>
              <a:spcBef>
                <a:spcPts val="601"/>
              </a:spcBef>
              <a:spcAft>
                <a:spcPts val="601"/>
              </a:spcAft>
            </a:pPr>
            <a:r>
              <a:rPr lang="pt-BR" sz="1600" b="0" strike="noStrike" spc="-1">
                <a:solidFill>
                  <a:srgbClr val="404040"/>
                </a:solidFill>
                <a:latin typeface="Calibri"/>
                <a:ea typeface="Arial Unicode MS"/>
              </a:rPr>
              <a:t>Demonstrativo Contábil </a:t>
            </a:r>
            <a:endParaRPr lang="pt-BR" sz="1600" b="0" strike="noStrike" spc="-1">
              <a:latin typeface="Arial"/>
            </a:endParaRPr>
          </a:p>
        </p:txBody>
      </p:sp>
      <p:sp>
        <p:nvSpPr>
          <p:cNvPr id="79" name="CustomShape 24"/>
          <p:cNvSpPr/>
          <p:nvPr/>
        </p:nvSpPr>
        <p:spPr>
          <a:xfrm>
            <a:off x="1249200" y="3949920"/>
            <a:ext cx="120960" cy="120960"/>
          </a:xfrm>
          <a:prstGeom prst="ellipse">
            <a:avLst/>
          </a:prstGeom>
          <a:solidFill>
            <a:srgbClr val="990000"/>
          </a:solidFill>
          <a:ln>
            <a:noFill/>
          </a:ln>
        </p:spPr>
        <p:style>
          <a:lnRef idx="2">
            <a:schemeClr val="accent1">
              <a:shade val="50000"/>
            </a:schemeClr>
          </a:lnRef>
          <a:fillRef idx="1">
            <a:schemeClr val="accent1"/>
          </a:fillRef>
          <a:effectRef idx="0">
            <a:schemeClr val="accent1"/>
          </a:effectRef>
          <a:fontRef idx="minor"/>
        </p:style>
      </p:sp>
      <p:sp>
        <p:nvSpPr>
          <p:cNvPr id="80" name="CustomShape 25"/>
          <p:cNvSpPr/>
          <p:nvPr/>
        </p:nvSpPr>
        <p:spPr>
          <a:xfrm>
            <a:off x="1432800" y="3475080"/>
            <a:ext cx="3165120" cy="33372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spAutoFit/>
          </a:bodyPr>
          <a:lstStyle/>
          <a:p>
            <a:pPr>
              <a:lnSpc>
                <a:spcPct val="100000"/>
              </a:lnSpc>
            </a:pPr>
            <a:r>
              <a:rPr lang="pt-BR" sz="1600" b="0" strike="noStrike" spc="-1">
                <a:solidFill>
                  <a:srgbClr val="404040"/>
                </a:solidFill>
                <a:latin typeface="Calibri"/>
                <a:ea typeface="Arial Unicode MS"/>
              </a:rPr>
              <a:t>Pesquisa de Satisfação dos Usuários </a:t>
            </a:r>
            <a:endParaRPr lang="pt-BR" sz="1600" b="0" strike="noStrike" spc="-1">
              <a:latin typeface="Arial"/>
            </a:endParaRPr>
          </a:p>
        </p:txBody>
      </p:sp>
      <p:sp>
        <p:nvSpPr>
          <p:cNvPr id="81" name="CustomShape 26"/>
          <p:cNvSpPr/>
          <p:nvPr/>
        </p:nvSpPr>
        <p:spPr>
          <a:xfrm>
            <a:off x="1250640" y="3585960"/>
            <a:ext cx="120960" cy="120960"/>
          </a:xfrm>
          <a:prstGeom prst="ellipse">
            <a:avLst/>
          </a:prstGeom>
          <a:solidFill>
            <a:srgbClr val="990000"/>
          </a:solidFill>
          <a:ln>
            <a:noFill/>
          </a:ln>
        </p:spPr>
        <p:style>
          <a:lnRef idx="2">
            <a:schemeClr val="accent1">
              <a:shade val="50000"/>
            </a:schemeClr>
          </a:lnRef>
          <a:fillRef idx="1">
            <a:schemeClr val="accent1"/>
          </a:fillRef>
          <a:effectRef idx="0">
            <a:schemeClr val="accent1"/>
          </a:effectRef>
          <a:fontRef idx="minor"/>
        </p:style>
      </p:sp>
      <p:sp>
        <p:nvSpPr>
          <p:cNvPr id="82" name="CustomShape 27"/>
          <p:cNvSpPr/>
          <p:nvPr/>
        </p:nvSpPr>
        <p:spPr>
          <a:xfrm>
            <a:off x="1454400" y="4144320"/>
            <a:ext cx="1953360" cy="33372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spAutoFit/>
          </a:bodyPr>
          <a:lstStyle/>
          <a:p>
            <a:pPr>
              <a:lnSpc>
                <a:spcPct val="100000"/>
              </a:lnSpc>
            </a:pPr>
            <a:r>
              <a:rPr lang="pt-BR" sz="1600" b="0" strike="noStrike" spc="-1">
                <a:solidFill>
                  <a:srgbClr val="404040"/>
                </a:solidFill>
                <a:latin typeface="Calibri"/>
                <a:ea typeface="Arial Unicode MS"/>
              </a:rPr>
              <a:t>Educação Continuada</a:t>
            </a:r>
            <a:endParaRPr lang="pt-BR" sz="1600" b="0" strike="noStrike" spc="-1">
              <a:latin typeface="Arial"/>
            </a:endParaRPr>
          </a:p>
        </p:txBody>
      </p:sp>
      <p:sp>
        <p:nvSpPr>
          <p:cNvPr id="83" name="CustomShape 28"/>
          <p:cNvSpPr/>
          <p:nvPr/>
        </p:nvSpPr>
        <p:spPr>
          <a:xfrm>
            <a:off x="1249200" y="5357880"/>
            <a:ext cx="120960" cy="120960"/>
          </a:xfrm>
          <a:prstGeom prst="ellipse">
            <a:avLst/>
          </a:prstGeom>
          <a:solidFill>
            <a:srgbClr val="990000"/>
          </a:solidFill>
          <a:ln>
            <a:noFill/>
          </a:ln>
        </p:spPr>
        <p:style>
          <a:lnRef idx="2">
            <a:schemeClr val="accent1">
              <a:shade val="50000"/>
            </a:schemeClr>
          </a:lnRef>
          <a:fillRef idx="1">
            <a:schemeClr val="accent1"/>
          </a:fillRef>
          <a:effectRef idx="0">
            <a:schemeClr val="accent1"/>
          </a:effectRef>
          <a:fontRef idx="minor"/>
        </p:style>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4" name="Imagem 7"/>
          <p:cNvPicPr/>
          <p:nvPr/>
        </p:nvPicPr>
        <p:blipFill>
          <a:blip r:embed="rId2">
            <a:extLst>
              <a:ext uri="{BEBA8EAE-BF5A-486C-A8C5-ECC9F3942E4B}">
                <a14:imgProps xmlns:a14="http://schemas.microsoft.com/office/drawing/2010/main">
                  <a14:imgLayer r:embed="rId3">
                    <a14:imgEffect>
                      <a14:saturation sat="66000"/>
                    </a14:imgEffect>
                  </a14:imgLayer>
                </a14:imgProps>
              </a:ext>
            </a:extLst>
          </a:blip>
          <a:srcRect r="7841"/>
          <a:stretch/>
        </p:blipFill>
        <p:spPr>
          <a:xfrm flipH="1">
            <a:off x="-1074240" y="0"/>
            <a:ext cx="9479880" cy="6857640"/>
          </a:xfrm>
          <a:prstGeom prst="rect">
            <a:avLst/>
          </a:prstGeom>
          <a:ln>
            <a:noFill/>
          </a:ln>
          <a:effectLst>
            <a:softEdge rad="635000"/>
          </a:effectLst>
        </p:spPr>
      </p:pic>
      <p:sp>
        <p:nvSpPr>
          <p:cNvPr id="85" name="CustomShape 1"/>
          <p:cNvSpPr/>
          <p:nvPr/>
        </p:nvSpPr>
        <p:spPr>
          <a:xfrm>
            <a:off x="7490520" y="983880"/>
            <a:ext cx="4363560" cy="4774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marL="539640" algn="ctr">
              <a:lnSpc>
                <a:spcPct val="150000"/>
              </a:lnSpc>
            </a:pPr>
            <a:r>
              <a:rPr lang="pt-BR" sz="1300" b="1" i="1" strike="noStrike" spc="-1">
                <a:solidFill>
                  <a:srgbClr val="404040"/>
                </a:solidFill>
                <a:latin typeface="Calibri"/>
                <a:ea typeface="Arial Unicode MS"/>
              </a:rPr>
              <a:t> </a:t>
            </a:r>
            <a:endParaRPr lang="pt-BR" sz="1300" b="0" strike="noStrike" spc="-1">
              <a:latin typeface="Arial"/>
            </a:endParaRPr>
          </a:p>
          <a:p>
            <a:pPr marL="539640">
              <a:lnSpc>
                <a:spcPct val="150000"/>
              </a:lnSpc>
              <a:spcBef>
                <a:spcPts val="601"/>
              </a:spcBef>
              <a:spcAft>
                <a:spcPts val="601"/>
              </a:spcAft>
            </a:pPr>
            <a:r>
              <a:rPr lang="pt-BR" sz="1300" b="1" strike="noStrike" spc="-1">
                <a:solidFill>
                  <a:srgbClr val="404040"/>
                </a:solidFill>
                <a:latin typeface="Calibri"/>
                <a:ea typeface="Arial Unicode MS"/>
              </a:rPr>
              <a:t>INTRODUÇÃO</a:t>
            </a:r>
            <a:endParaRPr lang="pt-BR" sz="1300" b="0" strike="noStrike" spc="-1">
              <a:latin typeface="Arial"/>
            </a:endParaRPr>
          </a:p>
          <a:p>
            <a:pPr marL="539640" algn="just">
              <a:lnSpc>
                <a:spcPct val="150000"/>
              </a:lnSpc>
              <a:spcBef>
                <a:spcPts val="601"/>
              </a:spcBef>
              <a:spcAft>
                <a:spcPts val="1199"/>
              </a:spcAft>
            </a:pPr>
            <a:r>
              <a:rPr lang="pt-BR" sz="1300" b="0" strike="noStrike" spc="-1">
                <a:solidFill>
                  <a:srgbClr val="404040"/>
                </a:solidFill>
                <a:latin typeface="Calibri"/>
                <a:ea typeface="Arial Unicode MS"/>
              </a:rPr>
              <a:t>O presente relatório apresenta os resultados obtidos com a execução do Contrato de Gestão n° 001.0500.000.026/2015 de Serviços Laboratoriais celebrado em 04/08/2015  entre o Estado de São Paulo, por intermédio da SECRETARIA DE ESTADO DA SAÚDE, e a ASSOCIAÇÃO FUNDO DE INCENTIVO À PESQUISA - AFIP, qualificada como Organização Social de Saúde, para gerenciamento e operacionalização da gestão e realização de exames laboratoriais no CENTRO ESTADUAL DE ANÁLISES CLÍNICAS DA ZONA NORTE - CEAC ZONA NORTE no ano de 2019, em conformidade com a Lei Complementar n°846, de 04 de Junho de 1998. </a:t>
            </a:r>
            <a:endParaRPr lang="pt-BR" sz="1300" b="0" strike="noStrike" spc="-1">
              <a:latin typeface="Arial"/>
            </a:endParaRPr>
          </a:p>
        </p:txBody>
      </p:sp>
      <p:sp>
        <p:nvSpPr>
          <p:cNvPr id="86" name="CustomShape 2"/>
          <p:cNvSpPr/>
          <p:nvPr/>
        </p:nvSpPr>
        <p:spPr>
          <a:xfrm>
            <a:off x="7555320" y="310320"/>
            <a:ext cx="4480200" cy="912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50000"/>
              </a:lnSpc>
            </a:pPr>
            <a:r>
              <a:rPr lang="pt-BR" sz="1800" b="1" strike="noStrike" spc="-1">
                <a:solidFill>
                  <a:srgbClr val="C00000"/>
                </a:solidFill>
                <a:latin typeface="Calibri"/>
                <a:ea typeface="Arial Unicode MS"/>
              </a:rPr>
              <a:t>Centro Estadual de Análises Clínicas da Zona Norte – AFIP/ OSS</a:t>
            </a:r>
            <a:endParaRPr lang="pt-BR" sz="1800" b="0" strike="noStrike" spc="-1">
              <a:latin typeface="Arial"/>
            </a:endParaRPr>
          </a:p>
        </p:txBody>
      </p:sp>
      <p:sp>
        <p:nvSpPr>
          <p:cNvPr id="87" name="CustomShape 3"/>
          <p:cNvSpPr/>
          <p:nvPr/>
        </p:nvSpPr>
        <p:spPr>
          <a:xfrm>
            <a:off x="7407720" y="150120"/>
            <a:ext cx="4557240" cy="5788440"/>
          </a:xfrm>
          <a:prstGeom prst="rect">
            <a:avLst/>
          </a:prstGeom>
          <a:noFill/>
          <a:ln>
            <a:solidFill>
              <a:srgbClr val="C21725"/>
            </a:solidFill>
          </a:ln>
        </p:spPr>
        <p:style>
          <a:lnRef idx="2">
            <a:schemeClr val="accent1">
              <a:shade val="50000"/>
            </a:schemeClr>
          </a:lnRef>
          <a:fillRef idx="1">
            <a:schemeClr val="accent1"/>
          </a:fillRef>
          <a:effectRef idx="0">
            <a:schemeClr val="accent1"/>
          </a:effectRef>
          <a:fontRef idx="minor"/>
        </p:style>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88" name="Imagem 3"/>
          <p:cNvPicPr/>
          <p:nvPr/>
        </p:nvPicPr>
        <p:blipFill>
          <a:blip r:embed="rId2"/>
          <a:srcRect t="7666" b="8060"/>
          <a:stretch/>
        </p:blipFill>
        <p:spPr>
          <a:xfrm>
            <a:off x="0" y="0"/>
            <a:ext cx="12191760" cy="6857640"/>
          </a:xfrm>
          <a:prstGeom prst="rect">
            <a:avLst/>
          </a:prstGeom>
          <a:ln>
            <a:noFill/>
          </a:ln>
        </p:spPr>
      </p:pic>
      <p:sp>
        <p:nvSpPr>
          <p:cNvPr id="89" name="CustomShape 1"/>
          <p:cNvSpPr/>
          <p:nvPr/>
        </p:nvSpPr>
        <p:spPr>
          <a:xfrm>
            <a:off x="0" y="0"/>
            <a:ext cx="12191760" cy="6857640"/>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p:style>
      </p:sp>
      <p:sp>
        <p:nvSpPr>
          <p:cNvPr id="90" name="CustomShape 2"/>
          <p:cNvSpPr/>
          <p:nvPr/>
        </p:nvSpPr>
        <p:spPr>
          <a:xfrm>
            <a:off x="184680" y="1243440"/>
            <a:ext cx="5551200" cy="49251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marL="285840" indent="-285480" algn="just">
              <a:lnSpc>
                <a:spcPct val="150000"/>
              </a:lnSpc>
              <a:spcBef>
                <a:spcPts val="601"/>
              </a:spcBef>
              <a:spcAft>
                <a:spcPts val="1199"/>
              </a:spcAft>
              <a:buClr>
                <a:srgbClr val="C00000"/>
              </a:buClr>
              <a:buFont typeface="Wingdings" charset="2"/>
              <a:buChar char=""/>
            </a:pPr>
            <a:r>
              <a:rPr lang="pt-BR" sz="1200" b="0" strike="noStrike" spc="-1">
                <a:solidFill>
                  <a:srgbClr val="404040"/>
                </a:solidFill>
                <a:latin typeface="Calibri"/>
              </a:rPr>
              <a:t>Os Centros Estaduais de Análises Clínicas foram criados pela Secretaria Estadual de Saúde com a finalidade de realizar exames laboratoriais em alta escala, com resultados mais ágeis e menor custo, visando à melhoria da qualidade dos serviços desta natureza prestados a pacientes de Unidades de Saúde do Sistema Único de Saúde – SUS/SP no âmbito de suas áreas de abrangência. </a:t>
            </a:r>
            <a:endParaRPr lang="pt-BR" sz="1200" b="0" strike="noStrike" spc="-1">
              <a:latin typeface="Arial"/>
            </a:endParaRPr>
          </a:p>
          <a:p>
            <a:pPr marL="285840" indent="-285480" algn="just">
              <a:lnSpc>
                <a:spcPct val="150000"/>
              </a:lnSpc>
              <a:spcBef>
                <a:spcPts val="601"/>
              </a:spcBef>
              <a:spcAft>
                <a:spcPts val="1199"/>
              </a:spcAft>
              <a:buClr>
                <a:srgbClr val="C00000"/>
              </a:buClr>
              <a:buFont typeface="Wingdings" charset="2"/>
              <a:buChar char=""/>
            </a:pPr>
            <a:r>
              <a:rPr lang="pt-BR" sz="1200" b="0" strike="noStrike" spc="-1">
                <a:solidFill>
                  <a:srgbClr val="404040"/>
                </a:solidFill>
                <a:latin typeface="Calibri"/>
              </a:rPr>
              <a:t> O objetivo principal deste contrato é oferecer prestação de serviços auxiliares de diagnóstico laboratorial de rotina com elevado padrão de qualidade com execução destes serviços por Organização Social de Saúde, estruturada para atender a toda a demanda de exames de rotina de Patologia Clínica, Análises Clínicas e Anatomia Patológica, gerados em 30 unidades de saúde estaduais (hospitais e ambulatórios de especialidades médicas).</a:t>
            </a:r>
            <a:endParaRPr lang="pt-BR" sz="1200" b="0" strike="noStrike" spc="-1">
              <a:latin typeface="Arial"/>
            </a:endParaRPr>
          </a:p>
          <a:p>
            <a:pPr marL="285840" indent="-285480" algn="just">
              <a:lnSpc>
                <a:spcPct val="150000"/>
              </a:lnSpc>
              <a:spcBef>
                <a:spcPts val="601"/>
              </a:spcBef>
              <a:spcAft>
                <a:spcPts val="1199"/>
              </a:spcAft>
              <a:buClr>
                <a:srgbClr val="C00000"/>
              </a:buClr>
              <a:buFont typeface="Wingdings" charset="2"/>
              <a:buChar char=""/>
            </a:pPr>
            <a:r>
              <a:rPr lang="pt-BR" sz="1200" b="0" strike="noStrike" spc="-1">
                <a:solidFill>
                  <a:srgbClr val="404040"/>
                </a:solidFill>
                <a:latin typeface="Calibri"/>
              </a:rPr>
              <a:t> As unidades hospitalares encaminhadoras para o CEAC Norte mantêm laboratórios próprios, denominados laboratórios satélites, estruturados pela AFIP em cada hospital, para a realização de exames de urgência (considerados aqueles gerados pelo Pronto-Socorro e unidades de internação) </a:t>
            </a:r>
            <a:r>
              <a:rPr lang="pt-BR" sz="1200" b="0" strike="noStrike" spc="-1">
                <a:solidFill>
                  <a:srgbClr val="404040"/>
                </a:solidFill>
                <a:latin typeface="Calibri"/>
                <a:ea typeface="Arial Unicode MS"/>
              </a:rPr>
              <a:t>e para todos os programas de controle de infecção hospitalar e vigilância epidemiológica. </a:t>
            </a:r>
            <a:endParaRPr lang="pt-BR" sz="1200" b="0" strike="noStrike" spc="-1">
              <a:latin typeface="Arial"/>
            </a:endParaRPr>
          </a:p>
        </p:txBody>
      </p:sp>
      <p:sp>
        <p:nvSpPr>
          <p:cNvPr id="91" name="CustomShape 3"/>
          <p:cNvSpPr/>
          <p:nvPr/>
        </p:nvSpPr>
        <p:spPr>
          <a:xfrm>
            <a:off x="6252840" y="3827520"/>
            <a:ext cx="5430600" cy="27813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just">
              <a:lnSpc>
                <a:spcPct val="150000"/>
              </a:lnSpc>
              <a:spcBef>
                <a:spcPts val="601"/>
              </a:spcBef>
              <a:spcAft>
                <a:spcPts val="1199"/>
              </a:spcAft>
            </a:pPr>
            <a:r>
              <a:rPr lang="pt-BR" sz="1200" b="0" strike="noStrike" spc="-1">
                <a:solidFill>
                  <a:srgbClr val="404040"/>
                </a:solidFill>
                <a:latin typeface="Calibri"/>
                <a:ea typeface="Arial Unicode MS"/>
              </a:rPr>
              <a:t>São encaminhados para o laboratório central do CEAC Norte exames considerados de rotina, gerados tanto em atendimentos ambulatoriais quanto das unidades de internação, com resultados previstos para tempos mínimos previamente definidos. </a:t>
            </a:r>
            <a:endParaRPr lang="pt-BR" sz="1200" b="0" strike="noStrike" spc="-1">
              <a:latin typeface="Arial"/>
            </a:endParaRPr>
          </a:p>
          <a:p>
            <a:pPr algn="just">
              <a:lnSpc>
                <a:spcPct val="150000"/>
              </a:lnSpc>
              <a:spcBef>
                <a:spcPts val="601"/>
              </a:spcBef>
              <a:spcAft>
                <a:spcPts val="1199"/>
              </a:spcAft>
            </a:pPr>
            <a:r>
              <a:rPr lang="pt-BR" sz="1200" b="0" strike="noStrike" spc="-1">
                <a:solidFill>
                  <a:srgbClr val="404040"/>
                </a:solidFill>
                <a:latin typeface="Calibri"/>
                <a:ea typeface="Arial Unicode MS"/>
              </a:rPr>
              <a:t>Os resultados são disponibilizados por plataforma web (via Internet), com utilização de sistema informatizado de código de barras. Os processos atendem a todos os protocolos para coleta, realização do exame, devolução de resultados e normas de qualidade vigentes no país. Em resumo, toda a atividade laboratorial é desenvolvida nos mesmos moldes e com a mesma agilidade e qualidade de qualquer grande laboratório privado </a:t>
            </a:r>
            <a:r>
              <a:rPr lang="pt-BR" sz="1200" b="1" u="sng" strike="noStrike" spc="-1">
                <a:solidFill>
                  <a:srgbClr val="404040"/>
                </a:solidFill>
                <a:uFillTx/>
                <a:latin typeface="Calibri"/>
                <a:ea typeface="Arial Unicode MS"/>
              </a:rPr>
              <a:t>ao custo da Tabela SES</a:t>
            </a:r>
            <a:r>
              <a:rPr lang="pt-BR" sz="1200" b="0" strike="noStrike" spc="-1">
                <a:solidFill>
                  <a:srgbClr val="404040"/>
                </a:solidFill>
                <a:latin typeface="Calibri"/>
                <a:ea typeface="Arial Unicode MS"/>
              </a:rPr>
              <a:t>, especifica para esta atividade.  </a:t>
            </a:r>
            <a:endParaRPr lang="pt-BR" sz="1200" b="0" strike="noStrike" spc="-1">
              <a:latin typeface="Arial"/>
            </a:endParaRPr>
          </a:p>
        </p:txBody>
      </p:sp>
      <p:sp>
        <p:nvSpPr>
          <p:cNvPr id="92" name="CustomShape 4"/>
          <p:cNvSpPr/>
          <p:nvPr/>
        </p:nvSpPr>
        <p:spPr>
          <a:xfrm>
            <a:off x="5967000" y="3573360"/>
            <a:ext cx="5947560" cy="3041640"/>
          </a:xfrm>
          <a:prstGeom prst="rect">
            <a:avLst/>
          </a:prstGeom>
          <a:noFill/>
          <a:ln>
            <a:solidFill>
              <a:srgbClr val="C21725"/>
            </a:solidFill>
          </a:ln>
        </p:spPr>
        <p:style>
          <a:lnRef idx="2">
            <a:schemeClr val="accent1">
              <a:shade val="50000"/>
            </a:schemeClr>
          </a:lnRef>
          <a:fillRef idx="1">
            <a:schemeClr val="accent1"/>
          </a:fillRef>
          <a:effectRef idx="0">
            <a:schemeClr val="accent1"/>
          </a:effectRef>
          <a:fontRef idx="minor"/>
        </p:style>
      </p:sp>
      <p:sp>
        <p:nvSpPr>
          <p:cNvPr id="93" name="CustomShape 5"/>
          <p:cNvSpPr/>
          <p:nvPr/>
        </p:nvSpPr>
        <p:spPr>
          <a:xfrm>
            <a:off x="469800" y="118800"/>
            <a:ext cx="5947560" cy="1094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50000"/>
              </a:lnSpc>
            </a:pPr>
            <a:r>
              <a:rPr lang="pt-BR" sz="2200" b="1" strike="noStrike" spc="-1">
                <a:solidFill>
                  <a:srgbClr val="C00000"/>
                </a:solidFill>
                <a:latin typeface="Calibri"/>
                <a:ea typeface="Arial Unicode MS"/>
              </a:rPr>
              <a:t>Centro Estadual </a:t>
            </a:r>
            <a:endParaRPr lang="pt-BR" sz="2200" b="0" strike="noStrike" spc="-1">
              <a:latin typeface="Arial"/>
            </a:endParaRPr>
          </a:p>
          <a:p>
            <a:pPr>
              <a:lnSpc>
                <a:spcPct val="150000"/>
              </a:lnSpc>
            </a:pPr>
            <a:r>
              <a:rPr lang="pt-BR" sz="2200" b="1" strike="noStrike" spc="-1">
                <a:solidFill>
                  <a:srgbClr val="C00000"/>
                </a:solidFill>
                <a:latin typeface="Calibri"/>
                <a:ea typeface="Arial Unicode MS"/>
              </a:rPr>
              <a:t>de Análises Clínicas da Zona Norte – AFIP/ OSS</a:t>
            </a:r>
            <a:endParaRPr lang="pt-BR" sz="2200" b="0" strike="noStrike" spc="-1">
              <a:latin typeface="Arial"/>
            </a:endParaRPr>
          </a:p>
        </p:txBody>
      </p:sp>
      <p:pic>
        <p:nvPicPr>
          <p:cNvPr id="94" name="Imagem 15"/>
          <p:cNvPicPr/>
          <p:nvPr/>
        </p:nvPicPr>
        <p:blipFill>
          <a:blip r:embed="rId3"/>
          <a:stretch/>
        </p:blipFill>
        <p:spPr>
          <a:xfrm>
            <a:off x="148320" y="6248880"/>
            <a:ext cx="1324440" cy="458640"/>
          </a:xfrm>
          <a:prstGeom prst="rect">
            <a:avLst/>
          </a:prstGeom>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CustomShape 1"/>
          <p:cNvSpPr/>
          <p:nvPr/>
        </p:nvSpPr>
        <p:spPr>
          <a:xfrm>
            <a:off x="871920" y="945360"/>
            <a:ext cx="3162600" cy="772920"/>
          </a:xfrm>
          <a:prstGeom prst="rect">
            <a:avLst/>
          </a:prstGeom>
          <a:noFill/>
          <a:ln>
            <a:noFill/>
          </a:ln>
        </p:spPr>
        <p:style>
          <a:lnRef idx="0">
            <a:scrgbClr r="0" g="0" b="0"/>
          </a:lnRef>
          <a:fillRef idx="0">
            <a:scrgbClr r="0" g="0" b="0"/>
          </a:fillRef>
          <a:effectRef idx="0">
            <a:scrgbClr r="0" g="0" b="0"/>
          </a:effectRef>
          <a:fontRef idx="minor"/>
        </p:style>
      </p:sp>
      <p:sp>
        <p:nvSpPr>
          <p:cNvPr id="96" name="CustomShape 2"/>
          <p:cNvSpPr/>
          <p:nvPr/>
        </p:nvSpPr>
        <p:spPr>
          <a:xfrm>
            <a:off x="0" y="0"/>
            <a:ext cx="1743480" cy="6857640"/>
          </a:xfrm>
          <a:prstGeom prst="rect">
            <a:avLst/>
          </a:prstGeom>
          <a:solidFill>
            <a:schemeClr val="bg1">
              <a:lumMod val="65000"/>
            </a:schemeClr>
          </a:solidFill>
          <a:ln>
            <a:noFill/>
          </a:ln>
        </p:spPr>
        <p:style>
          <a:lnRef idx="2">
            <a:schemeClr val="accent3">
              <a:shade val="50000"/>
            </a:schemeClr>
          </a:lnRef>
          <a:fillRef idx="1">
            <a:schemeClr val="accent3"/>
          </a:fillRef>
          <a:effectRef idx="0">
            <a:schemeClr val="accent3"/>
          </a:effectRef>
          <a:fontRef idx="minor"/>
        </p:style>
      </p:sp>
      <p:sp>
        <p:nvSpPr>
          <p:cNvPr id="97" name="CustomShape 3"/>
          <p:cNvSpPr/>
          <p:nvPr/>
        </p:nvSpPr>
        <p:spPr>
          <a:xfrm>
            <a:off x="2987640" y="1400400"/>
            <a:ext cx="8470080" cy="8204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just">
              <a:lnSpc>
                <a:spcPct val="150000"/>
              </a:lnSpc>
              <a:spcBef>
                <a:spcPts val="601"/>
              </a:spcBef>
              <a:spcAft>
                <a:spcPts val="1199"/>
              </a:spcAft>
            </a:pPr>
            <a:r>
              <a:rPr lang="pt-BR" sz="1600" b="0" strike="noStrike" spc="-1">
                <a:solidFill>
                  <a:srgbClr val="000000"/>
                </a:solidFill>
                <a:latin typeface="Calibri"/>
                <a:ea typeface="Arial Unicode MS"/>
              </a:rPr>
              <a:t>A AFIP/OSS cumpriu satisfatoriamente todos os requisitos exigidos pelo Contrato de Gestão no Ano de 2019. </a:t>
            </a:r>
            <a:endParaRPr lang="pt-BR" sz="1600" b="0" strike="noStrike" spc="-1">
              <a:latin typeface="Arial"/>
            </a:endParaRPr>
          </a:p>
        </p:txBody>
      </p:sp>
      <p:sp>
        <p:nvSpPr>
          <p:cNvPr id="98" name="CustomShape 4"/>
          <p:cNvSpPr/>
          <p:nvPr/>
        </p:nvSpPr>
        <p:spPr>
          <a:xfrm>
            <a:off x="2987640" y="815760"/>
            <a:ext cx="1477440" cy="772920"/>
          </a:xfrm>
          <a:prstGeom prst="rect">
            <a:avLst/>
          </a:prstGeom>
          <a:noFill/>
          <a:ln>
            <a:noFill/>
          </a:ln>
        </p:spPr>
        <p:style>
          <a:lnRef idx="0">
            <a:scrgbClr r="0" g="0" b="0"/>
          </a:lnRef>
          <a:fillRef idx="0">
            <a:scrgbClr r="0" g="0" b="0"/>
          </a:fillRef>
          <a:effectRef idx="0">
            <a:scrgbClr r="0" g="0" b="0"/>
          </a:effectRef>
          <a:fontRef idx="minor"/>
        </p:style>
        <p:txBody>
          <a:bodyPr anchor="ctr">
            <a:noAutofit/>
          </a:bodyPr>
          <a:lstStyle/>
          <a:p>
            <a:pPr>
              <a:lnSpc>
                <a:spcPct val="90000"/>
              </a:lnSpc>
            </a:pPr>
            <a:r>
              <a:rPr lang="pt-BR" sz="2000" b="1" strike="noStrike" spc="-1">
                <a:solidFill>
                  <a:srgbClr val="C00000"/>
                </a:solidFill>
                <a:latin typeface="Calibri"/>
              </a:rPr>
              <a:t>Demanda </a:t>
            </a:r>
            <a:endParaRPr lang="pt-BR" sz="2000" b="0" strike="noStrike" spc="-1">
              <a:latin typeface="Arial"/>
            </a:endParaRPr>
          </a:p>
        </p:txBody>
      </p:sp>
      <p:pic>
        <p:nvPicPr>
          <p:cNvPr id="99" name="Imagem 9"/>
          <p:cNvPicPr/>
          <p:nvPr/>
        </p:nvPicPr>
        <p:blipFill>
          <a:blip r:embed="rId2">
            <a:extLst>
              <a:ext uri="{BEBA8EAE-BF5A-486C-A8C5-ECC9F3942E4B}">
                <a14:imgProps xmlns:a14="http://schemas.microsoft.com/office/drawing/2010/main">
                  <a14:imgLayer r:embed="rId3">
                    <a14:imgEffect>
                      <a14:brightnessContrast bright="-40000" contrast="-40000"/>
                    </a14:imgEffect>
                  </a14:imgLayer>
                </a14:imgProps>
              </a:ext>
            </a:extLst>
          </a:blip>
          <a:stretch/>
        </p:blipFill>
        <p:spPr>
          <a:xfrm rot="14242200" flipH="1">
            <a:off x="3629520" y="2735640"/>
            <a:ext cx="810360" cy="514800"/>
          </a:xfrm>
          <a:prstGeom prst="rect">
            <a:avLst/>
          </a:prstGeom>
          <a:ln>
            <a:noFill/>
          </a:ln>
        </p:spPr>
      </p:pic>
      <p:pic>
        <p:nvPicPr>
          <p:cNvPr id="100" name="Imagem 15"/>
          <p:cNvPicPr/>
          <p:nvPr/>
        </p:nvPicPr>
        <p:blipFill>
          <a:blip r:embed="rId4">
            <a:extLst>
              <a:ext uri="{BEBA8EAE-BF5A-486C-A8C5-ECC9F3942E4B}">
                <a14:imgProps xmlns:a14="http://schemas.microsoft.com/office/drawing/2010/main">
                  <a14:imgLayer r:embed="rId3">
                    <a14:imgEffect>
                      <a14:brightnessContrast bright="-40000" contrast="-40000"/>
                    </a14:imgEffect>
                  </a14:imgLayer>
                </a14:imgProps>
              </a:ext>
            </a:extLst>
          </a:blip>
          <a:stretch/>
        </p:blipFill>
        <p:spPr>
          <a:xfrm rot="13635000" flipH="1">
            <a:off x="4850280" y="3558960"/>
            <a:ext cx="444240" cy="281880"/>
          </a:xfrm>
          <a:prstGeom prst="rect">
            <a:avLst/>
          </a:prstGeom>
          <a:ln>
            <a:noFill/>
          </a:ln>
        </p:spPr>
      </p:pic>
      <p:pic>
        <p:nvPicPr>
          <p:cNvPr id="101" name="Imagem 16"/>
          <p:cNvPicPr/>
          <p:nvPr/>
        </p:nvPicPr>
        <p:blipFill>
          <a:blip r:embed="rId5"/>
          <a:stretch/>
        </p:blipFill>
        <p:spPr>
          <a:xfrm>
            <a:off x="148320" y="6248880"/>
            <a:ext cx="1324440" cy="458640"/>
          </a:xfrm>
          <a:prstGeom prst="rect">
            <a:avLst/>
          </a:prstGeom>
          <a:ln>
            <a:noFill/>
          </a:ln>
        </p:spPr>
      </p:pic>
      <p:sp>
        <p:nvSpPr>
          <p:cNvPr id="102" name="CustomShape 5"/>
          <p:cNvSpPr/>
          <p:nvPr/>
        </p:nvSpPr>
        <p:spPr>
          <a:xfrm>
            <a:off x="733680" y="2105280"/>
            <a:ext cx="2019960" cy="2019960"/>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p:style>
      </p:sp>
      <p:sp>
        <p:nvSpPr>
          <p:cNvPr id="103" name="CustomShape 6"/>
          <p:cNvSpPr/>
          <p:nvPr/>
        </p:nvSpPr>
        <p:spPr>
          <a:xfrm>
            <a:off x="955800" y="2700720"/>
            <a:ext cx="1723320" cy="772920"/>
          </a:xfrm>
          <a:prstGeom prst="rect">
            <a:avLst/>
          </a:prstGeom>
          <a:noFill/>
          <a:ln>
            <a:noFill/>
          </a:ln>
        </p:spPr>
        <p:style>
          <a:lnRef idx="0">
            <a:scrgbClr r="0" g="0" b="0"/>
          </a:lnRef>
          <a:fillRef idx="0">
            <a:scrgbClr r="0" g="0" b="0"/>
          </a:fillRef>
          <a:effectRef idx="0">
            <a:scrgbClr r="0" g="0" b="0"/>
          </a:effectRef>
          <a:fontRef idx="minor"/>
        </p:style>
        <p:txBody>
          <a:bodyPr anchor="ctr">
            <a:noAutofit/>
          </a:bodyPr>
          <a:lstStyle/>
          <a:p>
            <a:pPr>
              <a:lnSpc>
                <a:spcPct val="90000"/>
              </a:lnSpc>
            </a:pPr>
            <a:r>
              <a:rPr lang="pt-BR" sz="2800" b="1" strike="noStrike" spc="-1">
                <a:solidFill>
                  <a:srgbClr val="C00000"/>
                </a:solidFill>
                <a:latin typeface="Calibri"/>
              </a:rPr>
              <a:t>Unidades</a:t>
            </a:r>
            <a:endParaRPr lang="pt-BR" sz="2800" b="0" strike="noStrike" spc="-1">
              <a:latin typeface="Arial"/>
            </a:endParaRPr>
          </a:p>
        </p:txBody>
      </p:sp>
      <p:sp>
        <p:nvSpPr>
          <p:cNvPr id="104" name="CustomShape 7"/>
          <p:cNvSpPr/>
          <p:nvPr/>
        </p:nvSpPr>
        <p:spPr>
          <a:xfrm>
            <a:off x="148320" y="150120"/>
            <a:ext cx="11887560" cy="6557400"/>
          </a:xfrm>
          <a:prstGeom prst="rect">
            <a:avLst/>
          </a:prstGeom>
          <a:noFill/>
          <a:ln>
            <a:solidFill>
              <a:srgbClr val="C21725"/>
            </a:solidFill>
          </a:ln>
        </p:spPr>
        <p:style>
          <a:lnRef idx="2">
            <a:schemeClr val="accent1">
              <a:shade val="50000"/>
            </a:schemeClr>
          </a:lnRef>
          <a:fillRef idx="1">
            <a:schemeClr val="accent1"/>
          </a:fillRef>
          <a:effectRef idx="0">
            <a:schemeClr val="accent1"/>
          </a:effectRef>
          <a:fontRef idx="minor"/>
        </p:style>
      </p:sp>
      <p:sp>
        <p:nvSpPr>
          <p:cNvPr id="105" name="CustomShape 8"/>
          <p:cNvSpPr/>
          <p:nvPr/>
        </p:nvSpPr>
        <p:spPr>
          <a:xfrm>
            <a:off x="3187800" y="2177280"/>
            <a:ext cx="4852080" cy="4546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spAutoFit/>
          </a:bodyPr>
          <a:lstStyle/>
          <a:p>
            <a:pPr algn="just">
              <a:lnSpc>
                <a:spcPct val="150000"/>
              </a:lnSpc>
              <a:spcBef>
                <a:spcPts val="601"/>
              </a:spcBef>
              <a:spcAft>
                <a:spcPts val="1199"/>
              </a:spcAft>
            </a:pPr>
            <a:r>
              <a:rPr lang="pt-BR" sz="1600" b="0" strike="noStrike" spc="-1">
                <a:solidFill>
                  <a:srgbClr val="000000"/>
                </a:solidFill>
                <a:latin typeface="Calibri"/>
                <a:ea typeface="Arial Unicode MS"/>
              </a:rPr>
              <a:t>Atualmente o CEAC Norte atende à demanda gerada em:</a:t>
            </a:r>
            <a:endParaRPr lang="pt-BR" sz="1600" b="0" strike="noStrike" spc="-1">
              <a:latin typeface="Arial"/>
            </a:endParaRPr>
          </a:p>
        </p:txBody>
      </p:sp>
      <p:sp>
        <p:nvSpPr>
          <p:cNvPr id="106" name="CustomShape 9"/>
          <p:cNvSpPr/>
          <p:nvPr/>
        </p:nvSpPr>
        <p:spPr>
          <a:xfrm>
            <a:off x="5362200" y="5079600"/>
            <a:ext cx="6095520" cy="454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just">
              <a:lnSpc>
                <a:spcPct val="150000"/>
              </a:lnSpc>
              <a:spcBef>
                <a:spcPts val="601"/>
              </a:spcBef>
              <a:spcAft>
                <a:spcPts val="1199"/>
              </a:spcAft>
            </a:pPr>
            <a:r>
              <a:rPr lang="pt-BR" sz="1600" b="0" strike="noStrike" spc="-1">
                <a:solidFill>
                  <a:srgbClr val="000000"/>
                </a:solidFill>
                <a:latin typeface="Calibri"/>
                <a:ea typeface="Arial Unicode MS"/>
              </a:rPr>
              <a:t> 12 unidades de captação de exames previamente coletados. </a:t>
            </a:r>
            <a:endParaRPr lang="pt-BR" sz="1600" b="0" strike="noStrike" spc="-1">
              <a:latin typeface="Arial"/>
            </a:endParaRPr>
          </a:p>
        </p:txBody>
      </p:sp>
      <p:sp>
        <p:nvSpPr>
          <p:cNvPr id="107" name="CustomShape 10"/>
          <p:cNvSpPr/>
          <p:nvPr/>
        </p:nvSpPr>
        <p:spPr>
          <a:xfrm>
            <a:off x="4547880" y="2912760"/>
            <a:ext cx="3867480" cy="50112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spAutoFit/>
          </a:bodyPr>
          <a:lstStyle/>
          <a:p>
            <a:pPr algn="just">
              <a:lnSpc>
                <a:spcPct val="150000"/>
              </a:lnSpc>
              <a:spcBef>
                <a:spcPts val="601"/>
              </a:spcBef>
              <a:spcAft>
                <a:spcPts val="1199"/>
              </a:spcAft>
            </a:pPr>
            <a:r>
              <a:rPr lang="pt-BR" sz="1800" b="0" strike="noStrike" spc="-1">
                <a:solidFill>
                  <a:srgbClr val="000000"/>
                </a:solidFill>
                <a:latin typeface="Calibri"/>
                <a:ea typeface="Arial Unicode MS"/>
              </a:rPr>
              <a:t>30 unidades estaduais de saúde, sendo:</a:t>
            </a:r>
            <a:endParaRPr lang="pt-BR" sz="1800" b="0" strike="noStrike" spc="-1">
              <a:latin typeface="Arial"/>
            </a:endParaRPr>
          </a:p>
        </p:txBody>
      </p:sp>
      <p:sp>
        <p:nvSpPr>
          <p:cNvPr id="108" name="CustomShape 11"/>
          <p:cNvSpPr/>
          <p:nvPr/>
        </p:nvSpPr>
        <p:spPr>
          <a:xfrm>
            <a:off x="5354640" y="3303720"/>
            <a:ext cx="6095520" cy="8197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just">
              <a:lnSpc>
                <a:spcPct val="150000"/>
              </a:lnSpc>
              <a:spcBef>
                <a:spcPts val="601"/>
              </a:spcBef>
              <a:spcAft>
                <a:spcPts val="1199"/>
              </a:spcAft>
            </a:pPr>
            <a:r>
              <a:rPr lang="pt-BR" sz="1600" b="0" strike="noStrike" spc="-1">
                <a:solidFill>
                  <a:srgbClr val="000000"/>
                </a:solidFill>
                <a:latin typeface="Calibri"/>
                <a:ea typeface="Arial Unicode MS"/>
              </a:rPr>
              <a:t>12 hospitais com instalação local de laboratório de urgência e emergência.</a:t>
            </a:r>
            <a:endParaRPr lang="pt-BR" sz="1600" b="0" strike="noStrike" spc="-1">
              <a:latin typeface="Arial"/>
            </a:endParaRPr>
          </a:p>
        </p:txBody>
      </p:sp>
      <p:sp>
        <p:nvSpPr>
          <p:cNvPr id="109" name="CustomShape 12"/>
          <p:cNvSpPr/>
          <p:nvPr/>
        </p:nvSpPr>
        <p:spPr>
          <a:xfrm>
            <a:off x="5389200" y="4183920"/>
            <a:ext cx="6095520" cy="8197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just">
              <a:lnSpc>
                <a:spcPct val="150000"/>
              </a:lnSpc>
              <a:spcBef>
                <a:spcPts val="601"/>
              </a:spcBef>
              <a:spcAft>
                <a:spcPts val="1199"/>
              </a:spcAft>
            </a:pPr>
            <a:r>
              <a:rPr lang="pt-BR" sz="1600" b="0" strike="noStrike" spc="-1">
                <a:solidFill>
                  <a:srgbClr val="000000"/>
                </a:solidFill>
                <a:latin typeface="Calibri"/>
                <a:ea typeface="Arial Unicode MS"/>
              </a:rPr>
              <a:t>6 Ambulatórios Médicos de Especialidades – AME com estrutura laboratorial básica para atendimento aos protocolos específicos.</a:t>
            </a:r>
            <a:endParaRPr lang="pt-BR" sz="1600" b="0" strike="noStrike" spc="-1">
              <a:latin typeface="Arial"/>
            </a:endParaRPr>
          </a:p>
        </p:txBody>
      </p:sp>
      <p:pic>
        <p:nvPicPr>
          <p:cNvPr id="110" name="Imagem 25"/>
          <p:cNvPicPr/>
          <p:nvPr/>
        </p:nvPicPr>
        <p:blipFill>
          <a:blip r:embed="rId4">
            <a:extLst>
              <a:ext uri="{BEBA8EAE-BF5A-486C-A8C5-ECC9F3942E4B}">
                <a14:imgProps xmlns:a14="http://schemas.microsoft.com/office/drawing/2010/main">
                  <a14:imgLayer r:embed="rId3">
                    <a14:imgEffect>
                      <a14:brightnessContrast bright="-40000" contrast="-40000"/>
                    </a14:imgEffect>
                  </a14:imgLayer>
                </a14:imgProps>
              </a:ext>
            </a:extLst>
          </a:blip>
          <a:stretch/>
        </p:blipFill>
        <p:spPr>
          <a:xfrm rot="13552200" flipH="1">
            <a:off x="4810680" y="4226040"/>
            <a:ext cx="444240" cy="281880"/>
          </a:xfrm>
          <a:prstGeom prst="rect">
            <a:avLst/>
          </a:prstGeom>
          <a:ln>
            <a:noFill/>
          </a:ln>
        </p:spPr>
      </p:pic>
      <p:pic>
        <p:nvPicPr>
          <p:cNvPr id="111" name="Imagem 26"/>
          <p:cNvPicPr/>
          <p:nvPr/>
        </p:nvPicPr>
        <p:blipFill>
          <a:blip r:embed="rId4">
            <a:extLst>
              <a:ext uri="{BEBA8EAE-BF5A-486C-A8C5-ECC9F3942E4B}">
                <a14:imgProps xmlns:a14="http://schemas.microsoft.com/office/drawing/2010/main">
                  <a14:imgLayer r:embed="rId3">
                    <a14:imgEffect>
                      <a14:brightnessContrast bright="-40000" contrast="-40000"/>
                    </a14:imgEffect>
                  </a14:imgLayer>
                </a14:imgProps>
              </a:ext>
            </a:extLst>
          </a:blip>
          <a:stretch/>
        </p:blipFill>
        <p:spPr>
          <a:xfrm rot="13309200" flipH="1">
            <a:off x="4809600" y="5063760"/>
            <a:ext cx="444240" cy="281880"/>
          </a:xfrm>
          <a:prstGeom prst="rect">
            <a:avLst/>
          </a:prstGeom>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 name="Imagem 6"/>
          <p:cNvPicPr/>
          <p:nvPr/>
        </p:nvPicPr>
        <p:blipFill>
          <a:blip r:embed="rId2"/>
          <a:srcRect b="15732"/>
          <a:stretch/>
        </p:blipFill>
        <p:spPr>
          <a:xfrm>
            <a:off x="0" y="0"/>
            <a:ext cx="12191760" cy="6857640"/>
          </a:xfrm>
          <a:prstGeom prst="rect">
            <a:avLst/>
          </a:prstGeom>
          <a:ln>
            <a:noFill/>
          </a:ln>
        </p:spPr>
      </p:pic>
      <p:sp>
        <p:nvSpPr>
          <p:cNvPr id="113" name="CustomShape 1"/>
          <p:cNvSpPr/>
          <p:nvPr/>
        </p:nvSpPr>
        <p:spPr>
          <a:xfrm>
            <a:off x="229320" y="585000"/>
            <a:ext cx="7529760" cy="77472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spAutoFit/>
          </a:bodyPr>
          <a:lstStyle/>
          <a:p>
            <a:pPr algn="just">
              <a:lnSpc>
                <a:spcPct val="150000"/>
              </a:lnSpc>
              <a:spcBef>
                <a:spcPts val="601"/>
              </a:spcBef>
              <a:spcAft>
                <a:spcPts val="1199"/>
              </a:spcAft>
            </a:pPr>
            <a:r>
              <a:rPr lang="pt-BR" sz="3000" b="1" strike="noStrike" spc="-1">
                <a:solidFill>
                  <a:srgbClr val="C00000"/>
                </a:solidFill>
                <a:latin typeface="Calibri"/>
                <a:ea typeface="Arial Unicode MS"/>
              </a:rPr>
              <a:t>Relação de Unidades Atendidas no CEAC Norte</a:t>
            </a:r>
            <a:endParaRPr lang="pt-BR" sz="3000" b="0" strike="noStrike" spc="-1">
              <a:latin typeface="Arial"/>
            </a:endParaRPr>
          </a:p>
        </p:txBody>
      </p:sp>
      <p:sp>
        <p:nvSpPr>
          <p:cNvPr id="114" name="CustomShape 2"/>
          <p:cNvSpPr/>
          <p:nvPr/>
        </p:nvSpPr>
        <p:spPr>
          <a:xfrm>
            <a:off x="411480" y="1583280"/>
            <a:ext cx="8270640" cy="4617000"/>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p:style>
      </p:sp>
      <p:sp>
        <p:nvSpPr>
          <p:cNvPr id="115" name="CustomShape 3"/>
          <p:cNvSpPr/>
          <p:nvPr/>
        </p:nvSpPr>
        <p:spPr>
          <a:xfrm>
            <a:off x="440640" y="1563840"/>
            <a:ext cx="5579640" cy="51854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just">
              <a:lnSpc>
                <a:spcPct val="150000"/>
              </a:lnSpc>
            </a:pPr>
            <a:r>
              <a:rPr lang="pt-BR" sz="1200" b="1" strike="noStrike" spc="-1">
                <a:solidFill>
                  <a:srgbClr val="595959"/>
                </a:solidFill>
                <a:latin typeface="Calibri"/>
                <a:ea typeface="Arial Unicode MS"/>
              </a:rPr>
              <a:t>A) HOSPITAIS - Unidades com Laboratório de Urgência / Emergência (12)</a:t>
            </a:r>
            <a:r>
              <a:rPr lang="pt-BR" sz="1200" b="0" strike="noStrike" spc="-1">
                <a:solidFill>
                  <a:srgbClr val="595959"/>
                </a:solidFill>
                <a:latin typeface="Calibri"/>
                <a:ea typeface="Arial Unicode MS"/>
              </a:rPr>
              <a:t> </a:t>
            </a:r>
            <a:endParaRPr lang="pt-BR" sz="1200" b="0" strike="noStrike" spc="-1">
              <a:latin typeface="Arial"/>
            </a:endParaRPr>
          </a:p>
          <a:p>
            <a:pPr>
              <a:lnSpc>
                <a:spcPct val="100000"/>
              </a:lnSpc>
            </a:pPr>
            <a:r>
              <a:rPr lang="pt-BR" sz="1200" b="0" strike="noStrike" spc="-1">
                <a:solidFill>
                  <a:srgbClr val="595959"/>
                </a:solidFill>
                <a:latin typeface="Calibri"/>
                <a:ea typeface="바탕"/>
              </a:rPr>
              <a:t>Hospital Mandaqui </a:t>
            </a:r>
            <a:endParaRPr lang="pt-BR" sz="1200" b="0" strike="noStrike" spc="-1">
              <a:latin typeface="Arial"/>
            </a:endParaRPr>
          </a:p>
          <a:p>
            <a:pPr>
              <a:lnSpc>
                <a:spcPct val="100000"/>
              </a:lnSpc>
            </a:pPr>
            <a:endParaRPr lang="pt-BR" sz="1200" b="0" strike="noStrike" spc="-1">
              <a:latin typeface="Arial"/>
            </a:endParaRPr>
          </a:p>
          <a:p>
            <a:pPr>
              <a:lnSpc>
                <a:spcPct val="100000"/>
              </a:lnSpc>
            </a:pPr>
            <a:r>
              <a:rPr lang="pt-BR" sz="1200" b="0" strike="noStrike" spc="-1">
                <a:solidFill>
                  <a:srgbClr val="595959"/>
                </a:solidFill>
                <a:latin typeface="Calibri"/>
                <a:ea typeface="바탕"/>
              </a:rPr>
              <a:t>Hospital Ipiranga</a:t>
            </a:r>
            <a:endParaRPr lang="pt-BR" sz="1200" b="0" strike="noStrike" spc="-1">
              <a:latin typeface="Arial"/>
            </a:endParaRPr>
          </a:p>
          <a:p>
            <a:pPr>
              <a:lnSpc>
                <a:spcPct val="100000"/>
              </a:lnSpc>
            </a:pPr>
            <a:endParaRPr lang="pt-BR" sz="1200" b="0" strike="noStrike" spc="-1">
              <a:latin typeface="Arial"/>
            </a:endParaRPr>
          </a:p>
          <a:p>
            <a:pPr>
              <a:lnSpc>
                <a:spcPct val="100000"/>
              </a:lnSpc>
            </a:pPr>
            <a:r>
              <a:rPr lang="pt-BR" sz="1200" b="0" strike="noStrike" spc="-1">
                <a:solidFill>
                  <a:srgbClr val="595959"/>
                </a:solidFill>
                <a:latin typeface="Calibri"/>
                <a:ea typeface="바탕"/>
              </a:rPr>
              <a:t>Instituto Dante Pazzanese de Cardiologia</a:t>
            </a:r>
            <a:endParaRPr lang="pt-BR" sz="1200" b="0" strike="noStrike" spc="-1">
              <a:latin typeface="Arial"/>
            </a:endParaRPr>
          </a:p>
          <a:p>
            <a:pPr>
              <a:lnSpc>
                <a:spcPct val="100000"/>
              </a:lnSpc>
            </a:pPr>
            <a:endParaRPr lang="pt-BR" sz="1200" b="0" strike="noStrike" spc="-1">
              <a:latin typeface="Arial"/>
            </a:endParaRPr>
          </a:p>
          <a:p>
            <a:pPr>
              <a:lnSpc>
                <a:spcPct val="100000"/>
              </a:lnSpc>
            </a:pPr>
            <a:r>
              <a:rPr lang="pt-BR" sz="1200" b="0" strike="noStrike" spc="-1">
                <a:solidFill>
                  <a:srgbClr val="595959"/>
                </a:solidFill>
                <a:latin typeface="Calibri"/>
                <a:ea typeface="바탕"/>
              </a:rPr>
              <a:t>Hospital Vila Alpina</a:t>
            </a:r>
            <a:endParaRPr lang="pt-BR" sz="1200" b="0" strike="noStrike" spc="-1">
              <a:latin typeface="Arial"/>
            </a:endParaRPr>
          </a:p>
          <a:p>
            <a:pPr>
              <a:lnSpc>
                <a:spcPct val="100000"/>
              </a:lnSpc>
            </a:pPr>
            <a:endParaRPr lang="pt-BR" sz="1200" b="0" strike="noStrike" spc="-1">
              <a:latin typeface="Arial"/>
            </a:endParaRPr>
          </a:p>
          <a:p>
            <a:pPr>
              <a:lnSpc>
                <a:spcPct val="100000"/>
              </a:lnSpc>
            </a:pPr>
            <a:r>
              <a:rPr lang="pt-BR" sz="1200" b="0" strike="noStrike" spc="-1">
                <a:solidFill>
                  <a:srgbClr val="595959"/>
                </a:solidFill>
                <a:latin typeface="Calibri"/>
                <a:ea typeface="바탕"/>
              </a:rPr>
              <a:t>Hospital Mario Covas </a:t>
            </a:r>
            <a:endParaRPr lang="pt-BR" sz="1200" b="0" strike="noStrike" spc="-1">
              <a:latin typeface="Arial"/>
            </a:endParaRPr>
          </a:p>
          <a:p>
            <a:pPr>
              <a:lnSpc>
                <a:spcPct val="100000"/>
              </a:lnSpc>
            </a:pPr>
            <a:endParaRPr lang="pt-BR" sz="1200" b="0" strike="noStrike" spc="-1">
              <a:latin typeface="Arial"/>
            </a:endParaRPr>
          </a:p>
          <a:p>
            <a:pPr>
              <a:lnSpc>
                <a:spcPct val="100000"/>
              </a:lnSpc>
            </a:pPr>
            <a:r>
              <a:rPr lang="pt-BR" sz="1200" b="0" strike="noStrike" spc="-1">
                <a:solidFill>
                  <a:srgbClr val="595959"/>
                </a:solidFill>
                <a:latin typeface="Calibri"/>
                <a:ea typeface="바탕"/>
              </a:rPr>
              <a:t>Hospital Sapopemba </a:t>
            </a:r>
            <a:endParaRPr lang="pt-BR" sz="1200" b="0" strike="noStrike" spc="-1">
              <a:latin typeface="Arial"/>
            </a:endParaRPr>
          </a:p>
          <a:p>
            <a:pPr>
              <a:lnSpc>
                <a:spcPct val="100000"/>
              </a:lnSpc>
            </a:pPr>
            <a:endParaRPr lang="pt-BR" sz="1200" b="0" strike="noStrike" spc="-1">
              <a:latin typeface="Arial"/>
            </a:endParaRPr>
          </a:p>
          <a:p>
            <a:pPr>
              <a:lnSpc>
                <a:spcPct val="100000"/>
              </a:lnSpc>
            </a:pPr>
            <a:r>
              <a:rPr lang="pt-BR" sz="1200" b="0" strike="noStrike" spc="-1">
                <a:solidFill>
                  <a:srgbClr val="595959"/>
                </a:solidFill>
                <a:latin typeface="Calibri"/>
                <a:ea typeface="바탕"/>
              </a:rPr>
              <a:t>Hospital Pérola Byington </a:t>
            </a:r>
            <a:endParaRPr lang="pt-BR" sz="1200" b="0" strike="noStrike" spc="-1">
              <a:latin typeface="Arial"/>
            </a:endParaRPr>
          </a:p>
          <a:p>
            <a:pPr>
              <a:lnSpc>
                <a:spcPct val="100000"/>
              </a:lnSpc>
            </a:pPr>
            <a:endParaRPr lang="pt-BR" sz="1200" b="0" strike="noStrike" spc="-1">
              <a:latin typeface="Arial"/>
            </a:endParaRPr>
          </a:p>
          <a:p>
            <a:pPr>
              <a:lnSpc>
                <a:spcPct val="100000"/>
              </a:lnSpc>
            </a:pPr>
            <a:r>
              <a:rPr lang="pt-BR" sz="1200" b="0" strike="noStrike" spc="-1">
                <a:solidFill>
                  <a:srgbClr val="595959"/>
                </a:solidFill>
                <a:latin typeface="Calibri"/>
                <a:ea typeface="바탕"/>
              </a:rPr>
              <a:t>Hospital Santa Marcelina de Itaim Paulista </a:t>
            </a:r>
            <a:endParaRPr lang="pt-BR" sz="1200" b="0" strike="noStrike" spc="-1">
              <a:latin typeface="Arial"/>
            </a:endParaRPr>
          </a:p>
          <a:p>
            <a:pPr>
              <a:lnSpc>
                <a:spcPct val="100000"/>
              </a:lnSpc>
            </a:pPr>
            <a:endParaRPr lang="pt-BR" sz="1200" b="0" strike="noStrike" spc="-1">
              <a:latin typeface="Arial"/>
            </a:endParaRPr>
          </a:p>
          <a:p>
            <a:pPr>
              <a:lnSpc>
                <a:spcPct val="100000"/>
              </a:lnSpc>
            </a:pPr>
            <a:r>
              <a:rPr lang="pt-BR" sz="1200" b="0" strike="noStrike" spc="-1">
                <a:solidFill>
                  <a:srgbClr val="595959"/>
                </a:solidFill>
                <a:latin typeface="Calibri"/>
                <a:ea typeface="바탕"/>
              </a:rPr>
              <a:t>Hospital Santa Marcelina de Itaquaquecetuba </a:t>
            </a:r>
            <a:endParaRPr lang="pt-BR" sz="1200" b="0" strike="noStrike" spc="-1">
              <a:latin typeface="Arial"/>
            </a:endParaRPr>
          </a:p>
          <a:p>
            <a:pPr>
              <a:lnSpc>
                <a:spcPct val="100000"/>
              </a:lnSpc>
            </a:pPr>
            <a:endParaRPr lang="pt-BR" sz="1200" b="0" strike="noStrike" spc="-1">
              <a:latin typeface="Arial"/>
            </a:endParaRPr>
          </a:p>
          <a:p>
            <a:pPr>
              <a:lnSpc>
                <a:spcPct val="100000"/>
              </a:lnSpc>
            </a:pPr>
            <a:r>
              <a:rPr lang="pt-BR" sz="1200" b="0" strike="noStrike" spc="-1">
                <a:solidFill>
                  <a:srgbClr val="595959"/>
                </a:solidFill>
                <a:latin typeface="Calibri"/>
                <a:ea typeface="바탕"/>
              </a:rPr>
              <a:t>Hospital Regional de Osasco</a:t>
            </a:r>
            <a:endParaRPr lang="pt-BR" sz="1200" b="0" strike="noStrike" spc="-1">
              <a:latin typeface="Arial"/>
            </a:endParaRPr>
          </a:p>
          <a:p>
            <a:pPr>
              <a:lnSpc>
                <a:spcPct val="100000"/>
              </a:lnSpc>
            </a:pPr>
            <a:endParaRPr lang="pt-BR" sz="1200" b="0" strike="noStrike" spc="-1">
              <a:latin typeface="Arial"/>
            </a:endParaRPr>
          </a:p>
          <a:p>
            <a:pPr>
              <a:lnSpc>
                <a:spcPct val="100000"/>
              </a:lnSpc>
            </a:pPr>
            <a:r>
              <a:rPr lang="pt-BR" sz="1200" b="0" strike="noStrike" spc="-1">
                <a:solidFill>
                  <a:srgbClr val="595959"/>
                </a:solidFill>
                <a:latin typeface="Calibri"/>
                <a:ea typeface="바탕"/>
              </a:rPr>
              <a:t>Hospital Geral de Taipas</a:t>
            </a:r>
            <a:endParaRPr lang="pt-BR" sz="1200" b="0" strike="noStrike" spc="-1">
              <a:latin typeface="Arial"/>
            </a:endParaRPr>
          </a:p>
          <a:p>
            <a:pPr>
              <a:lnSpc>
                <a:spcPct val="100000"/>
              </a:lnSpc>
            </a:pPr>
            <a:endParaRPr lang="pt-BR" sz="1200" b="0" strike="noStrike" spc="-1">
              <a:latin typeface="Arial"/>
            </a:endParaRPr>
          </a:p>
          <a:p>
            <a:pPr>
              <a:lnSpc>
                <a:spcPct val="100000"/>
              </a:lnSpc>
            </a:pPr>
            <a:r>
              <a:rPr lang="pt-BR" sz="1200" b="0" strike="noStrike" spc="-1">
                <a:solidFill>
                  <a:srgbClr val="595959"/>
                </a:solidFill>
                <a:latin typeface="Calibri"/>
                <a:ea typeface="바탕"/>
              </a:rPr>
              <a:t>Hospital Geral de Guaianazes </a:t>
            </a:r>
            <a:endParaRPr lang="pt-BR" sz="1200" b="0" strike="noStrike" spc="-1">
              <a:latin typeface="Arial"/>
            </a:endParaRPr>
          </a:p>
          <a:p>
            <a:pPr>
              <a:lnSpc>
                <a:spcPct val="150000"/>
              </a:lnSpc>
              <a:spcAft>
                <a:spcPts val="601"/>
              </a:spcAft>
            </a:pPr>
            <a:endParaRPr lang="pt-BR" sz="1200" b="0" strike="noStrike" spc="-1">
              <a:latin typeface="Arial"/>
            </a:endParaRPr>
          </a:p>
          <a:p>
            <a:pPr>
              <a:lnSpc>
                <a:spcPct val="150000"/>
              </a:lnSpc>
              <a:spcAft>
                <a:spcPts val="601"/>
              </a:spcAft>
            </a:pPr>
            <a:r>
              <a:rPr lang="pt-BR" sz="1200" b="0" strike="noStrike" spc="-1">
                <a:solidFill>
                  <a:srgbClr val="595959"/>
                </a:solidFill>
                <a:latin typeface="Calibri"/>
                <a:ea typeface="바탕"/>
              </a:rPr>
              <a:t> </a:t>
            </a:r>
            <a:endParaRPr lang="pt-BR" sz="1200" b="0" strike="noStrike" spc="-1">
              <a:latin typeface="Arial"/>
            </a:endParaRPr>
          </a:p>
        </p:txBody>
      </p:sp>
      <p:sp>
        <p:nvSpPr>
          <p:cNvPr id="116" name="CustomShape 4"/>
          <p:cNvSpPr/>
          <p:nvPr/>
        </p:nvSpPr>
        <p:spPr>
          <a:xfrm>
            <a:off x="5969880" y="1733400"/>
            <a:ext cx="3213720" cy="4363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just">
              <a:lnSpc>
                <a:spcPct val="150000"/>
              </a:lnSpc>
            </a:pPr>
            <a:r>
              <a:rPr lang="pt-BR" sz="1200" b="1" strike="noStrike" spc="-1">
                <a:solidFill>
                  <a:srgbClr val="595959"/>
                </a:solidFill>
                <a:latin typeface="Calibri"/>
                <a:ea typeface="Arial Unicode MS"/>
              </a:rPr>
              <a:t>B) AMBULATORIOS MÉDICOS - AME (6)</a:t>
            </a:r>
            <a:endParaRPr lang="pt-BR" sz="1200" b="0" strike="noStrike" spc="-1">
              <a:latin typeface="Arial"/>
            </a:endParaRPr>
          </a:p>
          <a:p>
            <a:pPr algn="just">
              <a:lnSpc>
                <a:spcPct val="150000"/>
              </a:lnSpc>
            </a:pPr>
            <a:endParaRPr lang="pt-BR" sz="1200" b="0" strike="noStrike" spc="-1">
              <a:latin typeface="Arial"/>
            </a:endParaRPr>
          </a:p>
          <a:p>
            <a:pPr>
              <a:lnSpc>
                <a:spcPct val="100000"/>
              </a:lnSpc>
            </a:pPr>
            <a:r>
              <a:rPr lang="pt-BR" sz="1200" b="0" strike="noStrike" spc="-1">
                <a:solidFill>
                  <a:srgbClr val="595959"/>
                </a:solidFill>
                <a:latin typeface="Calibri"/>
                <a:ea typeface="바탕"/>
              </a:rPr>
              <a:t>AME Santos </a:t>
            </a:r>
            <a:endParaRPr lang="pt-BR" sz="1200" b="0" strike="noStrike" spc="-1">
              <a:latin typeface="Arial"/>
            </a:endParaRPr>
          </a:p>
          <a:p>
            <a:pPr>
              <a:lnSpc>
                <a:spcPct val="100000"/>
              </a:lnSpc>
            </a:pPr>
            <a:r>
              <a:rPr lang="pt-BR" sz="1200" b="0" strike="noStrike" spc="-1">
                <a:solidFill>
                  <a:srgbClr val="595959"/>
                </a:solidFill>
                <a:latin typeface="Calibri"/>
                <a:ea typeface="바탕"/>
              </a:rPr>
              <a:t>AME Heliópolis</a:t>
            </a:r>
            <a:endParaRPr lang="pt-BR" sz="1200" b="0" strike="noStrike" spc="-1">
              <a:latin typeface="Arial"/>
            </a:endParaRPr>
          </a:p>
          <a:p>
            <a:pPr>
              <a:lnSpc>
                <a:spcPct val="100000"/>
              </a:lnSpc>
            </a:pPr>
            <a:r>
              <a:rPr lang="pt-BR" sz="1200" b="0" strike="noStrike" spc="-1">
                <a:solidFill>
                  <a:srgbClr val="595959"/>
                </a:solidFill>
                <a:latin typeface="Calibri"/>
                <a:ea typeface="바탕"/>
              </a:rPr>
              <a:t>AME Jundiaí</a:t>
            </a:r>
            <a:endParaRPr lang="pt-BR" sz="1200" b="0" strike="noStrike" spc="-1">
              <a:latin typeface="Arial"/>
            </a:endParaRPr>
          </a:p>
          <a:p>
            <a:pPr>
              <a:lnSpc>
                <a:spcPct val="100000"/>
              </a:lnSpc>
            </a:pPr>
            <a:r>
              <a:rPr lang="pt-BR" sz="1200" b="0" strike="noStrike" spc="-1">
                <a:solidFill>
                  <a:srgbClr val="595959"/>
                </a:solidFill>
                <a:latin typeface="Calibri"/>
                <a:ea typeface="바탕"/>
              </a:rPr>
              <a:t>AME Pariquera-Açu</a:t>
            </a:r>
            <a:endParaRPr lang="pt-BR" sz="1200" b="0" strike="noStrike" spc="-1">
              <a:latin typeface="Arial"/>
            </a:endParaRPr>
          </a:p>
          <a:p>
            <a:pPr>
              <a:lnSpc>
                <a:spcPct val="100000"/>
              </a:lnSpc>
            </a:pPr>
            <a:r>
              <a:rPr lang="pt-BR" sz="1200" b="0" strike="noStrike" spc="-1">
                <a:solidFill>
                  <a:srgbClr val="595959"/>
                </a:solidFill>
                <a:latin typeface="Calibri"/>
                <a:ea typeface="바탕"/>
              </a:rPr>
              <a:t>AME Lorena</a:t>
            </a:r>
            <a:endParaRPr lang="pt-BR" sz="1200" b="0" strike="noStrike" spc="-1">
              <a:latin typeface="Arial"/>
            </a:endParaRPr>
          </a:p>
          <a:p>
            <a:pPr>
              <a:lnSpc>
                <a:spcPct val="100000"/>
              </a:lnSpc>
            </a:pPr>
            <a:r>
              <a:rPr lang="pt-BR" sz="1200" b="0" strike="noStrike" spc="-1">
                <a:solidFill>
                  <a:srgbClr val="595959"/>
                </a:solidFill>
                <a:latin typeface="Calibri"/>
                <a:ea typeface="바탕"/>
              </a:rPr>
              <a:t>AME Caraguatatuba</a:t>
            </a:r>
            <a:endParaRPr lang="pt-BR" sz="1200" b="0" strike="noStrike" spc="-1">
              <a:latin typeface="Arial"/>
            </a:endParaRPr>
          </a:p>
          <a:p>
            <a:pPr>
              <a:lnSpc>
                <a:spcPct val="100000"/>
              </a:lnSpc>
              <a:spcAft>
                <a:spcPts val="601"/>
              </a:spcAft>
            </a:pPr>
            <a:r>
              <a:rPr lang="pt-BR" sz="1200" b="0" strike="noStrike" spc="-1">
                <a:solidFill>
                  <a:srgbClr val="595959"/>
                </a:solidFill>
                <a:latin typeface="Calibri"/>
                <a:ea typeface="바탕"/>
              </a:rPr>
              <a:t> </a:t>
            </a:r>
            <a:endParaRPr lang="pt-BR" sz="1200" b="0" strike="noStrike" spc="-1">
              <a:latin typeface="Arial"/>
            </a:endParaRPr>
          </a:p>
          <a:p>
            <a:pPr algn="just">
              <a:lnSpc>
                <a:spcPct val="150000"/>
              </a:lnSpc>
            </a:pPr>
            <a:r>
              <a:rPr lang="pt-BR" sz="1200" b="1" strike="noStrike" spc="-1">
                <a:solidFill>
                  <a:srgbClr val="595959"/>
                </a:solidFill>
                <a:latin typeface="Calibri"/>
                <a:ea typeface="Arial Unicode MS"/>
              </a:rPr>
              <a:t>C) UNIDADES DE CAPTAÇÃO (12)</a:t>
            </a:r>
            <a:endParaRPr lang="pt-BR" sz="1200" b="0" strike="noStrike" spc="-1">
              <a:latin typeface="Arial"/>
            </a:endParaRPr>
          </a:p>
          <a:p>
            <a:pPr algn="just">
              <a:lnSpc>
                <a:spcPct val="150000"/>
              </a:lnSpc>
            </a:pPr>
            <a:r>
              <a:rPr lang="pt-BR" sz="1200" b="0" strike="noStrike" spc="-1">
                <a:solidFill>
                  <a:srgbClr val="595959"/>
                </a:solidFill>
                <a:latin typeface="Calibri"/>
                <a:ea typeface="바탕"/>
              </a:rPr>
              <a:t>Hospital Heliópolis </a:t>
            </a:r>
            <a:endParaRPr lang="pt-BR" sz="1200" b="0" strike="noStrike" spc="-1">
              <a:latin typeface="Arial"/>
            </a:endParaRPr>
          </a:p>
          <a:p>
            <a:pPr>
              <a:lnSpc>
                <a:spcPct val="100000"/>
              </a:lnSpc>
            </a:pPr>
            <a:r>
              <a:rPr lang="pt-BR" sz="1200" b="0" strike="noStrike" spc="-1">
                <a:solidFill>
                  <a:srgbClr val="595959"/>
                </a:solidFill>
                <a:latin typeface="Calibri"/>
                <a:ea typeface="바탕"/>
              </a:rPr>
              <a:t>Hospital Darcy Vargas </a:t>
            </a:r>
            <a:endParaRPr lang="pt-BR" sz="1200" b="0" strike="noStrike" spc="-1">
              <a:latin typeface="Arial"/>
            </a:endParaRPr>
          </a:p>
          <a:p>
            <a:pPr>
              <a:lnSpc>
                <a:spcPct val="100000"/>
              </a:lnSpc>
            </a:pPr>
            <a:r>
              <a:rPr lang="pt-BR" sz="1200" b="0" strike="noStrike" spc="-1">
                <a:solidFill>
                  <a:srgbClr val="595959"/>
                </a:solidFill>
                <a:latin typeface="Calibri"/>
                <a:ea typeface="바탕"/>
              </a:rPr>
              <a:t>Hospital Vila Penteado </a:t>
            </a:r>
            <a:endParaRPr lang="pt-BR" sz="1200" b="0" strike="noStrike" spc="-1">
              <a:latin typeface="Arial"/>
            </a:endParaRPr>
          </a:p>
          <a:p>
            <a:pPr>
              <a:lnSpc>
                <a:spcPct val="100000"/>
              </a:lnSpc>
            </a:pPr>
            <a:r>
              <a:rPr lang="pt-BR" sz="1200" b="0" strike="noStrike" spc="-1">
                <a:solidFill>
                  <a:srgbClr val="595959"/>
                </a:solidFill>
                <a:latin typeface="Calibri"/>
                <a:ea typeface="바탕"/>
              </a:rPr>
              <a:t>CAIS –Santa Rita</a:t>
            </a:r>
            <a:endParaRPr lang="pt-BR" sz="1200" b="0" strike="noStrike" spc="-1">
              <a:latin typeface="Arial"/>
            </a:endParaRPr>
          </a:p>
          <a:p>
            <a:pPr>
              <a:lnSpc>
                <a:spcPct val="100000"/>
              </a:lnSpc>
            </a:pPr>
            <a:r>
              <a:rPr lang="pt-BR" sz="1200" b="0" strike="noStrike" spc="-1">
                <a:solidFill>
                  <a:srgbClr val="595959"/>
                </a:solidFill>
                <a:latin typeface="Calibri"/>
                <a:ea typeface="바탕"/>
              </a:rPr>
              <a:t>Hospital Vila Nova Cachoeirinha </a:t>
            </a:r>
            <a:endParaRPr lang="pt-BR" sz="1200" b="0" strike="noStrike" spc="-1">
              <a:latin typeface="Arial"/>
            </a:endParaRPr>
          </a:p>
          <a:p>
            <a:pPr>
              <a:lnSpc>
                <a:spcPct val="100000"/>
              </a:lnSpc>
            </a:pPr>
            <a:r>
              <a:rPr lang="pt-BR" sz="1200" b="0" strike="noStrike" spc="-1">
                <a:solidFill>
                  <a:srgbClr val="595959"/>
                </a:solidFill>
                <a:latin typeface="Calibri"/>
                <a:ea typeface="바탕"/>
              </a:rPr>
              <a:t>Hospital Geral de São Mateus </a:t>
            </a:r>
            <a:endParaRPr lang="pt-BR" sz="1200" b="0" strike="noStrike" spc="-1">
              <a:latin typeface="Arial"/>
            </a:endParaRPr>
          </a:p>
          <a:p>
            <a:pPr>
              <a:lnSpc>
                <a:spcPct val="100000"/>
              </a:lnSpc>
            </a:pPr>
            <a:r>
              <a:rPr lang="pt-BR" sz="1200" b="0" strike="noStrike" spc="-1">
                <a:solidFill>
                  <a:srgbClr val="595959"/>
                </a:solidFill>
                <a:latin typeface="Calibri"/>
                <a:ea typeface="바탕"/>
              </a:rPr>
              <a:t>Hospital Leonor Mendes de Barros</a:t>
            </a:r>
            <a:endParaRPr lang="pt-BR" sz="1200" b="0" strike="noStrike" spc="-1">
              <a:latin typeface="Arial"/>
            </a:endParaRPr>
          </a:p>
          <a:p>
            <a:pPr>
              <a:lnSpc>
                <a:spcPct val="100000"/>
              </a:lnSpc>
            </a:pPr>
            <a:r>
              <a:rPr lang="pt-BR" sz="1200" b="0" strike="noStrike" spc="-1">
                <a:solidFill>
                  <a:srgbClr val="595959"/>
                </a:solidFill>
                <a:latin typeface="Calibri"/>
                <a:ea typeface="바탕"/>
              </a:rPr>
              <a:t>Hospital Infantil Candido Fontoura </a:t>
            </a:r>
            <a:endParaRPr lang="pt-BR" sz="1200" b="0" strike="noStrike" spc="-1">
              <a:latin typeface="Arial"/>
            </a:endParaRPr>
          </a:p>
          <a:p>
            <a:pPr>
              <a:lnSpc>
                <a:spcPct val="100000"/>
              </a:lnSpc>
            </a:pPr>
            <a:r>
              <a:rPr lang="pt-BR" sz="1200" b="0" strike="noStrike" spc="-1">
                <a:solidFill>
                  <a:srgbClr val="595959"/>
                </a:solidFill>
                <a:latin typeface="Calibri"/>
                <a:ea typeface="바탕"/>
              </a:rPr>
              <a:t>Hospital Guilherme Álvaro</a:t>
            </a:r>
            <a:endParaRPr lang="pt-BR" sz="1200" b="0" strike="noStrike" spc="-1">
              <a:latin typeface="Arial"/>
            </a:endParaRPr>
          </a:p>
          <a:p>
            <a:pPr>
              <a:lnSpc>
                <a:spcPct val="100000"/>
              </a:lnSpc>
            </a:pPr>
            <a:r>
              <a:rPr lang="pt-BR" sz="1200" b="0" strike="noStrike" spc="-1">
                <a:solidFill>
                  <a:srgbClr val="595959"/>
                </a:solidFill>
                <a:latin typeface="Calibri"/>
                <a:ea typeface="바탕"/>
              </a:rPr>
              <a:t>CRI Zona Norte / CRI Zona Leste / CRATOD  </a:t>
            </a:r>
            <a:endParaRPr lang="pt-BR" sz="1200" b="0" strike="noStrike" spc="-1">
              <a:latin typeface="Arial"/>
            </a:endParaRPr>
          </a:p>
          <a:p>
            <a:pPr>
              <a:lnSpc>
                <a:spcPct val="100000"/>
              </a:lnSpc>
              <a:spcAft>
                <a:spcPts val="601"/>
              </a:spcAft>
            </a:pPr>
            <a:endParaRPr lang="pt-BR" sz="1200" b="0" strike="noStrike" spc="-1">
              <a:latin typeface="Arial"/>
            </a:endParaRPr>
          </a:p>
        </p:txBody>
      </p:sp>
      <p:sp>
        <p:nvSpPr>
          <p:cNvPr id="117" name="CustomShape 5"/>
          <p:cNvSpPr/>
          <p:nvPr/>
        </p:nvSpPr>
        <p:spPr>
          <a:xfrm>
            <a:off x="148320" y="150120"/>
            <a:ext cx="11887560" cy="6557400"/>
          </a:xfrm>
          <a:prstGeom prst="rect">
            <a:avLst/>
          </a:prstGeom>
          <a:noFill/>
          <a:ln>
            <a:solidFill>
              <a:srgbClr val="C21725"/>
            </a:solidFill>
          </a:ln>
        </p:spPr>
        <p:style>
          <a:lnRef idx="2">
            <a:schemeClr val="accent1">
              <a:shade val="50000"/>
            </a:schemeClr>
          </a:lnRef>
          <a:fillRef idx="1">
            <a:schemeClr val="accent1"/>
          </a:fillRef>
          <a:effectRef idx="0">
            <a:schemeClr val="accent1"/>
          </a:effectRef>
          <a:fontRef idx="minor"/>
        </p:style>
      </p:sp>
      <p:pic>
        <p:nvPicPr>
          <p:cNvPr id="118" name="Imagem 8"/>
          <p:cNvPicPr/>
          <p:nvPr/>
        </p:nvPicPr>
        <p:blipFill>
          <a:blip r:embed="rId3"/>
          <a:stretch/>
        </p:blipFill>
        <p:spPr>
          <a:xfrm>
            <a:off x="148320" y="6248880"/>
            <a:ext cx="1324440" cy="458640"/>
          </a:xfrm>
          <a:prstGeom prst="rect">
            <a:avLst/>
          </a:prstGeom>
          <a:ln>
            <a:noFill/>
          </a:ln>
        </p:spPr>
      </p:pic>
      <p:pic>
        <p:nvPicPr>
          <p:cNvPr id="119" name="Imagem 10"/>
          <p:cNvPicPr/>
          <p:nvPr/>
        </p:nvPicPr>
        <p:blipFill>
          <a:blip r:embed="rId4"/>
          <a:stretch/>
        </p:blipFill>
        <p:spPr>
          <a:xfrm>
            <a:off x="10750320" y="6399360"/>
            <a:ext cx="1206360" cy="291600"/>
          </a:xfrm>
          <a:prstGeom prst="rect">
            <a:avLst/>
          </a:prstGeom>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0" name="Imagem 10"/>
          <p:cNvPicPr/>
          <p:nvPr/>
        </p:nvPicPr>
        <p:blipFill>
          <a:blip r:embed="rId2"/>
          <a:srcRect t="11451" b="4275"/>
          <a:stretch/>
        </p:blipFill>
        <p:spPr>
          <a:xfrm>
            <a:off x="0" y="0"/>
            <a:ext cx="12191760" cy="6857640"/>
          </a:xfrm>
          <a:prstGeom prst="rect">
            <a:avLst/>
          </a:prstGeom>
          <a:ln>
            <a:noFill/>
          </a:ln>
        </p:spPr>
      </p:pic>
      <p:sp>
        <p:nvSpPr>
          <p:cNvPr id="121" name="CustomShape 1"/>
          <p:cNvSpPr/>
          <p:nvPr/>
        </p:nvSpPr>
        <p:spPr>
          <a:xfrm>
            <a:off x="0" y="-87840"/>
            <a:ext cx="12191760" cy="6857640"/>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p:style>
      </p:sp>
      <p:sp>
        <p:nvSpPr>
          <p:cNvPr id="122" name="CustomShape 2"/>
          <p:cNvSpPr/>
          <p:nvPr/>
        </p:nvSpPr>
        <p:spPr>
          <a:xfrm>
            <a:off x="443520" y="1286280"/>
            <a:ext cx="6197400" cy="820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spAutoFit/>
          </a:bodyPr>
          <a:lstStyle/>
          <a:p>
            <a:pPr>
              <a:lnSpc>
                <a:spcPct val="100000"/>
              </a:lnSpc>
            </a:pPr>
            <a:endParaRPr lang="pt-BR" sz="1800" b="0" strike="noStrike" spc="-1">
              <a:latin typeface="Arial"/>
            </a:endParaRPr>
          </a:p>
          <a:p>
            <a:pPr>
              <a:lnSpc>
                <a:spcPct val="100000"/>
              </a:lnSpc>
            </a:pPr>
            <a:r>
              <a:rPr lang="pt-BR" sz="1200" b="0" strike="noStrike" spc="-1">
                <a:solidFill>
                  <a:srgbClr val="404040"/>
                </a:solidFill>
                <a:latin typeface="Calibri"/>
              </a:rPr>
              <a:t>A tabela 1 apresenta a produção Anual  de acordo com o planejado no Termo Aditivo 02/2019, que estimou um volume para o exercício de 2019 de </a:t>
            </a:r>
            <a:r>
              <a:rPr lang="pt-BR" sz="1200" b="1" strike="noStrike" spc="-1">
                <a:solidFill>
                  <a:srgbClr val="404040"/>
                </a:solidFill>
                <a:latin typeface="Calibri"/>
              </a:rPr>
              <a:t>12.884.076</a:t>
            </a:r>
            <a:r>
              <a:rPr lang="pt-BR" sz="1200" b="1" strike="noStrike" spc="-1">
                <a:solidFill>
                  <a:srgbClr val="000000"/>
                </a:solidFill>
                <a:latin typeface="Arial"/>
              </a:rPr>
              <a:t> </a:t>
            </a:r>
            <a:r>
              <a:rPr lang="pt-BR" sz="1200" b="0" strike="noStrike" spc="-1">
                <a:solidFill>
                  <a:srgbClr val="404040"/>
                </a:solidFill>
                <a:latin typeface="Calibri"/>
              </a:rPr>
              <a:t>exames. A produção realizada foi de </a:t>
            </a:r>
            <a:r>
              <a:rPr lang="pt-BR" sz="1200" b="1" strike="noStrike" spc="-1">
                <a:solidFill>
                  <a:srgbClr val="404040"/>
                </a:solidFill>
                <a:latin typeface="Calibri"/>
              </a:rPr>
              <a:t>10.855.742</a:t>
            </a:r>
            <a:r>
              <a:rPr lang="pt-BR" sz="1200" b="0" strike="noStrike" spc="-1">
                <a:solidFill>
                  <a:srgbClr val="404040"/>
                </a:solidFill>
                <a:latin typeface="Calibri"/>
              </a:rPr>
              <a:t> exames. </a:t>
            </a:r>
            <a:endParaRPr lang="pt-BR" sz="1200" b="0" strike="noStrike" spc="-1">
              <a:latin typeface="Arial"/>
            </a:endParaRPr>
          </a:p>
        </p:txBody>
      </p:sp>
      <p:sp>
        <p:nvSpPr>
          <p:cNvPr id="123" name="CustomShape 3"/>
          <p:cNvSpPr/>
          <p:nvPr/>
        </p:nvSpPr>
        <p:spPr>
          <a:xfrm>
            <a:off x="456120" y="5267880"/>
            <a:ext cx="4609800" cy="2124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spAutoFit/>
          </a:bodyPr>
          <a:lstStyle/>
          <a:p>
            <a:pPr algn="just">
              <a:lnSpc>
                <a:spcPct val="100000"/>
              </a:lnSpc>
            </a:pPr>
            <a:r>
              <a:rPr lang="pt-BR" sz="800" b="0" strike="noStrike" spc="-1">
                <a:solidFill>
                  <a:srgbClr val="000000"/>
                </a:solidFill>
                <a:latin typeface="Calibri"/>
                <a:ea typeface="Arial Unicode MS"/>
              </a:rPr>
              <a:t>Fonte: Secretaria de Estado da Saúde de São Paulo – Sistema Reglab ® 2019</a:t>
            </a:r>
            <a:endParaRPr lang="pt-BR" sz="800" b="0" strike="noStrike" spc="-1">
              <a:latin typeface="Arial"/>
            </a:endParaRPr>
          </a:p>
        </p:txBody>
      </p:sp>
      <p:sp>
        <p:nvSpPr>
          <p:cNvPr id="124" name="CustomShape 4"/>
          <p:cNvSpPr/>
          <p:nvPr/>
        </p:nvSpPr>
        <p:spPr>
          <a:xfrm>
            <a:off x="585000" y="2840760"/>
            <a:ext cx="4012560" cy="24264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spAutoFit/>
          </a:bodyPr>
          <a:lstStyle/>
          <a:p>
            <a:pPr>
              <a:lnSpc>
                <a:spcPct val="100000"/>
              </a:lnSpc>
            </a:pPr>
            <a:r>
              <a:rPr lang="pt-BR" sz="1000" b="0" strike="noStrike" spc="-1">
                <a:solidFill>
                  <a:srgbClr val="404040"/>
                </a:solidFill>
                <a:latin typeface="Calibri"/>
              </a:rPr>
              <a:t>Tabela 1 – Produção Estimada e Realizada no CEAC Norte, no Ano de 2019.</a:t>
            </a:r>
            <a:endParaRPr lang="pt-BR" sz="1000" b="0" strike="noStrike" spc="-1">
              <a:latin typeface="Arial"/>
            </a:endParaRPr>
          </a:p>
        </p:txBody>
      </p:sp>
      <p:sp>
        <p:nvSpPr>
          <p:cNvPr id="125" name="CustomShape 5"/>
          <p:cNvSpPr/>
          <p:nvPr/>
        </p:nvSpPr>
        <p:spPr>
          <a:xfrm>
            <a:off x="483480" y="291600"/>
            <a:ext cx="7906680" cy="772920"/>
          </a:xfrm>
          <a:prstGeom prst="rect">
            <a:avLst/>
          </a:prstGeom>
          <a:noFill/>
          <a:ln>
            <a:noFill/>
          </a:ln>
        </p:spPr>
        <p:style>
          <a:lnRef idx="0">
            <a:scrgbClr r="0" g="0" b="0"/>
          </a:lnRef>
          <a:fillRef idx="0">
            <a:scrgbClr r="0" g="0" b="0"/>
          </a:fillRef>
          <a:effectRef idx="0">
            <a:scrgbClr r="0" g="0" b="0"/>
          </a:effectRef>
          <a:fontRef idx="minor"/>
        </p:style>
        <p:txBody>
          <a:bodyPr anchor="ctr">
            <a:noAutofit/>
          </a:bodyPr>
          <a:lstStyle/>
          <a:p>
            <a:pPr>
              <a:lnSpc>
                <a:spcPct val="90000"/>
              </a:lnSpc>
            </a:pPr>
            <a:r>
              <a:rPr lang="pt-BR" sz="3200" b="1" strike="noStrike" spc="-1">
                <a:solidFill>
                  <a:srgbClr val="C00000"/>
                </a:solidFill>
                <a:latin typeface="Calibri"/>
              </a:rPr>
              <a:t>Resultados</a:t>
            </a:r>
            <a:endParaRPr lang="pt-BR" sz="3200" b="0" strike="noStrike" spc="-1">
              <a:latin typeface="Arial"/>
            </a:endParaRPr>
          </a:p>
          <a:p>
            <a:pPr>
              <a:lnSpc>
                <a:spcPct val="90000"/>
              </a:lnSpc>
            </a:pPr>
            <a:r>
              <a:rPr lang="pt-BR" sz="2600" b="1" strike="noStrike" spc="-1">
                <a:solidFill>
                  <a:srgbClr val="C00000"/>
                </a:solidFill>
                <a:latin typeface="Calibri"/>
              </a:rPr>
              <a:t>Produção Quantitativa</a:t>
            </a:r>
            <a:endParaRPr lang="pt-BR" sz="2600" b="0" strike="noStrike" spc="-1">
              <a:latin typeface="Arial"/>
            </a:endParaRPr>
          </a:p>
        </p:txBody>
      </p:sp>
      <p:pic>
        <p:nvPicPr>
          <p:cNvPr id="126" name="Imagem 13"/>
          <p:cNvPicPr/>
          <p:nvPr/>
        </p:nvPicPr>
        <p:blipFill>
          <a:blip r:embed="rId3"/>
          <a:stretch/>
        </p:blipFill>
        <p:spPr>
          <a:xfrm>
            <a:off x="148320" y="6248880"/>
            <a:ext cx="1324440" cy="458640"/>
          </a:xfrm>
          <a:prstGeom prst="rect">
            <a:avLst/>
          </a:prstGeom>
          <a:ln>
            <a:noFill/>
          </a:ln>
        </p:spPr>
      </p:pic>
      <p:pic>
        <p:nvPicPr>
          <p:cNvPr id="127" name="Imagem 16"/>
          <p:cNvPicPr/>
          <p:nvPr/>
        </p:nvPicPr>
        <p:blipFill>
          <a:blip r:embed="rId4"/>
          <a:stretch/>
        </p:blipFill>
        <p:spPr>
          <a:xfrm>
            <a:off x="10723320" y="6478560"/>
            <a:ext cx="1206360" cy="291600"/>
          </a:xfrm>
          <a:prstGeom prst="rect">
            <a:avLst/>
          </a:prstGeom>
          <a:ln>
            <a:noFill/>
          </a:ln>
        </p:spPr>
      </p:pic>
      <p:pic>
        <p:nvPicPr>
          <p:cNvPr id="128" name="Imagem 5"/>
          <p:cNvPicPr/>
          <p:nvPr/>
        </p:nvPicPr>
        <p:blipFill>
          <a:blip r:embed="rId5"/>
          <a:stretch/>
        </p:blipFill>
        <p:spPr>
          <a:xfrm>
            <a:off x="7700040" y="1643040"/>
            <a:ext cx="3410280" cy="3623400"/>
          </a:xfrm>
          <a:prstGeom prst="rect">
            <a:avLst/>
          </a:prstGeom>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 name="CustomShape 1"/>
          <p:cNvSpPr/>
          <p:nvPr/>
        </p:nvSpPr>
        <p:spPr>
          <a:xfrm>
            <a:off x="6059160" y="975600"/>
            <a:ext cx="6095520" cy="4554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just">
              <a:lnSpc>
                <a:spcPct val="150000"/>
              </a:lnSpc>
            </a:pPr>
            <a:r>
              <a:rPr lang="pt-BR" sz="800" b="0" strike="noStrike" spc="-1">
                <a:solidFill>
                  <a:srgbClr val="000000"/>
                </a:solidFill>
                <a:latin typeface="Calibri"/>
                <a:ea typeface="Arial Unicode MS"/>
              </a:rPr>
              <a:t>Quadro 1 – Produção Estimada (Meta) e realizada no CEAC Norte, discriminada por unidade assistencial no período de Janeiro  a Março de 2019.</a:t>
            </a:r>
            <a:endParaRPr lang="pt-BR" sz="800" b="0" strike="noStrike" spc="-1">
              <a:latin typeface="Arial"/>
            </a:endParaRPr>
          </a:p>
        </p:txBody>
      </p:sp>
      <p:sp>
        <p:nvSpPr>
          <p:cNvPr id="130" name="CustomShape 2"/>
          <p:cNvSpPr/>
          <p:nvPr/>
        </p:nvSpPr>
        <p:spPr>
          <a:xfrm>
            <a:off x="6007320" y="4906440"/>
            <a:ext cx="6095520" cy="2721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just">
              <a:lnSpc>
                <a:spcPct val="150000"/>
              </a:lnSpc>
            </a:pPr>
            <a:r>
              <a:rPr lang="pt-BR" sz="800" b="0" strike="noStrike" spc="-1">
                <a:solidFill>
                  <a:srgbClr val="000000"/>
                </a:solidFill>
                <a:latin typeface="Calibri"/>
                <a:ea typeface="Arial Unicode MS"/>
              </a:rPr>
              <a:t>Fonte: Secretaria de Estado da Saúde de São Paulo – Sistema Reglab ® 2019</a:t>
            </a:r>
            <a:endParaRPr lang="pt-BR" sz="800" b="0" strike="noStrike" spc="-1">
              <a:latin typeface="Arial"/>
            </a:endParaRPr>
          </a:p>
        </p:txBody>
      </p:sp>
      <p:sp>
        <p:nvSpPr>
          <p:cNvPr id="131" name="CustomShape 3"/>
          <p:cNvSpPr/>
          <p:nvPr/>
        </p:nvSpPr>
        <p:spPr>
          <a:xfrm>
            <a:off x="577440" y="1653120"/>
            <a:ext cx="5024160" cy="36471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just">
              <a:lnSpc>
                <a:spcPct val="150000"/>
              </a:lnSpc>
            </a:pPr>
            <a:r>
              <a:rPr lang="pt-BR" sz="1200" b="0" strike="noStrike" spc="-1">
                <a:solidFill>
                  <a:srgbClr val="262626"/>
                </a:solidFill>
                <a:latin typeface="Calibri"/>
                <a:ea typeface="Arial Unicode MS"/>
              </a:rPr>
              <a:t>Os resultados obtidos no período de janeiro a março de 2019 sugerem a oportunidade de ajustar as metas para a produção estimada para cada unidade assistencial. </a:t>
            </a:r>
            <a:endParaRPr lang="pt-BR" sz="1200" b="0" strike="noStrike" spc="-1">
              <a:latin typeface="Arial"/>
            </a:endParaRPr>
          </a:p>
          <a:p>
            <a:pPr algn="just">
              <a:lnSpc>
                <a:spcPct val="150000"/>
              </a:lnSpc>
            </a:pPr>
            <a:endParaRPr lang="pt-BR" sz="1200" b="0" strike="noStrike" spc="-1">
              <a:latin typeface="Arial"/>
            </a:endParaRPr>
          </a:p>
          <a:p>
            <a:pPr algn="just">
              <a:lnSpc>
                <a:spcPct val="150000"/>
              </a:lnSpc>
            </a:pPr>
            <a:r>
              <a:rPr lang="pt-BR" sz="1200" b="0" strike="noStrike" spc="-1">
                <a:solidFill>
                  <a:srgbClr val="262626"/>
                </a:solidFill>
                <a:latin typeface="Calibri"/>
                <a:ea typeface="Arial Unicode MS"/>
              </a:rPr>
              <a:t>O Quadro 1 discrimina a produção do CEAC Norte em cada unidade pública incluída no escopo assistencial e conforme apresentado  apresenta variações percentuais superiores a meta em cada serviço. </a:t>
            </a:r>
            <a:endParaRPr lang="pt-BR" sz="1200" b="0" strike="noStrike" spc="-1">
              <a:latin typeface="Arial"/>
            </a:endParaRPr>
          </a:p>
          <a:p>
            <a:pPr algn="just">
              <a:lnSpc>
                <a:spcPct val="150000"/>
              </a:lnSpc>
            </a:pPr>
            <a:endParaRPr lang="pt-BR" sz="1200" b="0" strike="noStrike" spc="-1">
              <a:latin typeface="Arial"/>
            </a:endParaRPr>
          </a:p>
          <a:p>
            <a:pPr algn="just">
              <a:lnSpc>
                <a:spcPct val="150000"/>
              </a:lnSpc>
            </a:pPr>
            <a:r>
              <a:rPr lang="pt-BR" sz="1200" b="0" strike="noStrike" spc="-1">
                <a:solidFill>
                  <a:srgbClr val="262626"/>
                </a:solidFill>
                <a:latin typeface="Calibri"/>
                <a:ea typeface="Arial Unicode MS"/>
              </a:rPr>
              <a:t>Cumpre salientar que a AFIP/ CEAC NORTE não tem qualquer interferência e governabilidade sobre a demanda de exames laboratoriais e apenas recebe o material coletado dos pacientes, ou colhe material de pacientes com exames solicitados pelas unidades hospitalares, sendo os hospitais e ambulatórios estaduais os responsáveis pelo controle da demanda desses exames.</a:t>
            </a:r>
            <a:endParaRPr lang="pt-BR" sz="1200" b="0" strike="noStrike" spc="-1">
              <a:latin typeface="Arial"/>
            </a:endParaRPr>
          </a:p>
        </p:txBody>
      </p:sp>
      <p:sp>
        <p:nvSpPr>
          <p:cNvPr id="132" name="Line 4"/>
          <p:cNvSpPr/>
          <p:nvPr/>
        </p:nvSpPr>
        <p:spPr>
          <a:xfrm>
            <a:off x="5837040" y="1732320"/>
            <a:ext cx="0" cy="3308400"/>
          </a:xfrm>
          <a:prstGeom prst="line">
            <a:avLst/>
          </a:prstGeom>
          <a:ln w="19080">
            <a:solidFill>
              <a:srgbClr val="C00000"/>
            </a:solidFill>
          </a:ln>
        </p:spPr>
        <p:style>
          <a:lnRef idx="1">
            <a:schemeClr val="accent1"/>
          </a:lnRef>
          <a:fillRef idx="0">
            <a:schemeClr val="accent1"/>
          </a:fillRef>
          <a:effectRef idx="0">
            <a:schemeClr val="accent1"/>
          </a:effectRef>
          <a:fontRef idx="minor"/>
        </p:style>
      </p:sp>
      <p:pic>
        <p:nvPicPr>
          <p:cNvPr id="133" name="Imagem 10"/>
          <p:cNvPicPr/>
          <p:nvPr/>
        </p:nvPicPr>
        <p:blipFill>
          <a:blip r:embed="rId2"/>
          <a:stretch/>
        </p:blipFill>
        <p:spPr>
          <a:xfrm rot="5400000">
            <a:off x="6408360" y="6115680"/>
            <a:ext cx="1578240" cy="2276640"/>
          </a:xfrm>
          <a:prstGeom prst="rect">
            <a:avLst/>
          </a:prstGeom>
          <a:ln>
            <a:noFill/>
          </a:ln>
        </p:spPr>
      </p:pic>
      <p:sp>
        <p:nvSpPr>
          <p:cNvPr id="134" name="CustomShape 5"/>
          <p:cNvSpPr/>
          <p:nvPr/>
        </p:nvSpPr>
        <p:spPr>
          <a:xfrm>
            <a:off x="483480" y="291600"/>
            <a:ext cx="7906680" cy="772920"/>
          </a:xfrm>
          <a:prstGeom prst="rect">
            <a:avLst/>
          </a:prstGeom>
          <a:noFill/>
          <a:ln>
            <a:noFill/>
          </a:ln>
        </p:spPr>
        <p:style>
          <a:lnRef idx="0">
            <a:scrgbClr r="0" g="0" b="0"/>
          </a:lnRef>
          <a:fillRef idx="0">
            <a:scrgbClr r="0" g="0" b="0"/>
          </a:fillRef>
          <a:effectRef idx="0">
            <a:scrgbClr r="0" g="0" b="0"/>
          </a:effectRef>
          <a:fontRef idx="minor"/>
        </p:style>
        <p:txBody>
          <a:bodyPr anchor="ctr">
            <a:noAutofit/>
          </a:bodyPr>
          <a:lstStyle/>
          <a:p>
            <a:pPr>
              <a:lnSpc>
                <a:spcPct val="90000"/>
              </a:lnSpc>
            </a:pPr>
            <a:r>
              <a:rPr lang="pt-BR" sz="3200" b="1" strike="noStrike" spc="-1">
                <a:solidFill>
                  <a:srgbClr val="C00000"/>
                </a:solidFill>
                <a:latin typeface="Calibri"/>
              </a:rPr>
              <a:t>Resultados</a:t>
            </a:r>
            <a:endParaRPr lang="pt-BR" sz="3200" b="0" strike="noStrike" spc="-1">
              <a:latin typeface="Arial"/>
            </a:endParaRPr>
          </a:p>
          <a:p>
            <a:pPr>
              <a:lnSpc>
                <a:spcPct val="90000"/>
              </a:lnSpc>
            </a:pPr>
            <a:r>
              <a:rPr lang="pt-BR" sz="2600" b="1" strike="noStrike" spc="-1">
                <a:solidFill>
                  <a:srgbClr val="C00000"/>
                </a:solidFill>
                <a:latin typeface="Calibri"/>
              </a:rPr>
              <a:t>Produção Quantitativa</a:t>
            </a:r>
            <a:endParaRPr lang="pt-BR" sz="2600" b="0" strike="noStrike" spc="-1">
              <a:latin typeface="Arial"/>
            </a:endParaRPr>
          </a:p>
        </p:txBody>
      </p:sp>
      <p:pic>
        <p:nvPicPr>
          <p:cNvPr id="135" name="Imagem 5"/>
          <p:cNvPicPr/>
          <p:nvPr/>
        </p:nvPicPr>
        <p:blipFill>
          <a:blip r:embed="rId3"/>
          <a:stretch/>
        </p:blipFill>
        <p:spPr>
          <a:xfrm>
            <a:off x="6403320" y="1351080"/>
            <a:ext cx="5303160" cy="3641400"/>
          </a:xfrm>
          <a:prstGeom prst="rect">
            <a:avLst/>
          </a:prstGeom>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 name="CustomShape 1"/>
          <p:cNvSpPr/>
          <p:nvPr/>
        </p:nvSpPr>
        <p:spPr>
          <a:xfrm>
            <a:off x="6059160" y="975600"/>
            <a:ext cx="6095520" cy="2728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just">
              <a:lnSpc>
                <a:spcPct val="150000"/>
              </a:lnSpc>
            </a:pPr>
            <a:r>
              <a:rPr lang="pt-BR" sz="800" b="0" strike="noStrike" spc="-1">
                <a:solidFill>
                  <a:srgbClr val="000000"/>
                </a:solidFill>
                <a:latin typeface="Calibri"/>
                <a:ea typeface="Arial Unicode MS"/>
              </a:rPr>
              <a:t>Quadro 2 – Produção Estimada (Meta) e realizada no CEAC Norte, discriminada por unidade assistencial no período de Abril  a Junho de 2019.</a:t>
            </a:r>
            <a:endParaRPr lang="pt-BR" sz="800" b="0" strike="noStrike" spc="-1">
              <a:latin typeface="Arial"/>
            </a:endParaRPr>
          </a:p>
        </p:txBody>
      </p:sp>
      <p:sp>
        <p:nvSpPr>
          <p:cNvPr id="137" name="CustomShape 2"/>
          <p:cNvSpPr/>
          <p:nvPr/>
        </p:nvSpPr>
        <p:spPr>
          <a:xfrm>
            <a:off x="6007320" y="4906440"/>
            <a:ext cx="6095520" cy="2721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just">
              <a:lnSpc>
                <a:spcPct val="150000"/>
              </a:lnSpc>
            </a:pPr>
            <a:r>
              <a:rPr lang="pt-BR" sz="800" b="0" strike="noStrike" spc="-1">
                <a:solidFill>
                  <a:srgbClr val="000000"/>
                </a:solidFill>
                <a:latin typeface="Calibri"/>
                <a:ea typeface="Arial Unicode MS"/>
              </a:rPr>
              <a:t>Fonte: Secretaria de Estado da Saúde de São Paulo – Sistema Reglab ® 2019</a:t>
            </a:r>
            <a:endParaRPr lang="pt-BR" sz="800" b="0" strike="noStrike" spc="-1">
              <a:latin typeface="Arial"/>
            </a:endParaRPr>
          </a:p>
        </p:txBody>
      </p:sp>
      <p:sp>
        <p:nvSpPr>
          <p:cNvPr id="138" name="CustomShape 3"/>
          <p:cNvSpPr/>
          <p:nvPr/>
        </p:nvSpPr>
        <p:spPr>
          <a:xfrm>
            <a:off x="577440" y="1653120"/>
            <a:ext cx="5024160" cy="36471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just">
              <a:lnSpc>
                <a:spcPct val="150000"/>
              </a:lnSpc>
            </a:pPr>
            <a:r>
              <a:rPr lang="pt-BR" sz="1200" b="0" strike="noStrike" spc="-1">
                <a:solidFill>
                  <a:srgbClr val="262626"/>
                </a:solidFill>
                <a:latin typeface="Calibri"/>
                <a:ea typeface="Arial Unicode MS"/>
              </a:rPr>
              <a:t>Os resultados obtidos no período de  Abril a Junho  de 2019 sugerem a oportunidade de ajustar as metas para a produção estimada para cada unidade assistencial. </a:t>
            </a:r>
            <a:endParaRPr lang="pt-BR" sz="1200" b="0" strike="noStrike" spc="-1">
              <a:latin typeface="Arial"/>
            </a:endParaRPr>
          </a:p>
          <a:p>
            <a:pPr algn="just">
              <a:lnSpc>
                <a:spcPct val="150000"/>
              </a:lnSpc>
            </a:pPr>
            <a:endParaRPr lang="pt-BR" sz="1200" b="0" strike="noStrike" spc="-1">
              <a:latin typeface="Arial"/>
            </a:endParaRPr>
          </a:p>
          <a:p>
            <a:pPr algn="just">
              <a:lnSpc>
                <a:spcPct val="150000"/>
              </a:lnSpc>
            </a:pPr>
            <a:r>
              <a:rPr lang="pt-BR" sz="1200" b="0" strike="noStrike" spc="-1">
                <a:solidFill>
                  <a:srgbClr val="262626"/>
                </a:solidFill>
                <a:latin typeface="Calibri"/>
                <a:ea typeface="Arial Unicode MS"/>
              </a:rPr>
              <a:t>O Quadro 2 discrimina a produção do CEAC Norte em cada unidade pública incluída no escopo assistencial e conforme apresentado  apresenta variações percentuais superiores a meta em cada serviço. </a:t>
            </a:r>
            <a:endParaRPr lang="pt-BR" sz="1200" b="0" strike="noStrike" spc="-1">
              <a:latin typeface="Arial"/>
            </a:endParaRPr>
          </a:p>
          <a:p>
            <a:pPr algn="just">
              <a:lnSpc>
                <a:spcPct val="150000"/>
              </a:lnSpc>
            </a:pPr>
            <a:endParaRPr lang="pt-BR" sz="1200" b="0" strike="noStrike" spc="-1">
              <a:latin typeface="Arial"/>
            </a:endParaRPr>
          </a:p>
          <a:p>
            <a:pPr algn="just">
              <a:lnSpc>
                <a:spcPct val="150000"/>
              </a:lnSpc>
            </a:pPr>
            <a:r>
              <a:rPr lang="pt-BR" sz="1200" b="0" strike="noStrike" spc="-1">
                <a:solidFill>
                  <a:srgbClr val="262626"/>
                </a:solidFill>
                <a:latin typeface="Calibri"/>
                <a:ea typeface="Arial Unicode MS"/>
              </a:rPr>
              <a:t>Cumpre salientar que a AFIP/ CEAC NORTE não tem qualquer interferência e governabilidade sobre a demanda de exames laboratoriais e apenas recebe o material coletado dos pacientes, ou colhe material de pacientes com exames solicitados pelas unidades hospitalares, sendo os hospitais e ambulatórios estaduais os responsáveis pelo controle da demanda desses exames.</a:t>
            </a:r>
            <a:endParaRPr lang="pt-BR" sz="1200" b="0" strike="noStrike" spc="-1">
              <a:latin typeface="Arial"/>
            </a:endParaRPr>
          </a:p>
        </p:txBody>
      </p:sp>
      <p:sp>
        <p:nvSpPr>
          <p:cNvPr id="139" name="Line 4"/>
          <p:cNvSpPr/>
          <p:nvPr/>
        </p:nvSpPr>
        <p:spPr>
          <a:xfrm>
            <a:off x="5837040" y="1732320"/>
            <a:ext cx="0" cy="3308400"/>
          </a:xfrm>
          <a:prstGeom prst="line">
            <a:avLst/>
          </a:prstGeom>
          <a:ln w="19080">
            <a:solidFill>
              <a:srgbClr val="C00000"/>
            </a:solidFill>
          </a:ln>
        </p:spPr>
        <p:style>
          <a:lnRef idx="1">
            <a:schemeClr val="accent1"/>
          </a:lnRef>
          <a:fillRef idx="0">
            <a:schemeClr val="accent1"/>
          </a:fillRef>
          <a:effectRef idx="0">
            <a:schemeClr val="accent1"/>
          </a:effectRef>
          <a:fontRef idx="minor"/>
        </p:style>
      </p:sp>
      <p:pic>
        <p:nvPicPr>
          <p:cNvPr id="140" name="Imagem 10"/>
          <p:cNvPicPr/>
          <p:nvPr/>
        </p:nvPicPr>
        <p:blipFill>
          <a:blip r:embed="rId2"/>
          <a:stretch/>
        </p:blipFill>
        <p:spPr>
          <a:xfrm rot="5400000">
            <a:off x="6408360" y="6115680"/>
            <a:ext cx="1578240" cy="2276640"/>
          </a:xfrm>
          <a:prstGeom prst="rect">
            <a:avLst/>
          </a:prstGeom>
          <a:ln>
            <a:noFill/>
          </a:ln>
        </p:spPr>
      </p:pic>
      <p:sp>
        <p:nvSpPr>
          <p:cNvPr id="141" name="CustomShape 5"/>
          <p:cNvSpPr/>
          <p:nvPr/>
        </p:nvSpPr>
        <p:spPr>
          <a:xfrm>
            <a:off x="483480" y="291600"/>
            <a:ext cx="7906680" cy="772920"/>
          </a:xfrm>
          <a:prstGeom prst="rect">
            <a:avLst/>
          </a:prstGeom>
          <a:noFill/>
          <a:ln>
            <a:noFill/>
          </a:ln>
        </p:spPr>
        <p:style>
          <a:lnRef idx="0">
            <a:scrgbClr r="0" g="0" b="0"/>
          </a:lnRef>
          <a:fillRef idx="0">
            <a:scrgbClr r="0" g="0" b="0"/>
          </a:fillRef>
          <a:effectRef idx="0">
            <a:scrgbClr r="0" g="0" b="0"/>
          </a:effectRef>
          <a:fontRef idx="minor"/>
        </p:style>
        <p:txBody>
          <a:bodyPr anchor="ctr">
            <a:noAutofit/>
          </a:bodyPr>
          <a:lstStyle/>
          <a:p>
            <a:pPr>
              <a:lnSpc>
                <a:spcPct val="90000"/>
              </a:lnSpc>
            </a:pPr>
            <a:r>
              <a:rPr lang="pt-BR" sz="3200" b="1" strike="noStrike" spc="-1">
                <a:solidFill>
                  <a:srgbClr val="C00000"/>
                </a:solidFill>
                <a:latin typeface="Calibri"/>
              </a:rPr>
              <a:t>Resultados</a:t>
            </a:r>
            <a:endParaRPr lang="pt-BR" sz="3200" b="0" strike="noStrike" spc="-1">
              <a:latin typeface="Arial"/>
            </a:endParaRPr>
          </a:p>
          <a:p>
            <a:pPr>
              <a:lnSpc>
                <a:spcPct val="90000"/>
              </a:lnSpc>
            </a:pPr>
            <a:r>
              <a:rPr lang="pt-BR" sz="2600" b="1" strike="noStrike" spc="-1">
                <a:solidFill>
                  <a:srgbClr val="C00000"/>
                </a:solidFill>
                <a:latin typeface="Calibri"/>
              </a:rPr>
              <a:t>Produção Quantitativa</a:t>
            </a:r>
            <a:endParaRPr lang="pt-BR" sz="2600" b="0" strike="noStrike" spc="-1">
              <a:latin typeface="Arial"/>
            </a:endParaRPr>
          </a:p>
        </p:txBody>
      </p:sp>
      <p:pic>
        <p:nvPicPr>
          <p:cNvPr id="142" name="Imagem 1"/>
          <p:cNvPicPr/>
          <p:nvPr/>
        </p:nvPicPr>
        <p:blipFill>
          <a:blip r:embed="rId3"/>
          <a:stretch/>
        </p:blipFill>
        <p:spPr>
          <a:xfrm>
            <a:off x="6514200" y="1345320"/>
            <a:ext cx="5381280" cy="3695040"/>
          </a:xfrm>
          <a:prstGeom prst="rect">
            <a:avLst/>
          </a:prstGeom>
          <a:ln>
            <a:noFill/>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783</TotalTime>
  <Words>2077</Words>
  <Application>Microsoft Office PowerPoint</Application>
  <PresentationFormat>Widescreen</PresentationFormat>
  <Paragraphs>181</Paragraphs>
  <Slides>18</Slides>
  <Notes>1</Notes>
  <HiddenSlides>0</HiddenSlides>
  <MMClips>0</MMClips>
  <ScaleCrop>false</ScaleCrop>
  <HeadingPairs>
    <vt:vector size="6" baseType="variant">
      <vt:variant>
        <vt:lpstr>Fontes usadas</vt:lpstr>
      </vt:variant>
      <vt:variant>
        <vt:i4>7</vt:i4>
      </vt:variant>
      <vt:variant>
        <vt:lpstr>Tema</vt:lpstr>
      </vt:variant>
      <vt:variant>
        <vt:i4>1</vt:i4>
      </vt:variant>
      <vt:variant>
        <vt:lpstr>Títulos de slides</vt:lpstr>
      </vt:variant>
      <vt:variant>
        <vt:i4>18</vt:i4>
      </vt:variant>
    </vt:vector>
  </HeadingPairs>
  <TitlesOfParts>
    <vt:vector size="26" baseType="lpstr">
      <vt:lpstr>Arial</vt:lpstr>
      <vt:lpstr>Calibri</vt:lpstr>
      <vt:lpstr>Calibri (Títulos)</vt:lpstr>
      <vt:lpstr>Calibri Light</vt:lpstr>
      <vt:lpstr>Symbol</vt:lpstr>
      <vt:lpstr>Times New Roman</vt:lpstr>
      <vt:lpstr>Wingdings</vt:lpstr>
      <vt:lpstr>Office Theme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subject/>
  <dc:creator>Caroline Petermann</dc:creator>
  <dc:description/>
  <cp:lastModifiedBy>Luiz Carlos Miguel</cp:lastModifiedBy>
  <cp:revision>93</cp:revision>
  <cp:lastPrinted>2020-02-11T12:48:23Z</cp:lastPrinted>
  <dcterms:created xsi:type="dcterms:W3CDTF">2019-10-31T14:23:28Z</dcterms:created>
  <dcterms:modified xsi:type="dcterms:W3CDTF">2021-05-13T22:22:09Z</dcterms:modified>
  <dc:language>pt-BR</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15.0000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XPowerLiteLastOptimized">
    <vt:lpwstr>969176</vt:lpwstr>
  </property>
  <property fmtid="{D5CDD505-2E9C-101B-9397-08002B2CF9AE}" pid="8" name="NXPowerLiteSettings">
    <vt:lpwstr>C7000400038000</vt:lpwstr>
  </property>
  <property fmtid="{D5CDD505-2E9C-101B-9397-08002B2CF9AE}" pid="9" name="NXPowerLiteVersion">
    <vt:lpwstr>S9.0.3</vt:lpwstr>
  </property>
  <property fmtid="{D5CDD505-2E9C-101B-9397-08002B2CF9AE}" pid="10" name="Notes">
    <vt:i4>1</vt:i4>
  </property>
  <property fmtid="{D5CDD505-2E9C-101B-9397-08002B2CF9AE}" pid="11" name="PresentationFormat">
    <vt:lpwstr>Widescreen</vt:lpwstr>
  </property>
  <property fmtid="{D5CDD505-2E9C-101B-9397-08002B2CF9AE}" pid="12" name="ScaleCrop">
    <vt:bool>false</vt:bool>
  </property>
  <property fmtid="{D5CDD505-2E9C-101B-9397-08002B2CF9AE}" pid="13" name="ShareDoc">
    <vt:bool>false</vt:bool>
  </property>
  <property fmtid="{D5CDD505-2E9C-101B-9397-08002B2CF9AE}" pid="14" name="Slides">
    <vt:i4>18</vt:i4>
  </property>
</Properties>
</file>