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35763" cy="98663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5" autoAdjust="0"/>
  </p:normalViewPr>
  <p:slideViewPr>
    <p:cSldViewPr snapToGrid="0">
      <p:cViewPr varScale="1">
        <p:scale>
          <a:sx n="68" d="100"/>
          <a:sy n="68" d="100"/>
        </p:scale>
        <p:origin x="816" y="60"/>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426514E-D3CE-4F7F-92FF-8D87D753F936}" type="datetimeFigureOut">
              <a:rPr lang="pt-BR" smtClean="0"/>
              <a:t>11/11/2020</a:t>
            </a:fld>
            <a:endParaRPr lang="pt-BR"/>
          </a:p>
        </p:txBody>
      </p:sp>
      <p:sp>
        <p:nvSpPr>
          <p:cNvPr id="4" name="Espaço Reservado para Imagem de Sli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11/11/2020</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11/11/2020</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11/11/2020</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estao.saude.sp.gov.br/" TargetMode="Externa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2019</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4</a:t>
            </a:r>
            <a:r>
              <a:rPr lang="pt-BR" altLang="pt-BR" sz="600" b="1" i="1" baseline="30000" dirty="0">
                <a:solidFill>
                  <a:schemeClr val="bg1"/>
                </a:solidFill>
                <a:ea typeface="Arial Unicode MS" panose="020B0604020202020204" pitchFamily="34" charset="-128"/>
                <a:cs typeface="Arial Unicode MS" panose="020B0604020202020204" pitchFamily="34" charset="-128"/>
              </a:rPr>
              <a:t>0 </a:t>
            </a:r>
            <a:r>
              <a:rPr lang="pt-BR" altLang="pt-BR" sz="600" b="1" i="1" dirty="0">
                <a:solidFill>
                  <a:schemeClr val="bg1"/>
                </a:solidFill>
                <a:ea typeface="Arial Unicode MS" panose="020B0604020202020204" pitchFamily="34" charset="-128"/>
                <a:cs typeface="Arial Unicode MS" panose="020B0604020202020204" pitchFamily="34" charset="-128"/>
              </a:rPr>
              <a:t>Trimestre de 2019</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430877" y="1354138"/>
            <a:ext cx="4963159" cy="17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3</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4º Trimestre 2019.</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id="{40B91B03-E1E9-492E-8EE8-1AE67975D7A4}"/>
              </a:ext>
            </a:extLst>
          </p:cNvPr>
          <p:cNvSpPr>
            <a:spLocks noChangeArrowheads="1"/>
          </p:cNvSpPr>
          <p:nvPr/>
        </p:nvSpPr>
        <p:spPr bwMode="auto">
          <a:xfrm>
            <a:off x="5896696" y="5731303"/>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9" name="Tabela 8">
            <a:extLst>
              <a:ext uri="{FF2B5EF4-FFF2-40B4-BE49-F238E27FC236}">
                <a16:creationId xmlns:a16="http://schemas.microsoft.com/office/drawing/2014/main" id="{5CD9B8C9-262D-481A-9D7A-6ACBA4717E5B}"/>
              </a:ext>
            </a:extLst>
          </p:cNvPr>
          <p:cNvGraphicFramePr>
            <a:graphicFrameLocks noGrp="1"/>
          </p:cNvGraphicFramePr>
          <p:nvPr>
            <p:extLst>
              <p:ext uri="{D42A27DB-BD31-4B8C-83A1-F6EECF244321}">
                <p14:modId xmlns:p14="http://schemas.microsoft.com/office/powerpoint/2010/main" val="484841905"/>
              </p:ext>
            </p:extLst>
          </p:nvPr>
        </p:nvGraphicFramePr>
        <p:xfrm>
          <a:off x="4694830" y="2674961"/>
          <a:ext cx="7066293" cy="2934270"/>
        </p:xfrm>
        <a:graphic>
          <a:graphicData uri="http://schemas.openxmlformats.org/drawingml/2006/table">
            <a:tbl>
              <a:tblPr/>
              <a:tblGrid>
                <a:gridCol w="1047184">
                  <a:extLst>
                    <a:ext uri="{9D8B030D-6E8A-4147-A177-3AD203B41FA5}">
                      <a16:colId xmlns:a16="http://schemas.microsoft.com/office/drawing/2014/main" val="709614379"/>
                    </a:ext>
                  </a:extLst>
                </a:gridCol>
                <a:gridCol w="3766345">
                  <a:extLst>
                    <a:ext uri="{9D8B030D-6E8A-4147-A177-3AD203B41FA5}">
                      <a16:colId xmlns:a16="http://schemas.microsoft.com/office/drawing/2014/main" val="3341511462"/>
                    </a:ext>
                  </a:extLst>
                </a:gridCol>
                <a:gridCol w="563191">
                  <a:extLst>
                    <a:ext uri="{9D8B030D-6E8A-4147-A177-3AD203B41FA5}">
                      <a16:colId xmlns:a16="http://schemas.microsoft.com/office/drawing/2014/main" val="3999574324"/>
                    </a:ext>
                  </a:extLst>
                </a:gridCol>
                <a:gridCol w="563191">
                  <a:extLst>
                    <a:ext uri="{9D8B030D-6E8A-4147-A177-3AD203B41FA5}">
                      <a16:colId xmlns:a16="http://schemas.microsoft.com/office/drawing/2014/main" val="1373525227"/>
                    </a:ext>
                  </a:extLst>
                </a:gridCol>
                <a:gridCol w="563191">
                  <a:extLst>
                    <a:ext uri="{9D8B030D-6E8A-4147-A177-3AD203B41FA5}">
                      <a16:colId xmlns:a16="http://schemas.microsoft.com/office/drawing/2014/main" val="3346590258"/>
                    </a:ext>
                  </a:extLst>
                </a:gridCol>
                <a:gridCol w="563191">
                  <a:extLst>
                    <a:ext uri="{9D8B030D-6E8A-4147-A177-3AD203B41FA5}">
                      <a16:colId xmlns:a16="http://schemas.microsoft.com/office/drawing/2014/main" val="679088499"/>
                    </a:ext>
                  </a:extLst>
                </a:gridCol>
              </a:tblGrid>
              <a:tr h="178494">
                <a:tc gridSpan="6">
                  <a:txBody>
                    <a:bodyPr/>
                    <a:lstStyle/>
                    <a:p>
                      <a:pPr algn="ctr" fontAlgn="ctr"/>
                      <a:r>
                        <a:rPr lang="pt-BR" sz="1000" b="1" i="0" u="none" strike="noStrike" dirty="0">
                          <a:solidFill>
                            <a:srgbClr val="000000"/>
                          </a:solidFill>
                          <a:effectLst/>
                          <a:latin typeface="Calibri" panose="020F0502020204030204" pitchFamily="34" charset="0"/>
                        </a:rPr>
                        <a:t>ÍNDICE DE EXAMES LIBERADOS CONFORME INTERVALO DE TEMPO DEFINIDO EM CONTRATO DE GESTÃO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9963738"/>
                  </a:ext>
                </a:extLst>
              </a:tr>
              <a:tr h="178494">
                <a:tc gridSpan="6">
                  <a:txBody>
                    <a:bodyPr/>
                    <a:lstStyle/>
                    <a:p>
                      <a:pPr algn="ctr" fontAlgn="ctr"/>
                      <a:r>
                        <a:rPr lang="pt-BR" sz="1000" b="1" i="0" u="none" strike="noStrike" dirty="0">
                          <a:solidFill>
                            <a:srgbClr val="000000"/>
                          </a:solidFill>
                          <a:effectLst/>
                          <a:latin typeface="Calibri" panose="020F0502020204030204" pitchFamily="34" charset="0"/>
                        </a:rPr>
                        <a:t>DIVIDIDOS DE ACORDO COM O PERFIL DE EXAMES E STATUS DE SOLICITAÇÃO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49008462"/>
                  </a:ext>
                </a:extLst>
              </a:tr>
              <a:tr h="178494">
                <a:tc gridSpan="6">
                  <a:txBody>
                    <a:bodyPr/>
                    <a:lstStyle/>
                    <a:p>
                      <a:pPr algn="ctr" fontAlgn="ctr"/>
                      <a:r>
                        <a:rPr lang="pt-BR" sz="1000" b="1" i="0" u="none" strike="noStrike" dirty="0">
                          <a:solidFill>
                            <a:srgbClr val="000000"/>
                          </a:solidFill>
                          <a:effectLst/>
                          <a:latin typeface="Calibri" panose="020F0502020204030204" pitchFamily="34" charset="0"/>
                        </a:rPr>
                        <a:t>CENTRO ESTADUAL DE ANÁLISES CLÍNICAS: CEAC Sul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51632316"/>
                  </a:ext>
                </a:extLst>
              </a:tr>
              <a:tr h="346488">
                <a:tc>
                  <a:txBody>
                    <a:bodyPr/>
                    <a:lstStyle/>
                    <a:p>
                      <a:pPr algn="ctr" fontAlgn="ctr"/>
                      <a:r>
                        <a:rPr lang="pt-BR" sz="1000" b="1" i="0" u="none" strike="noStrike">
                          <a:solidFill>
                            <a:srgbClr val="000000"/>
                          </a:solidFill>
                          <a:effectLst/>
                          <a:latin typeface="Calibri" panose="020F0502020204030204" pitchFamily="34" charset="0"/>
                        </a:rPr>
                        <a:t>TIPO DE EXAMES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dirty="0">
                          <a:solidFill>
                            <a:srgbClr val="000000"/>
                          </a:solidFill>
                          <a:effectLst/>
                          <a:latin typeface="Calibri" panose="020F0502020204030204" pitchFamily="34" charset="0"/>
                        </a:rPr>
                        <a:t>PERFIL DE EXAMES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a:solidFill>
                            <a:srgbClr val="000000"/>
                          </a:solidFill>
                          <a:effectLst/>
                          <a:latin typeface="Calibri" panose="020F0502020204030204" pitchFamily="34" charset="0"/>
                        </a:rPr>
                        <a:t>out/19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a:solidFill>
                            <a:srgbClr val="000000"/>
                          </a:solidFill>
                          <a:effectLst/>
                          <a:latin typeface="Calibri" panose="020F0502020204030204" pitchFamily="34" charset="0"/>
                        </a:rPr>
                        <a:t>nov/19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a:solidFill>
                            <a:srgbClr val="000000"/>
                          </a:solidFill>
                          <a:effectLst/>
                          <a:latin typeface="Calibri" panose="020F0502020204030204" pitchFamily="34" charset="0"/>
                        </a:rPr>
                        <a:t>dez/19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1" i="0" u="none" strike="noStrike">
                          <a:solidFill>
                            <a:srgbClr val="000000"/>
                          </a:solidFill>
                          <a:effectLst/>
                          <a:latin typeface="Calibri" panose="020F0502020204030204" pitchFamily="34" charset="0"/>
                        </a:rPr>
                        <a:t>MÉDIA</a:t>
                      </a:r>
                      <a:br>
                        <a:rPr lang="pt-BR" sz="1000" b="1" i="0" u="none" strike="noStrike">
                          <a:solidFill>
                            <a:srgbClr val="000000"/>
                          </a:solidFill>
                          <a:effectLst/>
                          <a:latin typeface="Calibri" panose="020F0502020204030204" pitchFamily="34" charset="0"/>
                        </a:rPr>
                      </a:br>
                      <a:r>
                        <a:rPr lang="pt-BR" sz="1000" b="1" i="0" u="none" strike="noStrike">
                          <a:solidFill>
                            <a:srgbClr val="000000"/>
                          </a:solidFill>
                          <a:effectLst/>
                          <a:latin typeface="Calibri" panose="020F0502020204030204" pitchFamily="34" charset="0"/>
                        </a:rPr>
                        <a:t>4º TRIM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5240471"/>
                  </a:ext>
                </a:extLst>
              </a:tr>
              <a:tr h="301253">
                <a:tc rowSpan="5">
                  <a:txBody>
                    <a:bodyPr/>
                    <a:lstStyle/>
                    <a:p>
                      <a:pPr algn="ctr" fontAlgn="ctr"/>
                      <a:r>
                        <a:rPr lang="pt-BR" sz="1000" b="1" i="0" u="none" strike="noStrike">
                          <a:solidFill>
                            <a:srgbClr val="000000"/>
                          </a:solidFill>
                          <a:effectLst/>
                          <a:latin typeface="Calibri" panose="020F0502020204030204" pitchFamily="34" charset="0"/>
                        </a:rPr>
                        <a:t>PATOLOGIA CLÍNICA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000" b="0" i="0" u="none" strike="noStrike" dirty="0">
                          <a:solidFill>
                            <a:srgbClr val="000000"/>
                          </a:solidFill>
                          <a:effectLst/>
                          <a:latin typeface="Calibri" panose="020F0502020204030204" pitchFamily="34" charset="0"/>
                        </a:rPr>
                        <a:t>COM PERFIL DE URGÊNCIA: PACIENTES RECEBIDOS DE PS / PA / C.C / 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0755303"/>
                  </a:ext>
                </a:extLst>
              </a:tr>
              <a:tr h="275446">
                <a:tc vMerge="1">
                  <a:txBody>
                    <a:bodyPr/>
                    <a:lstStyle/>
                    <a:p>
                      <a:endParaRPr lang="pt-BR"/>
                    </a:p>
                  </a:txBody>
                  <a:tcPr/>
                </a:tc>
                <a:tc>
                  <a:txBody>
                    <a:bodyPr/>
                    <a:lstStyle/>
                    <a:p>
                      <a:pPr algn="l" fontAlgn="ctr"/>
                      <a:r>
                        <a:rPr lang="pt-BR" sz="1000" b="0" i="0" u="none" strike="noStrike" dirty="0">
                          <a:solidFill>
                            <a:srgbClr val="000000"/>
                          </a:solidFill>
                          <a:effectLst/>
                          <a:latin typeface="Calibri" panose="020F0502020204030204" pitchFamily="34" charset="0"/>
                        </a:rPr>
                        <a:t>META DE CONTRATO &gt; 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936453818"/>
                  </a:ext>
                </a:extLst>
              </a:tr>
              <a:tr h="196747">
                <a:tc vMerge="1">
                  <a:txBody>
                    <a:bodyPr/>
                    <a:lstStyle/>
                    <a:p>
                      <a:endParaRPr lang="pt-BR"/>
                    </a:p>
                  </a:txBody>
                  <a:tcPr/>
                </a:tc>
                <a:tc>
                  <a:txBody>
                    <a:bodyPr/>
                    <a:lstStyle/>
                    <a:p>
                      <a:pPr algn="l" fontAlgn="ctr"/>
                      <a:r>
                        <a:rPr lang="pt-BR" sz="1000" b="0" i="0" u="none" strike="noStrike" dirty="0">
                          <a:solidFill>
                            <a:srgbClr val="000000"/>
                          </a:solidFill>
                          <a:effectLst/>
                          <a:latin typeface="Calibri" panose="020F0502020204030204" pitchFamily="34" charset="0"/>
                        </a:rPr>
                        <a:t>SEM PERFIL DE URGÊNCIA:  PACIENTES INTERNADOS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a:solidFill>
                            <a:srgbClr val="000000"/>
                          </a:solidFill>
                          <a:effectLst/>
                          <a:latin typeface="Calibri" panose="020F0502020204030204" pitchFamily="34" charset="0"/>
                        </a:rPr>
                        <a:t>92,89%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39030443"/>
                  </a:ext>
                </a:extLst>
              </a:tr>
              <a:tr h="245934">
                <a:tc vMerge="1">
                  <a:txBody>
                    <a:bodyPr/>
                    <a:lstStyle/>
                    <a:p>
                      <a:endParaRPr lang="pt-BR"/>
                    </a:p>
                  </a:txBody>
                  <a:tcPr/>
                </a:tc>
                <a:tc>
                  <a:txBody>
                    <a:bodyPr/>
                    <a:lstStyle/>
                    <a:p>
                      <a:pPr algn="l" fontAlgn="ctr"/>
                      <a:r>
                        <a:rPr lang="pt-BR" sz="1000" b="0" i="0" u="none" strike="noStrike" dirty="0">
                          <a:solidFill>
                            <a:srgbClr val="000000"/>
                          </a:solidFill>
                          <a:effectLst/>
                          <a:latin typeface="Calibri" panose="020F0502020204030204" pitchFamily="34" charset="0"/>
                        </a:rPr>
                        <a:t>META DE CONTRATO &gt; 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pt-BR" sz="1000" b="0" i="0" u="none" strike="noStrike">
                          <a:solidFill>
                            <a:srgbClr val="000000"/>
                          </a:solidFill>
                          <a:effectLst/>
                          <a:latin typeface="Calibri" panose="020F0502020204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36680458"/>
                  </a:ext>
                </a:extLst>
              </a:tr>
              <a:tr h="196747">
                <a:tc vMerge="1">
                  <a:txBody>
                    <a:bodyPr/>
                    <a:lstStyle/>
                    <a:p>
                      <a:endParaRPr lang="pt-BR"/>
                    </a:p>
                  </a:txBody>
                  <a:tcPr/>
                </a:tc>
                <a:tc>
                  <a:txBody>
                    <a:bodyPr/>
                    <a:lstStyle/>
                    <a:p>
                      <a:pPr algn="l" fontAlgn="ctr"/>
                      <a:r>
                        <a:rPr lang="pt-BR" sz="1000" b="0" i="0" u="none" strike="noStrike">
                          <a:solidFill>
                            <a:srgbClr val="000000"/>
                          </a:solidFill>
                          <a:effectLst/>
                          <a:latin typeface="Calibri" panose="020F0502020204030204" pitchFamily="34" charset="0"/>
                        </a:rPr>
                        <a:t>SEM PERFIL DE URGÊNCIA:  PACIENTES AMBULATORIAIS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100" b="0" i="0" u="none" strike="noStrike">
                          <a:solidFill>
                            <a:srgbClr val="000000"/>
                          </a:solidFill>
                          <a:effectLst/>
                          <a:latin typeface="Calibri" panose="020F0502020204030204" pitchFamily="34" charset="0"/>
                        </a:rPr>
                        <a:t>85,27%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85,93%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89,72%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2677984"/>
                  </a:ext>
                </a:extLst>
              </a:tr>
              <a:tr h="836173">
                <a:tc>
                  <a:txBody>
                    <a:bodyPr/>
                    <a:lstStyle/>
                    <a:p>
                      <a:pPr algn="ctr" fontAlgn="ctr"/>
                      <a:r>
                        <a:rPr lang="pt-BR" sz="1000" b="1" i="0" u="none" strike="noStrike">
                          <a:solidFill>
                            <a:srgbClr val="000000"/>
                          </a:solidFill>
                          <a:effectLst/>
                          <a:latin typeface="Calibri" panose="020F0502020204030204" pitchFamily="34" charset="0"/>
                        </a:rPr>
                        <a:t>ANATOMIA PATOLÓGICA E CITOPATOLOGIA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000" b="1" i="1" u="none" strike="noStrike" dirty="0">
                          <a:solidFill>
                            <a:srgbClr val="000000"/>
                          </a:solidFill>
                          <a:effectLst/>
                          <a:latin typeface="Calibri" panose="020F0502020204030204" pitchFamily="34" charset="0"/>
                        </a:rPr>
                        <a:t>EXAMES DE ANATOMIA PATOLÓGICA E CITOPATOLOGIA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a:solidFill>
                            <a:srgbClr val="000000"/>
                          </a:solidFill>
                          <a:effectLst/>
                          <a:latin typeface="Calibri" panose="020F0502020204030204" pitchFamily="34" charset="0"/>
                        </a:rPr>
                        <a:t>96,50%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000" b="0" i="0" u="none" strike="noStrike" dirty="0">
                          <a:solidFill>
                            <a:srgbClr val="000000"/>
                          </a:solidFill>
                          <a:effectLst/>
                          <a:latin typeface="Calibri" panose="020F0502020204030204" pitchFamily="34" charset="0"/>
                        </a:rPr>
                        <a:t>95,27%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39562073"/>
                  </a:ext>
                </a:extLst>
              </a:tr>
            </a:tbl>
          </a:graphicData>
        </a:graphic>
      </p:graphicFrame>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087727"/>
            <a:ext cx="7188199" cy="199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estimativa financeira prevista no contrato de gestão</a:t>
            </a:r>
            <a:r>
              <a:rPr lang="pt-BR" altLang="pt-BR" sz="1400" dirty="0">
                <a:solidFill>
                  <a:schemeClr val="tx1">
                    <a:lumMod val="85000"/>
                    <a:lumOff val="15000"/>
                  </a:schemeClr>
                </a:solidFill>
                <a:latin typeface="+mn-lt"/>
                <a:ea typeface="Batang" panose="02030600000101010101" pitchFamily="18" charset="-127"/>
              </a:rPr>
              <a:t> n° 001.0500.000.034/2017 para o Quarto trimestre de 2019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foi de R$ </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11.657.971,05</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a:t>
            </a:r>
            <a:endParaRPr lang="pt-BR" altLang="pt-BR" sz="14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A Tabela 4 apresenta a relação de repasses mensais efetuados pela SES/SP para a AFIP-OSS durante os meses de Outubro a Dezembro de 2019. O valor repassado foi de R$</a:t>
            </a:r>
            <a:r>
              <a:rPr lang="pt-BR" altLang="pt-BR" sz="1400" b="1"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 11.567.949,86 </a:t>
            </a:r>
            <a:r>
              <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repasse para o contrato de gestão para o 4° trimestre ficou -0,77 % abaixo do estimado</a:t>
            </a: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4651893" y="6067218"/>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pic>
        <p:nvPicPr>
          <p:cNvPr id="2" name="Imagem 1">
            <a:extLst>
              <a:ext uri="{FF2B5EF4-FFF2-40B4-BE49-F238E27FC236}">
                <a16:creationId xmlns:a16="http://schemas.microsoft.com/office/drawing/2014/main" id="{AED7DF0A-FF7C-4C15-89CF-5E385FD7FEF4}"/>
              </a:ext>
            </a:extLst>
          </p:cNvPr>
          <p:cNvPicPr>
            <a:picLocks noChangeAspect="1"/>
          </p:cNvPicPr>
          <p:nvPr/>
        </p:nvPicPr>
        <p:blipFill>
          <a:blip r:embed="rId3"/>
          <a:stretch>
            <a:fillRect/>
          </a:stretch>
        </p:blipFill>
        <p:spPr>
          <a:xfrm>
            <a:off x="4414583" y="3985146"/>
            <a:ext cx="6647209" cy="1785127"/>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2019 está representada no quadro 2.</a:t>
            </a:r>
          </a:p>
        </p:txBody>
      </p:sp>
      <p:sp>
        <p:nvSpPr>
          <p:cNvPr id="11" name="Retângulo 5">
            <a:extLst>
              <a:ext uri="{FF2B5EF4-FFF2-40B4-BE49-F238E27FC236}">
                <a16:creationId xmlns:a16="http://schemas.microsoft.com/office/drawing/2014/main" id="{B2A6DFC7-8943-41B3-9BB6-C10E72947C8A}"/>
              </a:ext>
            </a:extLst>
          </p:cNvPr>
          <p:cNvSpPr>
            <a:spLocks noChangeArrowheads="1"/>
          </p:cNvSpPr>
          <p:nvPr/>
        </p:nvSpPr>
        <p:spPr bwMode="auto">
          <a:xfrm>
            <a:off x="4184072" y="4547353"/>
            <a:ext cx="6096000" cy="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pt-BR" altLang="pt-BR" sz="800" dirty="0">
                <a:ea typeface="Arial Unicode MS" panose="020B0604020202020204" pitchFamily="34" charset="-128"/>
                <a:cs typeface="Arial Unicode MS" panose="020B0604020202020204" pitchFamily="34" charset="-128"/>
              </a:rPr>
              <a:t> </a:t>
            </a:r>
            <a:r>
              <a:rPr lang="pt-BR" altLang="pt-BR" sz="800" u="sng" dirty="0">
                <a:solidFill>
                  <a:srgbClr val="0000FF"/>
                </a:solidFill>
                <a:ea typeface="Arial Unicode MS" panose="020B0604020202020204" pitchFamily="34" charset="-128"/>
                <a:cs typeface="Arial Unicode MS" panose="020B0604020202020204" pitchFamily="34" charset="-128"/>
                <a:hlinkClick r:id="rId2"/>
              </a:rPr>
              <a:t>www.gestao.saude.sp.gov.br</a:t>
            </a:r>
            <a:r>
              <a:rPr lang="pt-BR" altLang="pt-BR" sz="800" dirty="0">
                <a:ea typeface="Arial Unicode MS" panose="020B0604020202020204" pitchFamily="34" charset="-128"/>
                <a:cs typeface="Arial Unicode MS" panose="020B0604020202020204" pitchFamily="34" charset="-128"/>
              </a:rPr>
              <a:t> .</a:t>
            </a:r>
            <a:r>
              <a:rPr lang="pt-BR" altLang="pt-BR" sz="800" dirty="0">
                <a:solidFill>
                  <a:srgbClr val="000000"/>
                </a:solidFill>
                <a:cs typeface="Times New Roman" panose="02020603050405020304" pitchFamily="18" charset="0"/>
              </a:rPr>
              <a:t> Acesso em 23/01/2020 16h23min</a:t>
            </a:r>
            <a:endParaRPr lang="pt-BR" altLang="pt-BR" sz="800" dirty="0">
              <a:latin typeface="Times New Roman" panose="02020603050405020304" pitchFamily="18" charset="0"/>
              <a:ea typeface="Batang" panose="02030600000101010101" pitchFamily="18" charset="-127"/>
            </a:endParaRPr>
          </a:p>
        </p:txBody>
      </p:sp>
      <p:sp>
        <p:nvSpPr>
          <p:cNvPr id="12" name="Retângulo 11">
            <a:extLst>
              <a:ext uri="{FF2B5EF4-FFF2-40B4-BE49-F238E27FC236}">
                <a16:creationId xmlns:a16="http://schemas.microsoft.com/office/drawing/2014/main" id="{249A347E-426C-4A63-8968-F2E32A2EEDD4}"/>
              </a:ext>
            </a:extLst>
          </p:cNvPr>
          <p:cNvSpPr/>
          <p:nvPr/>
        </p:nvSpPr>
        <p:spPr>
          <a:xfrm>
            <a:off x="4184072" y="1544481"/>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2 – Demonstrativo de Fluxo de Caixa CEAC Sul – 4º trimestre 2019</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pic>
        <p:nvPicPr>
          <p:cNvPr id="16" name="Imagem 15">
            <a:extLst>
              <a:ext uri="{FF2B5EF4-FFF2-40B4-BE49-F238E27FC236}">
                <a16:creationId xmlns:a16="http://schemas.microsoft.com/office/drawing/2014/main" id="{04951B37-62F4-434A-B1ED-982A8CFD7BC7}"/>
              </a:ext>
            </a:extLst>
          </p:cNvPr>
          <p:cNvPicPr>
            <a:picLocks noChangeAspect="1"/>
          </p:cNvPicPr>
          <p:nvPr/>
        </p:nvPicPr>
        <p:blipFill>
          <a:blip r:embed="rId4"/>
          <a:stretch>
            <a:fillRect/>
          </a:stretch>
        </p:blipFill>
        <p:spPr>
          <a:xfrm>
            <a:off x="4184073" y="2063043"/>
            <a:ext cx="7848088" cy="2271225"/>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Secretaria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Dezembro</a:t>
            </a:r>
            <a:r>
              <a:rPr lang="en-US" sz="1700" kern="1200" dirty="0">
                <a:solidFill>
                  <a:schemeClr val="bg1"/>
                </a:solidFill>
                <a:latin typeface="+mn-lt"/>
                <a:ea typeface="+mn-ea"/>
                <a:cs typeface="+mn-cs"/>
              </a:rPr>
              <a:t> de 2019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4350326" y="495992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23/01/2020 16h17min</a:t>
            </a: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4395092" y="81296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3 – Demonstrativo Contábil  CEAC Sul – 4º trimestre 2019</a:t>
            </a:r>
            <a:endParaRPr lang="pt-BR" sz="1000" dirty="0">
              <a:ea typeface="Batang" panose="02030600000101010101" pitchFamily="18" charset="-127"/>
            </a:endParaRPr>
          </a:p>
        </p:txBody>
      </p:sp>
      <p:pic>
        <p:nvPicPr>
          <p:cNvPr id="2" name="Imagem 1">
            <a:extLst>
              <a:ext uri="{FF2B5EF4-FFF2-40B4-BE49-F238E27FC236}">
                <a16:creationId xmlns:a16="http://schemas.microsoft.com/office/drawing/2014/main" id="{827401DE-6FFC-42E6-BE3E-9EAD974BEF2F}"/>
              </a:ext>
            </a:extLst>
          </p:cNvPr>
          <p:cNvPicPr>
            <a:picLocks noChangeAspect="1"/>
          </p:cNvPicPr>
          <p:nvPr/>
        </p:nvPicPr>
        <p:blipFill>
          <a:blip r:embed="rId5"/>
          <a:stretch>
            <a:fillRect/>
          </a:stretch>
        </p:blipFill>
        <p:spPr>
          <a:xfrm>
            <a:off x="4350326" y="1502770"/>
            <a:ext cx="7451459" cy="327051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3</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Outubro a Dezembro de 2019,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2" name="Retângulo 11">
            <a:extLst>
              <a:ext uri="{FF2B5EF4-FFF2-40B4-BE49-F238E27FC236}">
                <a16:creationId xmlns:a16="http://schemas.microsoft.com/office/drawing/2014/main" id="{3D73831F-D99C-4CD0-96B9-984A99D987A2}"/>
              </a:ext>
            </a:extLst>
          </p:cNvPr>
          <p:cNvSpPr/>
          <p:nvPr/>
        </p:nvSpPr>
        <p:spPr>
          <a:xfrm rot="5400000" flipV="1">
            <a:off x="5265674" y="5770717"/>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2019.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1406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de acordo com o planejado no Contrato de Gestão de 12/2017, que estimou um volume para o Quarto Trimestre de 2.275.371 exames. A produção realizada foi 8,27% maior de exames do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2019</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554183" y="2840800"/>
            <a:ext cx="4496744"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Sul, Outubro a Dezembro 2019.</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FE457714-3347-431D-9911-0FFCBED596A8}"/>
              </a:ext>
            </a:extLst>
          </p:cNvPr>
          <p:cNvPicPr>
            <a:picLocks noChangeAspect="1"/>
          </p:cNvPicPr>
          <p:nvPr/>
        </p:nvPicPr>
        <p:blipFill>
          <a:blip r:embed="rId5"/>
          <a:stretch>
            <a:fillRect/>
          </a:stretch>
        </p:blipFill>
        <p:spPr>
          <a:xfrm>
            <a:off x="554182" y="3244540"/>
            <a:ext cx="5305589" cy="1741741"/>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059056" y="975705"/>
            <a:ext cx="6096000" cy="44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Outubro a Dezembro de 2019.</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007208" y="4906367"/>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2019</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38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Quarto trimestre de 2019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D8EE122B-53AD-4604-B029-E802AEDF0F46}"/>
              </a:ext>
            </a:extLst>
          </p:cNvPr>
          <p:cNvPicPr>
            <a:picLocks noChangeAspect="1"/>
          </p:cNvPicPr>
          <p:nvPr/>
        </p:nvPicPr>
        <p:blipFill>
          <a:blip r:embed="rId2" cstate="screen">
            <a:duotone>
              <a:prstClr val="black"/>
              <a:srgbClr val="C21725">
                <a:tint val="45000"/>
                <a:satMod val="400000"/>
              </a:srgbClr>
            </a:duotone>
            <a:extLst>
              <a:ext uri="{28A0092B-C50C-407E-A947-70E740481C1C}">
                <a14:useLocalDpi xmlns:a14="http://schemas.microsoft.com/office/drawing/2010/main"/>
              </a:ext>
            </a:extLst>
          </a:blip>
          <a:stretch>
            <a:fillRect/>
          </a:stretch>
        </p:blipFill>
        <p:spPr>
          <a:xfrm rot="5400000">
            <a:off x="6408123" y="6115782"/>
            <a:ext cx="1578737" cy="2276872"/>
          </a:xfrm>
          <a:prstGeom prst="rect">
            <a:avLst/>
          </a:prstGeom>
        </p:spPr>
      </p:pic>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6E98752A-8CB1-46CD-8584-87B4107B775A}"/>
              </a:ext>
            </a:extLst>
          </p:cNvPr>
          <p:cNvPicPr>
            <a:picLocks noChangeAspect="1"/>
          </p:cNvPicPr>
          <p:nvPr/>
        </p:nvPicPr>
        <p:blipFill>
          <a:blip r:embed="rId3"/>
          <a:stretch>
            <a:fillRect/>
          </a:stretch>
        </p:blipFill>
        <p:spPr>
          <a:xfrm>
            <a:off x="5950094" y="1468486"/>
            <a:ext cx="6153114" cy="3387722"/>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2019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id="{C0148193-7FDA-45B1-A2E5-19F2081CEDE0}"/>
              </a:ext>
            </a:extLst>
          </p:cNvPr>
          <p:cNvPicPr>
            <a:picLocks noChangeAspect="1"/>
          </p:cNvPicPr>
          <p:nvPr/>
        </p:nvPicPr>
        <p:blipFill>
          <a:blip r:embed="rId7"/>
          <a:stretch>
            <a:fillRect/>
          </a:stretch>
        </p:blipFill>
        <p:spPr>
          <a:xfrm>
            <a:off x="5834762" y="3889015"/>
            <a:ext cx="5729288" cy="1658857"/>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1518</Words>
  <Application>Microsoft Office PowerPoint</Application>
  <PresentationFormat>Widescreen</PresentationFormat>
  <Paragraphs>164</Paragraphs>
  <Slides>14</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Angelo Renato Tiberio</cp:lastModifiedBy>
  <cp:revision>62</cp:revision>
  <cp:lastPrinted>2020-01-23T19:40:37Z</cp:lastPrinted>
  <dcterms:created xsi:type="dcterms:W3CDTF">2019-10-31T14:23:28Z</dcterms:created>
  <dcterms:modified xsi:type="dcterms:W3CDTF">2020-11-11T12:47:36Z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971060</vt:lpwstr>
  </property>
  <property fmtid="{D5CDD505-2E9C-101B-9397-08002B2CF9AE}" pid="3" name="NXPowerLiteSettings">
    <vt:lpwstr>C7000400038000</vt:lpwstr>
  </property>
  <property fmtid="{D5CDD505-2E9C-101B-9397-08002B2CF9AE}" pid="4" name="NXPowerLiteVersion">
    <vt:lpwstr>S9.0.1</vt:lpwstr>
  </property>
</Properties>
</file>