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70" r:id="rId2"/>
    <p:sldId id="512" r:id="rId3"/>
    <p:sldId id="490" r:id="rId4"/>
    <p:sldId id="508" r:id="rId5"/>
    <p:sldId id="509" r:id="rId6"/>
    <p:sldId id="492" r:id="rId7"/>
    <p:sldId id="493" r:id="rId8"/>
    <p:sldId id="515" r:id="rId9"/>
    <p:sldId id="495" r:id="rId10"/>
    <p:sldId id="496" r:id="rId11"/>
    <p:sldId id="499" r:id="rId12"/>
    <p:sldId id="507" r:id="rId13"/>
    <p:sldId id="514" r:id="rId14"/>
    <p:sldId id="506" r:id="rId15"/>
    <p:sldId id="505" r:id="rId16"/>
    <p:sldId id="513" r:id="rId17"/>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06" autoAdjust="0"/>
  </p:normalViewPr>
  <p:slideViewPr>
    <p:cSldViewPr snapToGrid="0">
      <p:cViewPr varScale="1">
        <p:scale>
          <a:sx n="70" d="100"/>
          <a:sy n="70" d="100"/>
        </p:scale>
        <p:origin x="738" y="54"/>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16/11/2020</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15</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2C888F06-229A-4119-8A13-466211BDA30B}"/>
              </a:ext>
            </a:extLst>
          </p:cNvPr>
          <p:cNvSpPr>
            <a:spLocks noGrp="1"/>
          </p:cNvSpPr>
          <p:nvPr>
            <p:ph type="dt" sz="half" idx="10"/>
          </p:nvPr>
        </p:nvSpPr>
        <p:spPr/>
        <p:txBody>
          <a:bodyPr/>
          <a:lstStyle/>
          <a:p>
            <a:fld id="{874D8CD9-C51F-4ABB-B287-AC3576761347}" type="datetimeFigureOut">
              <a:rPr lang="pt-BR" smtClean="0"/>
              <a:t>16/11/2020</a:t>
            </a:fld>
            <a:endParaRPr lang="pt-BR"/>
          </a:p>
        </p:txBody>
      </p:sp>
      <p:sp>
        <p:nvSpPr>
          <p:cNvPr id="5" name="Espaço Reservado para Rodapé 4">
            <a:extLst>
              <a:ext uri="{FF2B5EF4-FFF2-40B4-BE49-F238E27FC236}">
                <a16:creationId xmlns:a16="http://schemas.microsoft.com/office/drawing/2014/main" xmlns=""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97CD557-7A99-4A49-997B-D57CC3BD60F1}"/>
              </a:ext>
            </a:extLst>
          </p:cNvPr>
          <p:cNvSpPr>
            <a:spLocks noGrp="1"/>
          </p:cNvSpPr>
          <p:nvPr>
            <p:ph type="dt" sz="half" idx="10"/>
          </p:nvPr>
        </p:nvSpPr>
        <p:spPr/>
        <p:txBody>
          <a:bodyPr/>
          <a:lstStyle/>
          <a:p>
            <a:fld id="{874D8CD9-C51F-4ABB-B287-AC3576761347}" type="datetimeFigureOut">
              <a:rPr lang="pt-BR" smtClean="0"/>
              <a:t>16/11/2020</a:t>
            </a:fld>
            <a:endParaRPr lang="pt-BR"/>
          </a:p>
        </p:txBody>
      </p:sp>
      <p:sp>
        <p:nvSpPr>
          <p:cNvPr id="5" name="Espaço Reservado para Rodapé 4">
            <a:extLst>
              <a:ext uri="{FF2B5EF4-FFF2-40B4-BE49-F238E27FC236}">
                <a16:creationId xmlns:a16="http://schemas.microsoft.com/office/drawing/2014/main" xmlns=""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xmlns=""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xmlns=""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16/11/2020</a:t>
            </a:fld>
            <a:endParaRPr lang="pt-BR"/>
          </a:p>
        </p:txBody>
      </p:sp>
      <p:sp>
        <p:nvSpPr>
          <p:cNvPr id="5" name="Espaço Reservado para Rodapé 4">
            <a:extLst>
              <a:ext uri="{FF2B5EF4-FFF2-40B4-BE49-F238E27FC236}">
                <a16:creationId xmlns:a16="http://schemas.microsoft.com/office/drawing/2014/main" xmlns=""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xmlns=""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xmlns=""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xmlns=""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xmlns=""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xmlns="" id="{9B30DA4A-785C-4F4F-BDF9-355B486929C0}"/>
              </a:ext>
            </a:extLst>
          </p:cNvPr>
          <p:cNvSpPr txBox="1">
            <a:spLocks/>
          </p:cNvSpPr>
          <p:nvPr/>
        </p:nvSpPr>
        <p:spPr>
          <a:xfrm>
            <a:off x="7919359" y="2712807"/>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TERCEIRO TRIMESTRE 2020</a:t>
            </a:r>
          </a:p>
          <a:p>
            <a:pPr algn="ctr"/>
            <a:r>
              <a:rPr lang="pt-BR" altLang="pt-BR" sz="3000" dirty="0">
                <a:solidFill>
                  <a:schemeClr val="bg1"/>
                </a:solidFill>
                <a:latin typeface="+mj-lt"/>
                <a:cs typeface="Arial" panose="020B0604020202020204" pitchFamily="34" charset="0"/>
              </a:rPr>
              <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xmlns=""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xmlns=""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xmlns=""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xmlns=""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3º Trimestre de 2020</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xmlns=""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3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xmlns=""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xmlns=""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xmlns=""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xmlns=""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xmlns=""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xmlns=""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xmlns=""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xmlns=""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xmlns=""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xmlns=""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xmlns=""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xmlns=""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xmlns=""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xmlns=""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xmlns="" id="{6EDF5D43-0957-46E4-AA08-33D40F546AAA}"/>
              </a:ext>
            </a:extLst>
          </p:cNvPr>
          <p:cNvSpPr>
            <a:spLocks noChangeArrowheads="1"/>
          </p:cNvSpPr>
          <p:nvPr/>
        </p:nvSpPr>
        <p:spPr bwMode="auto">
          <a:xfrm>
            <a:off x="5648029" y="5901018"/>
            <a:ext cx="5729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2020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xmlns=""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 name="Imagem 1">
            <a:extLst>
              <a:ext uri="{FF2B5EF4-FFF2-40B4-BE49-F238E27FC236}">
                <a16:creationId xmlns:a16="http://schemas.microsoft.com/office/drawing/2014/main" xmlns="" id="{31CAC649-35DD-44CE-A51E-B60B1310957F}"/>
              </a:ext>
            </a:extLst>
          </p:cNvPr>
          <p:cNvPicPr>
            <a:picLocks noChangeAspect="1"/>
          </p:cNvPicPr>
          <p:nvPr/>
        </p:nvPicPr>
        <p:blipFill>
          <a:blip r:embed="rId8"/>
          <a:stretch>
            <a:fillRect/>
          </a:stretch>
        </p:blipFill>
        <p:spPr>
          <a:xfrm>
            <a:off x="5762562" y="3652716"/>
            <a:ext cx="5873687" cy="1695842"/>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xmlns="" id="{993DBBEC-3B9E-4E74-9666-C8759EE6E35F}"/>
              </a:ext>
            </a:extLst>
          </p:cNvPr>
          <p:cNvSpPr>
            <a:spLocks noChangeArrowheads="1"/>
          </p:cNvSpPr>
          <p:nvPr/>
        </p:nvSpPr>
        <p:spPr bwMode="auto">
          <a:xfrm>
            <a:off x="430877" y="1354138"/>
            <a:ext cx="49631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Batang" panose="02030600000101010101" pitchFamily="18" charset="-127"/>
                <a:cs typeface="Arial Unicode MS" panose="020B0604020202020204" pitchFamily="34" charset="-128"/>
              </a:rPr>
              <a:t>A tabela 4</a:t>
            </a:r>
            <a:r>
              <a:rPr lang="pt-BR" altLang="pt-BR" sz="12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200" dirty="0">
                <a:latin typeface="+mn-lt"/>
                <a:ea typeface="Arial Unicode MS" panose="020B0604020202020204" pitchFamily="34" charset="-128"/>
              </a:rPr>
              <a:t>exames – 3º Trimestre 2020.</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xmlns=""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8" name="Retângulo 2">
            <a:extLst>
              <a:ext uri="{FF2B5EF4-FFF2-40B4-BE49-F238E27FC236}">
                <a16:creationId xmlns:a16="http://schemas.microsoft.com/office/drawing/2014/main" xmlns="" id="{40B91B03-E1E9-492E-8EE8-1AE67975D7A4}"/>
              </a:ext>
            </a:extLst>
          </p:cNvPr>
          <p:cNvSpPr>
            <a:spLocks noChangeArrowheads="1"/>
          </p:cNvSpPr>
          <p:nvPr/>
        </p:nvSpPr>
        <p:spPr bwMode="auto">
          <a:xfrm>
            <a:off x="5940055" y="606431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Associação Fundo de Incentivo à Pesquisa – AFIP Sistema ARLAB</a:t>
            </a:r>
            <a:endParaRPr lang="pt-BR" altLang="pt-BR" sz="800" dirty="0">
              <a:latin typeface="+mn-lt"/>
              <a:ea typeface="Batang" panose="02030600000101010101" pitchFamily="18" charset="-127"/>
            </a:endParaRPr>
          </a:p>
        </p:txBody>
      </p:sp>
      <p:sp>
        <p:nvSpPr>
          <p:cNvPr id="10" name="Retângulo 9">
            <a:extLst>
              <a:ext uri="{FF2B5EF4-FFF2-40B4-BE49-F238E27FC236}">
                <a16:creationId xmlns:a16="http://schemas.microsoft.com/office/drawing/2014/main" xmlns=""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a:extLst>
              <a:ext uri="{FF2B5EF4-FFF2-40B4-BE49-F238E27FC236}">
                <a16:creationId xmlns:a16="http://schemas.microsoft.com/office/drawing/2014/main" xmlns="" id="{3F01C5AB-0A80-4353-AE86-5AB418E3276D}"/>
              </a:ext>
            </a:extLst>
          </p:cNvPr>
          <p:cNvPicPr>
            <a:picLocks noChangeAspect="1"/>
          </p:cNvPicPr>
          <p:nvPr/>
        </p:nvPicPr>
        <p:blipFill>
          <a:blip r:embed="rId2"/>
          <a:stretch>
            <a:fillRect/>
          </a:stretch>
        </p:blipFill>
        <p:spPr>
          <a:xfrm>
            <a:off x="2208613" y="2966565"/>
            <a:ext cx="7174700" cy="2555157"/>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xmlns=""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xmlns=""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xmlns="" id="{D15ADD7C-AB7B-4331-8134-3A3C10F6AF50}"/>
              </a:ext>
            </a:extLst>
          </p:cNvPr>
          <p:cNvSpPr>
            <a:spLocks noChangeArrowheads="1"/>
          </p:cNvSpPr>
          <p:nvPr/>
        </p:nvSpPr>
        <p:spPr bwMode="auto">
          <a:xfrm>
            <a:off x="4651892" y="5867193"/>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xmlns=""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798086" y="1265752"/>
            <a:ext cx="7803613" cy="1600438"/>
          </a:xfrm>
          <a:prstGeom prst="rect">
            <a:avLst/>
          </a:prstGeom>
        </p:spPr>
        <p:txBody>
          <a:bodyPr wrap="square">
            <a:spAutoFit/>
          </a:bodyPr>
          <a:lstStyle/>
          <a:p>
            <a:pPr algn="just"/>
            <a:r>
              <a:rPr lang="pt-BR" sz="1400" dirty="0"/>
              <a:t> </a:t>
            </a:r>
          </a:p>
          <a:p>
            <a:r>
              <a:rPr lang="pt-BR" sz="1400" dirty="0"/>
              <a:t>A estimativa financeira prevista no contrato de gestão n° 001.0500.000.034/2017,</a:t>
            </a:r>
            <a:r>
              <a:rPr lang="pt-BR" altLang="ko-KR" sz="1400" dirty="0"/>
              <a:t> Termo de Aditamento 03/2020,</a:t>
            </a:r>
            <a:r>
              <a:rPr lang="pt-BR" sz="1400" dirty="0"/>
              <a:t> para o Terceiro trimestre de 2020 foi de R$ </a:t>
            </a:r>
            <a:r>
              <a:rPr lang="pt-BR" sz="1400" b="1" dirty="0">
                <a:highlight>
                  <a:srgbClr val="FFFFFF"/>
                </a:highlight>
              </a:rPr>
              <a:t>12.195.000,00</a:t>
            </a:r>
          </a:p>
          <a:p>
            <a:endParaRPr lang="pt-BR" sz="1400" dirty="0"/>
          </a:p>
          <a:p>
            <a:r>
              <a:rPr lang="pt-BR" sz="1400" dirty="0"/>
              <a:t>A Tabela 5 apresenta a relação de repasses mensais efetuados pela SES/SP para a AFIP-OSS durante os meses de Julho a Setembro de 2020. O valor repassado foi de R$</a:t>
            </a:r>
            <a:r>
              <a:rPr lang="pt-BR" sz="1400" b="1" dirty="0"/>
              <a:t> </a:t>
            </a:r>
            <a:r>
              <a:rPr lang="pt-BR" sz="1400" b="1" dirty="0">
                <a:highlight>
                  <a:srgbClr val="FFFFFF"/>
                </a:highlight>
              </a:rPr>
              <a:t>11.209.831,98</a:t>
            </a:r>
            <a:r>
              <a:rPr lang="pt-BR" sz="1400" b="1" dirty="0"/>
              <a:t> </a:t>
            </a:r>
            <a:r>
              <a:rPr lang="pt-BR" sz="1400" dirty="0"/>
              <a:t>o repasse para o contrato de gestão para o 3</a:t>
            </a:r>
            <a:r>
              <a:rPr lang="en-US" sz="1400" dirty="0"/>
              <a:t>° </a:t>
            </a:r>
            <a:r>
              <a:rPr lang="pt-BR" sz="1400" dirty="0"/>
              <a:t>trimestre ficou </a:t>
            </a:r>
            <a:r>
              <a:rPr lang="pt-BR" sz="1400" dirty="0">
                <a:highlight>
                  <a:srgbClr val="FFFFFF"/>
                </a:highlight>
              </a:rPr>
              <a:t>-8,08% abaixo do estimado.</a:t>
            </a:r>
          </a:p>
        </p:txBody>
      </p:sp>
      <p:pic>
        <p:nvPicPr>
          <p:cNvPr id="4" name="Imagem 3">
            <a:extLst>
              <a:ext uri="{FF2B5EF4-FFF2-40B4-BE49-F238E27FC236}">
                <a16:creationId xmlns:a16="http://schemas.microsoft.com/office/drawing/2014/main" xmlns="" id="{4902C86C-ABF7-40F4-BBB0-BB985EE9A1B7}"/>
              </a:ext>
            </a:extLst>
          </p:cNvPr>
          <p:cNvPicPr>
            <a:picLocks noChangeAspect="1"/>
          </p:cNvPicPr>
          <p:nvPr/>
        </p:nvPicPr>
        <p:blipFill>
          <a:blip r:embed="rId3"/>
          <a:stretch>
            <a:fillRect/>
          </a:stretch>
        </p:blipFill>
        <p:spPr>
          <a:xfrm>
            <a:off x="4404359" y="3471451"/>
            <a:ext cx="5802353" cy="1557988"/>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xmlns=""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xmlns=""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xmlns="" id="{D15ADD7C-AB7B-4331-8134-3A3C10F6AF50}"/>
              </a:ext>
            </a:extLst>
          </p:cNvPr>
          <p:cNvSpPr>
            <a:spLocks noChangeArrowheads="1"/>
          </p:cNvSpPr>
          <p:nvPr/>
        </p:nvSpPr>
        <p:spPr bwMode="auto">
          <a:xfrm>
            <a:off x="4651892" y="5295693"/>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xmlns=""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798086" y="1265752"/>
            <a:ext cx="7803613" cy="1600438"/>
          </a:xfrm>
          <a:prstGeom prst="rect">
            <a:avLst/>
          </a:prstGeom>
        </p:spPr>
        <p:txBody>
          <a:bodyPr wrap="square">
            <a:spAutoFit/>
          </a:bodyPr>
          <a:lstStyle/>
          <a:p>
            <a:pPr algn="just"/>
            <a:r>
              <a:rPr lang="pt-BR" sz="1400" dirty="0"/>
              <a:t> </a:t>
            </a:r>
          </a:p>
          <a:p>
            <a:r>
              <a:rPr lang="pt-BR" sz="1400" dirty="0"/>
              <a:t>A estimativa financeira prevista no </a:t>
            </a:r>
            <a:r>
              <a:rPr lang="pt-BR" sz="1400" dirty="0" err="1"/>
              <a:t>no</a:t>
            </a:r>
            <a:r>
              <a:rPr lang="pt-BR" sz="1400" dirty="0"/>
              <a:t> contrato de gestão n° 001.0500.000.034/2017 </a:t>
            </a:r>
            <a:r>
              <a:rPr lang="pt-BR" altLang="ko-KR" sz="1400" dirty="0"/>
              <a:t>Termo de Aditamento 03/2020,</a:t>
            </a:r>
            <a:r>
              <a:rPr lang="pt-BR" sz="1400" dirty="0"/>
              <a:t>  para o Terceiro trimestre de 2020 foi de R$ </a:t>
            </a:r>
            <a:r>
              <a:rPr lang="pt-BR" sz="1400" b="1" dirty="0">
                <a:highlight>
                  <a:srgbClr val="FFFFFF"/>
                </a:highlight>
              </a:rPr>
              <a:t>329.677,35</a:t>
            </a:r>
          </a:p>
          <a:p>
            <a:endParaRPr lang="pt-BR" sz="1400" dirty="0"/>
          </a:p>
          <a:p>
            <a:r>
              <a:rPr lang="pt-BR" sz="1400" dirty="0"/>
              <a:t>A Tabela 6 apresenta a relação de repasses mensais efetuados pela SES/SP para a AFIP-OSS durante os meses de Julho a Setembro de 2020. O valor repassado foi de R$</a:t>
            </a:r>
            <a:r>
              <a:rPr lang="pt-BR" sz="1400" b="1" dirty="0"/>
              <a:t> </a:t>
            </a:r>
            <a:r>
              <a:rPr lang="pt-BR" sz="1400" b="1" dirty="0">
                <a:highlight>
                  <a:srgbClr val="FFFFFF"/>
                </a:highlight>
              </a:rPr>
              <a:t>409.394,15</a:t>
            </a:r>
            <a:r>
              <a:rPr lang="pt-BR" sz="1400" b="1" dirty="0"/>
              <a:t> </a:t>
            </a:r>
            <a:r>
              <a:rPr lang="pt-BR" sz="1400" dirty="0"/>
              <a:t>o repasse para o contrato de gestão para o 3</a:t>
            </a:r>
            <a:r>
              <a:rPr lang="en-US" sz="1400" dirty="0"/>
              <a:t>° </a:t>
            </a:r>
            <a:r>
              <a:rPr lang="pt-BR" sz="1400" dirty="0"/>
              <a:t>trimestre ficou </a:t>
            </a:r>
            <a:r>
              <a:rPr lang="pt-BR" sz="1400" dirty="0">
                <a:highlight>
                  <a:srgbClr val="FFFFFF"/>
                </a:highlight>
              </a:rPr>
              <a:t>24,18 % acima do estimado.</a:t>
            </a:r>
          </a:p>
        </p:txBody>
      </p:sp>
      <p:pic>
        <p:nvPicPr>
          <p:cNvPr id="2" name="Imagem 1">
            <a:extLst>
              <a:ext uri="{FF2B5EF4-FFF2-40B4-BE49-F238E27FC236}">
                <a16:creationId xmlns:a16="http://schemas.microsoft.com/office/drawing/2014/main" xmlns="" id="{CB760AE6-5C3E-4381-BD91-5024357F5B67}"/>
              </a:ext>
            </a:extLst>
          </p:cNvPr>
          <p:cNvPicPr>
            <a:picLocks noChangeAspect="1"/>
          </p:cNvPicPr>
          <p:nvPr/>
        </p:nvPicPr>
        <p:blipFill>
          <a:blip r:embed="rId3"/>
          <a:stretch>
            <a:fillRect/>
          </a:stretch>
        </p:blipFill>
        <p:spPr>
          <a:xfrm>
            <a:off x="4651892" y="3429000"/>
            <a:ext cx="5110415" cy="1372196"/>
          </a:xfrm>
          <a:prstGeom prst="rect">
            <a:avLst/>
          </a:prstGeom>
        </p:spPr>
      </p:pic>
    </p:spTree>
    <p:extLst>
      <p:ext uri="{BB962C8B-B14F-4D97-AF65-F5344CB8AC3E}">
        <p14:creationId xmlns:p14="http://schemas.microsoft.com/office/powerpoint/2010/main" val="196095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xmlns=""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xmlns=""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xmlns=""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xmlns=""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Setembro de 2020 está representada no quadro 2.</a:t>
            </a:r>
          </a:p>
        </p:txBody>
      </p:sp>
      <p:sp>
        <p:nvSpPr>
          <p:cNvPr id="12" name="Retângulo 11">
            <a:extLst>
              <a:ext uri="{FF2B5EF4-FFF2-40B4-BE49-F238E27FC236}">
                <a16:creationId xmlns:a16="http://schemas.microsoft.com/office/drawing/2014/main" xmlns="" id="{249A347E-426C-4A63-8968-F2E32A2EEDD4}"/>
              </a:ext>
            </a:extLst>
          </p:cNvPr>
          <p:cNvSpPr/>
          <p:nvPr/>
        </p:nvSpPr>
        <p:spPr>
          <a:xfrm>
            <a:off x="4350326" y="871272"/>
            <a:ext cx="4247547" cy="299313"/>
          </a:xfrm>
          <a:prstGeom prst="rect">
            <a:avLst/>
          </a:prstGeom>
        </p:spPr>
        <p:txBody>
          <a:bodyPr wrap="square">
            <a:spAutoFit/>
          </a:bodyPr>
          <a:lstStyle/>
          <a:p>
            <a:pPr algn="just">
              <a:lnSpc>
                <a:spcPct val="150000"/>
              </a:lnSpc>
              <a:spcAft>
                <a:spcPts val="0"/>
              </a:spcAft>
              <a:defRPr/>
            </a:pPr>
            <a:r>
              <a:rPr lang="pt-BR" sz="1000" dirty="0">
                <a:ea typeface="Arial Unicode MS"/>
              </a:rPr>
              <a:t> Quadro 2 – Demonstrativo de Fluxo de Caixa CEAC Sul – 3º trimestre 2020</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xmlns=""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xmlns="" id="{6ED7310E-EF43-4205-A927-69724354EAE2}"/>
              </a:ext>
            </a:extLst>
          </p:cNvPr>
          <p:cNvSpPr>
            <a:spLocks noChangeArrowheads="1"/>
          </p:cNvSpPr>
          <p:nvPr/>
        </p:nvSpPr>
        <p:spPr bwMode="auto">
          <a:xfrm>
            <a:off x="4461161" y="6040675"/>
            <a:ext cx="6096000"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20/10/2020  12h31min</a:t>
            </a:r>
            <a:endParaRPr lang="pt-BR" altLang="pt-BR" sz="800" dirty="0">
              <a:latin typeface="+mn-lt"/>
              <a:ea typeface="Batang" panose="02030600000101010101" pitchFamily="18" charset="-127"/>
            </a:endParaRPr>
          </a:p>
        </p:txBody>
      </p:sp>
      <p:pic>
        <p:nvPicPr>
          <p:cNvPr id="2" name="Imagem 1">
            <a:extLst>
              <a:ext uri="{FF2B5EF4-FFF2-40B4-BE49-F238E27FC236}">
                <a16:creationId xmlns:a16="http://schemas.microsoft.com/office/drawing/2014/main" xmlns="" id="{65DB31F9-6C82-415E-8783-E437B1FDE041}"/>
              </a:ext>
            </a:extLst>
          </p:cNvPr>
          <p:cNvPicPr>
            <a:picLocks noChangeAspect="1"/>
          </p:cNvPicPr>
          <p:nvPr/>
        </p:nvPicPr>
        <p:blipFill>
          <a:blip r:embed="rId5"/>
          <a:stretch>
            <a:fillRect/>
          </a:stretch>
        </p:blipFill>
        <p:spPr>
          <a:xfrm>
            <a:off x="4143652" y="1310752"/>
            <a:ext cx="7922129" cy="3802261"/>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xmlns=""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xmlns=""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xmlns=""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Operacional de Janeiro a </a:t>
            </a:r>
            <a:r>
              <a:rPr lang="en-US" sz="1700" kern="1200" dirty="0" err="1">
                <a:solidFill>
                  <a:schemeClr val="bg1"/>
                </a:solidFill>
                <a:latin typeface="+mn-lt"/>
                <a:ea typeface="+mn-ea"/>
                <a:cs typeface="+mn-cs"/>
              </a:rPr>
              <a:t>Setembro</a:t>
            </a:r>
            <a:r>
              <a:rPr lang="en-US" sz="1700" kern="1200" dirty="0">
                <a:solidFill>
                  <a:schemeClr val="bg1"/>
                </a:solidFill>
                <a:latin typeface="+mn-lt"/>
                <a:ea typeface="+mn-ea"/>
                <a:cs typeface="+mn-cs"/>
              </a:rPr>
              <a:t> de 2020 está representado no quadro 3. </a:t>
            </a:r>
          </a:p>
        </p:txBody>
      </p:sp>
      <p:sp>
        <p:nvSpPr>
          <p:cNvPr id="9" name="Retângulo 8">
            <a:extLst>
              <a:ext uri="{FF2B5EF4-FFF2-40B4-BE49-F238E27FC236}">
                <a16:creationId xmlns:a16="http://schemas.microsoft.com/office/drawing/2014/main" xmlns="" id="{6ED7310E-EF43-4205-A927-69724354EAE2}"/>
              </a:ext>
            </a:extLst>
          </p:cNvPr>
          <p:cNvSpPr>
            <a:spLocks noChangeArrowheads="1"/>
          </p:cNvSpPr>
          <p:nvPr/>
        </p:nvSpPr>
        <p:spPr bwMode="auto">
          <a:xfrm>
            <a:off x="4245551" y="6205170"/>
            <a:ext cx="6096000"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20/10/2020 – 12h40min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xmlns=""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xmlns="" id="{365FDC6B-1499-413F-9FFA-91D802BE4706}"/>
              </a:ext>
            </a:extLst>
          </p:cNvPr>
          <p:cNvSpPr/>
          <p:nvPr/>
        </p:nvSpPr>
        <p:spPr>
          <a:xfrm>
            <a:off x="4245551" y="329664"/>
            <a:ext cx="6096000" cy="299313"/>
          </a:xfrm>
          <a:prstGeom prst="rect">
            <a:avLst/>
          </a:prstGeom>
        </p:spPr>
        <p:txBody>
          <a:bodyPr>
            <a:spAutoFit/>
          </a:bodyPr>
          <a:lstStyle/>
          <a:p>
            <a:pPr algn="just">
              <a:lnSpc>
                <a:spcPct val="150000"/>
              </a:lnSpc>
              <a:spcAft>
                <a:spcPts val="0"/>
              </a:spcAft>
              <a:defRPr/>
            </a:pPr>
            <a:r>
              <a:rPr lang="pt-BR" sz="1000" dirty="0">
                <a:ea typeface="Arial Unicode MS"/>
              </a:rPr>
              <a:t> Quadro 3 – Demonstrativo Contábil  CEAC Sul –  3º Trimestre 2020</a:t>
            </a:r>
          </a:p>
        </p:txBody>
      </p:sp>
      <p:pic>
        <p:nvPicPr>
          <p:cNvPr id="2" name="Imagem 1">
            <a:extLst>
              <a:ext uri="{FF2B5EF4-FFF2-40B4-BE49-F238E27FC236}">
                <a16:creationId xmlns:a16="http://schemas.microsoft.com/office/drawing/2014/main" xmlns="" id="{04398314-95AD-4D57-93A3-85907EC63E56}"/>
              </a:ext>
            </a:extLst>
          </p:cNvPr>
          <p:cNvPicPr>
            <a:picLocks noChangeAspect="1"/>
          </p:cNvPicPr>
          <p:nvPr/>
        </p:nvPicPr>
        <p:blipFill>
          <a:blip r:embed="rId5"/>
          <a:stretch>
            <a:fillRect/>
          </a:stretch>
        </p:blipFill>
        <p:spPr>
          <a:xfrm>
            <a:off x="4245551" y="1000126"/>
            <a:ext cx="7839966" cy="5126750"/>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xmlns=""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xmlns=""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xmlns=""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xmlns=""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xmlns=""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xmlns=""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xmlns=""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xmlns=""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xmlns=""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xmlns=""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xmlns=""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xmlns=""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xmlns=""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xmlns=""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xmlns=""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xmlns=""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xmlns=""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xmlns=""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xmlns=""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xmlns=""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xmlns=""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xmlns=""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xmlns=""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xmlns=""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xmlns=""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xmlns=""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xmlns=""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xmlns=""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xmlns=""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xmlns=""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xmlns=""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xmlns=""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xmlns=""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xmlns=""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xmlns=""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Julho a Setembro de 2020,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xmlns=""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xmlns=""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xmlns=""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xmlns=""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xmlns="" id="{B6442546-DCC8-42E1-9779-EDA8F44704F0}"/>
              </a:ext>
            </a:extLst>
          </p:cNvPr>
          <p:cNvSpPr/>
          <p:nvPr/>
        </p:nvSpPr>
        <p:spPr>
          <a:xfrm>
            <a:off x="6225536" y="369083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xmlns=""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xmlns=""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xmlns=""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xmlns=""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xmlns=""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xmlns=""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Terceiro Trimestre  de 2020</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xmlns=""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xmlns=""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xmlns=""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xmlns=""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xmlns=""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xmlns=""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xmlns=""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xmlns=""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xmlns=""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3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xmlns=""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21 unidades estaduais de saúde, sendo:</a:t>
            </a:r>
          </a:p>
        </p:txBody>
      </p:sp>
      <p:sp>
        <p:nvSpPr>
          <p:cNvPr id="24" name="Retângulo 23">
            <a:extLst>
              <a:ext uri="{FF2B5EF4-FFF2-40B4-BE49-F238E27FC236}">
                <a16:creationId xmlns:a16="http://schemas.microsoft.com/office/drawing/2014/main" xmlns=""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xmlns=""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xmlns=""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xmlns=""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xmlns=""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xmlns=""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xmlns=""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xmlns=""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xmlns="" id="{5C885DBB-1E75-4680-9A9C-2C4C25BC36E7}"/>
              </a:ext>
            </a:extLst>
          </p:cNvPr>
          <p:cNvSpPr/>
          <p:nvPr/>
        </p:nvSpPr>
        <p:spPr>
          <a:xfrm>
            <a:off x="5969985" y="1733462"/>
            <a:ext cx="3214255" cy="401648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(3)</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b="1" dirty="0" smtClean="0">
              <a:solidFill>
                <a:schemeClr val="tx1">
                  <a:lumMod val="65000"/>
                  <a:lumOff val="35000"/>
                </a:schemeClr>
              </a:solidFill>
              <a:ea typeface="Arial Unicode MS" panose="020B0604020202020204" pitchFamily="34" charset="-128"/>
              <a:cs typeface="Arial" panose="020B0604020202020204" pitchFamily="34" charset="0"/>
            </a:endParaRPr>
          </a:p>
          <a:p>
            <a:pPr algn="just">
              <a:lnSpc>
                <a:spcPct val="150000"/>
              </a:lnSpc>
            </a:pPr>
            <a:r>
              <a:rPr lang="pt-BR" altLang="pt-BR" sz="1200" dirty="0" smtClean="0">
                <a:solidFill>
                  <a:schemeClr val="tx1">
                    <a:lumMod val="65000"/>
                    <a:lumOff val="35000"/>
                  </a:schemeClr>
                </a:solidFill>
                <a:ea typeface="Arial Unicode MS" panose="020B0604020202020204" pitchFamily="34" charset="-128"/>
                <a:cs typeface="Arial" panose="020B0604020202020204" pitchFamily="34" charset="0"/>
              </a:rPr>
              <a:t>CEDEME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Juquery</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xmlns=""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xmlns=""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xmlns="" id="{3856D422-9B27-4BA6-BA25-11BC72767A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xmlns=""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xmlns="" id="{47E24BAE-3529-491F-B3C6-5F02F48D677A}"/>
              </a:ext>
            </a:extLst>
          </p:cNvPr>
          <p:cNvSpPr/>
          <p:nvPr/>
        </p:nvSpPr>
        <p:spPr>
          <a:xfrm>
            <a:off x="0" y="1406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xmlns=""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1 apresenta a produção trimestral do CEAC Sul de acordo com o planejado no Termo de Aditamento 03/2020, que estimou um volume para o Terceiro Trimestre de 2.380.266 exames. A produção realizada foi -9,82% menor  que o estimado. </a:t>
            </a:r>
          </a:p>
        </p:txBody>
      </p:sp>
      <p:sp>
        <p:nvSpPr>
          <p:cNvPr id="7" name="Rectangle 9">
            <a:extLst>
              <a:ext uri="{FF2B5EF4-FFF2-40B4-BE49-F238E27FC236}">
                <a16:creationId xmlns:a16="http://schemas.microsoft.com/office/drawing/2014/main" xmlns=""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xmlns="" id="{0AE71F80-A4E4-4826-8649-DE0D69F17FDF}"/>
              </a:ext>
            </a:extLst>
          </p:cNvPr>
          <p:cNvSpPr/>
          <p:nvPr/>
        </p:nvSpPr>
        <p:spPr>
          <a:xfrm>
            <a:off x="554183" y="2840800"/>
            <a:ext cx="4514377" cy="246221"/>
          </a:xfrm>
          <a:prstGeom prst="rect">
            <a:avLst/>
          </a:prstGeom>
        </p:spPr>
        <p:txBody>
          <a:bodyPr wrap="none">
            <a:spAutoFit/>
          </a:bodyPr>
          <a:lstStyle/>
          <a:p>
            <a:pPr lvl="0"/>
            <a:r>
              <a:rPr lang="pt-BR" altLang="ko-KR" sz="1000" dirty="0">
                <a:solidFill>
                  <a:prstClr val="black">
                    <a:lumMod val="75000"/>
                    <a:lumOff val="25000"/>
                  </a:prstClr>
                </a:solidFill>
              </a:rPr>
              <a:t>Tabela 1 – Produção Estimada e Realizada no CEAC Sul,  Julho  a  Setembro de 2020</a:t>
            </a:r>
          </a:p>
        </p:txBody>
      </p:sp>
      <p:sp>
        <p:nvSpPr>
          <p:cNvPr id="13" name="Título 1">
            <a:extLst>
              <a:ext uri="{FF2B5EF4-FFF2-40B4-BE49-F238E27FC236}">
                <a16:creationId xmlns:a16="http://schemas.microsoft.com/office/drawing/2014/main" xmlns=""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xmlns=""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xmlns="" id="{203CD7EE-7B5B-4488-A38B-9B89CC825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D493CDD4-D54C-44F9-9DEB-FF4C88B674BE}"/>
              </a:ext>
            </a:extLst>
          </p:cNvPr>
          <p:cNvPicPr>
            <a:picLocks noChangeAspect="1"/>
          </p:cNvPicPr>
          <p:nvPr/>
        </p:nvPicPr>
        <p:blipFill>
          <a:blip r:embed="rId5"/>
          <a:stretch>
            <a:fillRect/>
          </a:stretch>
        </p:blipFill>
        <p:spPr>
          <a:xfrm>
            <a:off x="734519" y="3429000"/>
            <a:ext cx="3874245" cy="1299651"/>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xmlns=""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xmlns="" id="{47E24BAE-3529-491F-B3C6-5F02F48D677A}"/>
              </a:ext>
            </a:extLst>
          </p:cNvPr>
          <p:cNvSpPr/>
          <p:nvPr/>
        </p:nvSpPr>
        <p:spPr>
          <a:xfrm>
            <a:off x="0" y="14068"/>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xmlns="" id="{088C3330-AD1F-465A-8E38-0414D18251DB}"/>
              </a:ext>
            </a:extLst>
          </p:cNvPr>
          <p:cNvSpPr>
            <a:spLocks noChangeArrowheads="1"/>
          </p:cNvSpPr>
          <p:nvPr/>
        </p:nvSpPr>
        <p:spPr bwMode="auto">
          <a:xfrm>
            <a:off x="443345" y="1281775"/>
            <a:ext cx="6197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sz="1200" dirty="0">
                <a:solidFill>
                  <a:schemeClr val="tx1">
                    <a:lumMod val="75000"/>
                    <a:lumOff val="25000"/>
                  </a:schemeClr>
                </a:solidFill>
                <a:latin typeface="+mn-lt"/>
              </a:rPr>
              <a:t>A tabela 2 apresenta a produção trimestral do Hospital de Companha Ibirapuera de acordo com o planejado no Termo de Aditamento 03/2020, que estimou um volume para o Terceiro Trimestre de 89.691 exames. A produção realizada foi -19,22% menor  que o estimado. </a:t>
            </a:r>
          </a:p>
        </p:txBody>
      </p:sp>
      <p:sp>
        <p:nvSpPr>
          <p:cNvPr id="7" name="Rectangle 9">
            <a:extLst>
              <a:ext uri="{FF2B5EF4-FFF2-40B4-BE49-F238E27FC236}">
                <a16:creationId xmlns:a16="http://schemas.microsoft.com/office/drawing/2014/main" xmlns="" id="{1933EAC2-1607-4F78-A8F3-2E79F672F459}"/>
              </a:ext>
            </a:extLst>
          </p:cNvPr>
          <p:cNvSpPr>
            <a:spLocks noChangeArrowheads="1"/>
          </p:cNvSpPr>
          <p:nvPr/>
        </p:nvSpPr>
        <p:spPr bwMode="auto">
          <a:xfrm>
            <a:off x="456051" y="5266732"/>
            <a:ext cx="46101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2020</a:t>
            </a:r>
            <a:endParaRPr lang="pt-BR" altLang="ko-KR" sz="800" dirty="0">
              <a:latin typeface="+mn-lt"/>
            </a:endParaRPr>
          </a:p>
        </p:txBody>
      </p:sp>
      <p:sp>
        <p:nvSpPr>
          <p:cNvPr id="4" name="Retângulo 3">
            <a:extLst>
              <a:ext uri="{FF2B5EF4-FFF2-40B4-BE49-F238E27FC236}">
                <a16:creationId xmlns:a16="http://schemas.microsoft.com/office/drawing/2014/main" xmlns="" id="{0AE71F80-A4E4-4826-8649-DE0D69F17FDF}"/>
              </a:ext>
            </a:extLst>
          </p:cNvPr>
          <p:cNvSpPr/>
          <p:nvPr/>
        </p:nvSpPr>
        <p:spPr>
          <a:xfrm>
            <a:off x="554183" y="2840800"/>
            <a:ext cx="4514377" cy="246221"/>
          </a:xfrm>
          <a:prstGeom prst="rect">
            <a:avLst/>
          </a:prstGeom>
        </p:spPr>
        <p:txBody>
          <a:bodyPr wrap="none">
            <a:spAutoFit/>
          </a:bodyPr>
          <a:lstStyle/>
          <a:p>
            <a:pPr lvl="0"/>
            <a:r>
              <a:rPr lang="pt-BR" altLang="ko-KR" sz="1000" dirty="0">
                <a:solidFill>
                  <a:prstClr val="black">
                    <a:lumMod val="75000"/>
                    <a:lumOff val="25000"/>
                  </a:prstClr>
                </a:solidFill>
              </a:rPr>
              <a:t>Tabela 2 – Produção Estimada e Realizada no CEAC Sul,  Julho  a  Setembro de 2020</a:t>
            </a:r>
          </a:p>
        </p:txBody>
      </p:sp>
      <p:sp>
        <p:nvSpPr>
          <p:cNvPr id="13" name="Título 1">
            <a:extLst>
              <a:ext uri="{FF2B5EF4-FFF2-40B4-BE49-F238E27FC236}">
                <a16:creationId xmlns:a16="http://schemas.microsoft.com/office/drawing/2014/main" xmlns=""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xmlns=""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xmlns="" id="{203CD7EE-7B5B-4488-A38B-9B89CC8254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xmlns="" id="{A0CE0AB0-DE7D-46E0-BD5E-691AFB290334}"/>
              </a:ext>
            </a:extLst>
          </p:cNvPr>
          <p:cNvPicPr>
            <a:picLocks noChangeAspect="1"/>
          </p:cNvPicPr>
          <p:nvPr/>
        </p:nvPicPr>
        <p:blipFill>
          <a:blip r:embed="rId5"/>
          <a:stretch>
            <a:fillRect/>
          </a:stretch>
        </p:blipFill>
        <p:spPr>
          <a:xfrm>
            <a:off x="858982" y="3429000"/>
            <a:ext cx="3903517" cy="1309470"/>
          </a:xfrm>
          <a:prstGeom prst="rect">
            <a:avLst/>
          </a:prstGeom>
        </p:spPr>
      </p:pic>
    </p:spTree>
    <p:extLst>
      <p:ext uri="{BB962C8B-B14F-4D97-AF65-F5344CB8AC3E}">
        <p14:creationId xmlns:p14="http://schemas.microsoft.com/office/powerpoint/2010/main" val="106160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xmlns="" id="{97D9D910-D313-4FD8-B86D-27DC7C2FECD1}"/>
              </a:ext>
            </a:extLst>
          </p:cNvPr>
          <p:cNvSpPr>
            <a:spLocks noChangeArrowheads="1"/>
          </p:cNvSpPr>
          <p:nvPr/>
        </p:nvSpPr>
        <p:spPr bwMode="auto">
          <a:xfrm>
            <a:off x="6007208" y="975705"/>
            <a:ext cx="614784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Julho a Setembro  de 2020.</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xmlns="" id="{67BFC103-A349-4995-ADEB-34CED48B58A5}"/>
              </a:ext>
            </a:extLst>
          </p:cNvPr>
          <p:cNvSpPr>
            <a:spLocks noChangeArrowheads="1"/>
          </p:cNvSpPr>
          <p:nvPr/>
        </p:nvSpPr>
        <p:spPr bwMode="auto">
          <a:xfrm>
            <a:off x="6007208" y="4906367"/>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2020</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xmlns=""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Terceiro trimestre de 2020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xmlns=""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xmlns=""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xmlns="" id="{F8DCF6EF-F4BB-4A5A-BFCC-60AD76F9A3FD}"/>
              </a:ext>
            </a:extLst>
          </p:cNvPr>
          <p:cNvPicPr>
            <a:picLocks noChangeAspect="1"/>
          </p:cNvPicPr>
          <p:nvPr/>
        </p:nvPicPr>
        <p:blipFill>
          <a:blip r:embed="rId3"/>
          <a:stretch>
            <a:fillRect/>
          </a:stretch>
        </p:blipFill>
        <p:spPr>
          <a:xfrm>
            <a:off x="5930260" y="1707074"/>
            <a:ext cx="5573316" cy="3308476"/>
          </a:xfrm>
          <a:prstGeom prst="rect">
            <a:avLst/>
          </a:prstGeom>
        </p:spPr>
      </p:pic>
    </p:spTree>
    <p:extLst>
      <p:ext uri="{BB962C8B-B14F-4D97-AF65-F5344CB8AC3E}">
        <p14:creationId xmlns:p14="http://schemas.microsoft.com/office/powerpoint/2010/main" val="69632753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1059</Words>
  <Application>Microsoft Office PowerPoint</Application>
  <PresentationFormat>Widescreen</PresentationFormat>
  <Paragraphs>143</Paragraphs>
  <Slides>16</Slides>
  <Notes>6</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16</vt:i4>
      </vt:variant>
    </vt:vector>
  </HeadingPairs>
  <TitlesOfParts>
    <vt:vector size="27" baseType="lpstr">
      <vt:lpstr>Arial Unicode MS</vt:lpstr>
      <vt:lpstr>맑은 고딕</vt:lpstr>
      <vt:lpstr>ＭＳ Ｐゴシック</vt:lpstr>
      <vt:lpstr>Arial</vt:lpstr>
      <vt:lpstr>Batang</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Renato Demetrio de Campos</cp:lastModifiedBy>
  <cp:revision>129</cp:revision>
  <cp:lastPrinted>2020-10-20T15:39:31Z</cp:lastPrinted>
  <dcterms:created xsi:type="dcterms:W3CDTF">2019-10-31T14:23:28Z</dcterms:created>
  <dcterms:modified xsi:type="dcterms:W3CDTF">2020-11-16T14:39:42Z</dcterms:modified>
</cp:coreProperties>
</file>