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09" r:id="rId6"/>
    <p:sldId id="492"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p:cViewPr varScale="1">
        <p:scale>
          <a:sx n="68" d="100"/>
          <a:sy n="68" d="100"/>
        </p:scale>
        <p:origin x="816" y="60"/>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30/11/2020</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30/11/2020</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30/11/2020</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30/11/2020</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743233"/>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TERCEIRO TRIMESTRE 2020</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3° Trimestre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3° Trimestre 2020 CEAC Norte  AFIP / OSS</a:t>
            </a:r>
            <a:endParaRPr lang="pt-BR" altLang="pt-BR" sz="900" dirty="0">
              <a:ea typeface="Batang" panose="02030600000101010101" pitchFamily="18" charset="-127"/>
            </a:endParaRPr>
          </a:p>
        </p:txBody>
      </p:sp>
      <p:sp>
        <p:nvSpPr>
          <p:cNvPr id="4" name="CaixaDeTexto 3"/>
          <p:cNvSpPr txBox="1"/>
          <p:nvPr/>
        </p:nvSpPr>
        <p:spPr>
          <a:xfrm>
            <a:off x="7950741" y="1953690"/>
            <a:ext cx="3111689" cy="230832"/>
          </a:xfrm>
          <a:prstGeom prst="rect">
            <a:avLst/>
          </a:prstGeom>
          <a:noFill/>
        </p:spPr>
        <p:txBody>
          <a:bodyPr wrap="square" rtlCol="0">
            <a:spAutoFit/>
          </a:bodyPr>
          <a:lstStyle/>
          <a:p>
            <a:pPr algn="ctr"/>
            <a:r>
              <a:rPr lang="pt-BR" sz="900" dirty="0"/>
              <a:t>Tabela 2 - Avaliação Positiva Ótimo + Bom.</a:t>
            </a:r>
          </a:p>
        </p:txBody>
      </p:sp>
      <p:pic>
        <p:nvPicPr>
          <p:cNvPr id="9" name="Imagem 8"/>
          <p:cNvPicPr>
            <a:picLocks noChangeAspect="1"/>
          </p:cNvPicPr>
          <p:nvPr/>
        </p:nvPicPr>
        <p:blipFill>
          <a:blip r:embed="rId2"/>
          <a:stretch>
            <a:fillRect/>
          </a:stretch>
        </p:blipFill>
        <p:spPr>
          <a:xfrm>
            <a:off x="575583" y="1942882"/>
            <a:ext cx="6805187" cy="3139721"/>
          </a:xfrm>
          <a:prstGeom prst="rect">
            <a:avLst/>
          </a:prstGeom>
        </p:spPr>
      </p:pic>
      <p:pic>
        <p:nvPicPr>
          <p:cNvPr id="11" name="Imagem 10"/>
          <p:cNvPicPr>
            <a:picLocks noChangeAspect="1"/>
          </p:cNvPicPr>
          <p:nvPr/>
        </p:nvPicPr>
        <p:blipFill>
          <a:blip r:embed="rId3"/>
          <a:stretch>
            <a:fillRect/>
          </a:stretch>
        </p:blipFill>
        <p:spPr>
          <a:xfrm>
            <a:off x="8048902" y="2153600"/>
            <a:ext cx="2915368" cy="2408484"/>
          </a:xfrm>
          <a:prstGeom prst="rect">
            <a:avLst/>
          </a:prstGeom>
        </p:spPr>
      </p:pic>
      <p:sp>
        <p:nvSpPr>
          <p:cNvPr id="12" name="Retângulo 11">
            <a:extLst>
              <a:ext uri="{FF2B5EF4-FFF2-40B4-BE49-F238E27FC236}">
                <a16:creationId xmlns:a16="http://schemas.microsoft.com/office/drawing/2014/main" id="{F6E727FF-212D-42D5-83B0-9ADD691BCF0B}"/>
              </a:ext>
            </a:extLst>
          </p:cNvPr>
          <p:cNvSpPr/>
          <p:nvPr/>
        </p:nvSpPr>
        <p:spPr>
          <a:xfrm>
            <a:off x="3707743" y="5173478"/>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2020</a:t>
            </a:r>
            <a:endParaRPr lang="pt-BR" sz="9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539728"/>
            <a:ext cx="1104689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A tabela 3 representa o indicador de exames liberados no 3º Trimestre, conforme intervalo de tempo definido em Contrato de Gestão e suas porcentagens, divididas de acordo com o perfil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Vale ressaltar que, continuamos com o enfrentamento a Pandemia do COVID-19, impactando nos resultados do 3º Trimestre,  com aumento na quantidade de colaboradores afastados por medidas de saúde e segurança, operando com o quadro reduzido para processamento e liberação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902438" y="6061937"/>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2020</a:t>
            </a:r>
            <a:endParaRPr lang="pt-BR" sz="900" dirty="0">
              <a:effectLst/>
              <a:latin typeface="Times New Roman" panose="02020603050405020304" pitchFamily="18" charset="0"/>
              <a:ea typeface="Batang" panose="02030600000101010101" pitchFamily="18" charset="-127"/>
            </a:endParaRPr>
          </a:p>
        </p:txBody>
      </p:sp>
      <p:pic>
        <p:nvPicPr>
          <p:cNvPr id="11" name="Imagem 10"/>
          <p:cNvPicPr>
            <a:picLocks noChangeAspect="1"/>
          </p:cNvPicPr>
          <p:nvPr/>
        </p:nvPicPr>
        <p:blipFill>
          <a:blip r:embed="rId2"/>
          <a:stretch>
            <a:fillRect/>
          </a:stretch>
        </p:blipFill>
        <p:spPr>
          <a:xfrm>
            <a:off x="1580437" y="3651338"/>
            <a:ext cx="9031126" cy="2449031"/>
          </a:xfrm>
          <a:prstGeom prst="rect">
            <a:avLst/>
          </a:prstGeom>
        </p:spPr>
      </p:pic>
      <p:sp>
        <p:nvSpPr>
          <p:cNvPr id="2" name="CaixaDeTexto 1"/>
          <p:cNvSpPr txBox="1"/>
          <p:nvPr/>
        </p:nvSpPr>
        <p:spPr>
          <a:xfrm>
            <a:off x="4238006" y="345401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- 2020</a:t>
            </a:r>
          </a:p>
        </p:txBody>
      </p:sp>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131165"/>
            <a:ext cx="3454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827402" y="682371"/>
            <a:ext cx="7806519" cy="2308324"/>
          </a:xfrm>
          <a:prstGeom prst="rect">
            <a:avLst/>
          </a:prstGeom>
        </p:spPr>
        <p:txBody>
          <a:bodyPr wrap="square">
            <a:spAutoFit/>
          </a:bodyPr>
          <a:lstStyle/>
          <a:p>
            <a:pPr algn="just"/>
            <a:r>
              <a:rPr lang="pt-BR" dirty="0"/>
              <a:t> A estimativa financeira prevista nos Contratos de Gestão n°</a:t>
            </a:r>
            <a:r>
              <a:rPr lang="pt-BR" altLang="pt-BR" dirty="0"/>
              <a:t>001.0500.000.026/2015 e</a:t>
            </a:r>
            <a:r>
              <a:rPr lang="pt-BR" dirty="0"/>
              <a:t> n°988088/2020 para o terceiro trimestre de 2020 foi de R$ </a:t>
            </a:r>
            <a:r>
              <a:rPr lang="pt-BR" b="1" dirty="0"/>
              <a:t>15.560.604,00.</a:t>
            </a:r>
            <a:endParaRPr lang="pt-BR" dirty="0"/>
          </a:p>
          <a:p>
            <a:pPr algn="just"/>
            <a:r>
              <a:rPr lang="pt-BR" b="1" dirty="0"/>
              <a:t> </a:t>
            </a:r>
            <a:endParaRPr lang="pt-BR" dirty="0"/>
          </a:p>
          <a:p>
            <a:pPr algn="just"/>
            <a:r>
              <a:rPr lang="pt-BR" dirty="0"/>
              <a:t>A tabela 4 apresenta a relação de repasses mensais efetuados pela SES/SP para a AFIP-OSS durante os meses de Julho a Setembro de 2020. O valor total repassado foi de R$</a:t>
            </a:r>
            <a:r>
              <a:rPr lang="pt-BR" b="1" dirty="0"/>
              <a:t> 14.184.963,90</a:t>
            </a:r>
            <a:r>
              <a:rPr lang="pt-BR" dirty="0"/>
              <a:t>, 8,84% a menos que o valor planejado nos referidos Termos Aditivos. </a:t>
            </a:r>
          </a:p>
        </p:txBody>
      </p:sp>
      <p:sp>
        <p:nvSpPr>
          <p:cNvPr id="6" name="CaixaDeTexto 5"/>
          <p:cNvSpPr txBox="1"/>
          <p:nvPr/>
        </p:nvSpPr>
        <p:spPr>
          <a:xfrm>
            <a:off x="6421373" y="3299893"/>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p:cNvPicPr>
            <a:picLocks noChangeAspect="1"/>
          </p:cNvPicPr>
          <p:nvPr/>
        </p:nvPicPr>
        <p:blipFill>
          <a:blip r:embed="rId3"/>
          <a:stretch>
            <a:fillRect/>
          </a:stretch>
        </p:blipFill>
        <p:spPr>
          <a:xfrm>
            <a:off x="5026479" y="3594790"/>
            <a:ext cx="5662058" cy="1420773"/>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Setembro de 2020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855369" y="1811312"/>
            <a:ext cx="4229966" cy="323165"/>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3° Trimestre 2020</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8348" y="5188394"/>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05/11/2020 11h09min</a:t>
            </a:r>
            <a:endParaRPr lang="pt-BR" sz="900" dirty="0"/>
          </a:p>
        </p:txBody>
      </p:sp>
      <p:pic>
        <p:nvPicPr>
          <p:cNvPr id="3" name="Imagem 2"/>
          <p:cNvPicPr>
            <a:picLocks noChangeAspect="1"/>
          </p:cNvPicPr>
          <p:nvPr/>
        </p:nvPicPr>
        <p:blipFill>
          <a:blip r:embed="rId5"/>
          <a:stretch>
            <a:fillRect/>
          </a:stretch>
        </p:blipFill>
        <p:spPr>
          <a:xfrm>
            <a:off x="4313126" y="2155754"/>
            <a:ext cx="7795714" cy="3011363"/>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Setembro</a:t>
            </a:r>
            <a:r>
              <a:rPr lang="en-US" sz="1700" dirty="0">
                <a:solidFill>
                  <a:schemeClr val="bg1"/>
                </a:solidFill>
              </a:rPr>
              <a:t>,</a:t>
            </a:r>
            <a:r>
              <a:rPr lang="en-US" sz="1700" kern="1200" dirty="0">
                <a:solidFill>
                  <a:schemeClr val="bg1"/>
                </a:solidFill>
                <a:latin typeface="+mn-lt"/>
                <a:ea typeface="+mn-ea"/>
                <a:cs typeface="+mn-cs"/>
              </a:rPr>
              <a:t> de 2020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dirty="0" err="1">
                <a:solidFill>
                  <a:schemeClr val="bg1"/>
                </a:solidFill>
              </a:rPr>
              <a:t>quadro</a:t>
            </a:r>
            <a:r>
              <a:rPr lang="en-US" sz="1700" dirty="0">
                <a:solidFill>
                  <a:schemeClr val="bg1"/>
                </a:solidFill>
              </a:rPr>
              <a:t> 4.</a:t>
            </a:r>
            <a:r>
              <a:rPr lang="en-US" sz="1700" kern="1200" dirty="0">
                <a:solidFill>
                  <a:schemeClr val="bg1"/>
                </a:solidFill>
                <a:latin typeface="+mn-lt"/>
                <a:ea typeface="+mn-ea"/>
                <a:cs typeface="+mn-cs"/>
              </a:rPr>
              <a:t>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430993" y="873424"/>
            <a:ext cx="3396945"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Ano 2020</a:t>
            </a:r>
          </a:p>
        </p:txBody>
      </p:sp>
      <p:sp>
        <p:nvSpPr>
          <p:cNvPr id="11" name="Retângulo 10">
            <a:extLst>
              <a:ext uri="{FF2B5EF4-FFF2-40B4-BE49-F238E27FC236}">
                <a16:creationId xmlns:a16="http://schemas.microsoft.com/office/drawing/2014/main" id="{92E30EBD-E5BA-4F8B-8206-78528F3F9E81}"/>
              </a:ext>
            </a:extLst>
          </p:cNvPr>
          <p:cNvSpPr/>
          <p:nvPr/>
        </p:nvSpPr>
        <p:spPr>
          <a:xfrm>
            <a:off x="6580716" y="5640909"/>
            <a:ext cx="3494328" cy="30008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05/11/2020 11h34min</a:t>
            </a:r>
            <a:endParaRPr lang="pt-BR" sz="900" dirty="0">
              <a:effectLst/>
              <a:latin typeface="Times New Roman" panose="02020603050405020304" pitchFamily="18" charset="0"/>
              <a:ea typeface="Batang" panose="02030600000101010101" pitchFamily="18" charset="-127"/>
            </a:endParaRPr>
          </a:p>
        </p:txBody>
      </p:sp>
      <p:pic>
        <p:nvPicPr>
          <p:cNvPr id="8" name="Imagem 7"/>
          <p:cNvPicPr>
            <a:picLocks noChangeAspect="1"/>
          </p:cNvPicPr>
          <p:nvPr/>
        </p:nvPicPr>
        <p:blipFill>
          <a:blip r:embed="rId5"/>
          <a:stretch>
            <a:fillRect/>
          </a:stretch>
        </p:blipFill>
        <p:spPr>
          <a:xfrm>
            <a:off x="4276436" y="1237409"/>
            <a:ext cx="7706061" cy="4383182"/>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29185" y="277054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5124480"/>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001.0500.000.026/2015 de Serviços Laboratoriais celebrado em 04/08/2015, findo em 31/07/2020 e do recém assinado n° 988088/2020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Julho a Setembro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Terceiro Trimestre de 2020.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1"/>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16316"/>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2084" y="1877953"/>
            <a:ext cx="55800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68706" y="1926086"/>
            <a:ext cx="3214255" cy="412420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1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11234"/>
            <a:ext cx="104463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2000" dirty="0">
                <a:solidFill>
                  <a:schemeClr val="tx1">
                    <a:lumMod val="75000"/>
                    <a:lumOff val="25000"/>
                  </a:schemeClr>
                </a:solidFill>
                <a:latin typeface="+mn-lt"/>
              </a:rPr>
              <a:t>A tabela 1 apresenta a produção Trimestral  de acordo com o planejado no Termo Aditivo 01/2020 e no Contrato de Gestão n° 988088/2020, </a:t>
            </a:r>
            <a:r>
              <a:rPr lang="pt-BR" sz="2000" dirty="0">
                <a:solidFill>
                  <a:schemeClr val="tx1">
                    <a:lumMod val="75000"/>
                    <a:lumOff val="25000"/>
                  </a:schemeClr>
                </a:solidFill>
                <a:latin typeface="+mn-lt"/>
              </a:rPr>
              <a:t>que estimaram um volume para o Terceiro Trimestre de </a:t>
            </a:r>
            <a:r>
              <a:rPr lang="pt-BR" sz="2000" b="1" dirty="0">
                <a:solidFill>
                  <a:schemeClr val="tx1">
                    <a:lumMod val="75000"/>
                    <a:lumOff val="25000"/>
                  </a:schemeClr>
                </a:solidFill>
                <a:latin typeface="+mn-lt"/>
              </a:rPr>
              <a:t>3.253.836</a:t>
            </a:r>
            <a:r>
              <a:rPr lang="pt-BR" sz="2000" b="1" dirty="0"/>
              <a:t> </a:t>
            </a:r>
            <a:r>
              <a:rPr lang="pt-BR" sz="2000" dirty="0">
                <a:solidFill>
                  <a:schemeClr val="tx1">
                    <a:lumMod val="75000"/>
                    <a:lumOff val="25000"/>
                  </a:schemeClr>
                </a:solidFill>
                <a:latin typeface="+mn-lt"/>
              </a:rPr>
              <a:t>exames</a:t>
            </a:r>
            <a:r>
              <a:rPr lang="pt-BR" altLang="ko-KR" sz="2000" dirty="0">
                <a:solidFill>
                  <a:schemeClr val="tx1">
                    <a:lumMod val="75000"/>
                    <a:lumOff val="25000"/>
                  </a:schemeClr>
                </a:solidFill>
                <a:latin typeface="+mn-lt"/>
              </a:rPr>
              <a:t>. </a:t>
            </a:r>
            <a:r>
              <a:rPr lang="pt-BR" sz="2000" dirty="0">
                <a:solidFill>
                  <a:schemeClr val="tx1">
                    <a:lumMod val="75000"/>
                    <a:lumOff val="25000"/>
                  </a:schemeClr>
                </a:solidFill>
                <a:latin typeface="+mn-lt"/>
              </a:rPr>
              <a:t>A produção realizada foi de </a:t>
            </a:r>
            <a:r>
              <a:rPr lang="pt-BR" sz="2000" b="1" dirty="0">
                <a:solidFill>
                  <a:schemeClr val="tx1">
                    <a:lumMod val="75000"/>
                    <a:lumOff val="25000"/>
                  </a:schemeClr>
                </a:solidFill>
                <a:latin typeface="+mn-lt"/>
              </a:rPr>
              <a:t>21,74%</a:t>
            </a:r>
            <a:r>
              <a:rPr lang="pt-BR" sz="2000" dirty="0">
                <a:solidFill>
                  <a:schemeClr val="tx1">
                    <a:lumMod val="75000"/>
                    <a:lumOff val="25000"/>
                  </a:schemeClr>
                </a:solidFill>
                <a:latin typeface="+mn-lt"/>
              </a:rPr>
              <a:t> menor que o estimado</a:t>
            </a:r>
            <a:r>
              <a:rPr lang="pt-BR" altLang="ko-KR" sz="20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90950" y="5482516"/>
            <a:ext cx="46101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2020</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81500" y="2642497"/>
            <a:ext cx="5829001" cy="261610"/>
          </a:xfrm>
          <a:prstGeom prst="rect">
            <a:avLst/>
          </a:prstGeom>
        </p:spPr>
        <p:txBody>
          <a:bodyPr wrap="square">
            <a:spAutoFit/>
          </a:bodyPr>
          <a:lstStyle/>
          <a:p>
            <a:pPr lvl="0"/>
            <a:r>
              <a:rPr lang="pt-BR" altLang="ko-KR" sz="1100" dirty="0">
                <a:solidFill>
                  <a:prstClr val="black">
                    <a:lumMod val="75000"/>
                    <a:lumOff val="25000"/>
                  </a:prstClr>
                </a:solidFill>
              </a:rPr>
              <a:t>Tabela 1 – Produção Estimada e Realizada no CEAC Norte, Julho a Setembro de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3" name="Imagem 2"/>
          <p:cNvPicPr>
            <a:picLocks noChangeAspect="1"/>
          </p:cNvPicPr>
          <p:nvPr/>
        </p:nvPicPr>
        <p:blipFill>
          <a:blip r:embed="rId5"/>
          <a:stretch>
            <a:fillRect/>
          </a:stretch>
        </p:blipFill>
        <p:spPr>
          <a:xfrm>
            <a:off x="2981128" y="3119707"/>
            <a:ext cx="6229745" cy="2170424"/>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6096000"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Julho  a Setembro de 2020.</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030579" y="5497045"/>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Setembro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3"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p:cNvPicPr>
            <a:picLocks noChangeAspect="1"/>
          </p:cNvPicPr>
          <p:nvPr/>
        </p:nvPicPr>
        <p:blipFill>
          <a:blip r:embed="rId4"/>
          <a:stretch>
            <a:fillRect/>
          </a:stretch>
        </p:blipFill>
        <p:spPr>
          <a:xfrm>
            <a:off x="6072747" y="1386492"/>
            <a:ext cx="5719203" cy="4221551"/>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terceiro trimestre de 2020, onze (12) unidades de saúde estaduais aderiram à pesquisa de satisfação para usuários do CEAC Norte. Os serviços que aderiram à pesquisa SAU incluíram os seguintes Ambulatórios: Mandaqui, Pérola Byington, Ames Caraguatatuba, Santos e Pariquera-Açu e os Hospitais; Guilherme Álvaro, Heliópolis, Ipiranga, Itaquaquecetuba, Mandaqui, Mario Covas e Sapopemba.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terceiro trimestre 2020 foram respondidas pesquisas de satisfação (média mensal de 1.716 pesquisas) em um universo de 20.595 atendimentos avaliados. Verificamos alto grau de satisfação dos usuários com os serviços prestados pelo CEAC Norte/AFIP em todas as dimensões avaliadas (Recepção, Coleta, Preparo, Higiene, Limpeza e Entrega de Resultados) com avaliações “Ótimo” ou “Bom” em mais de 97%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1647</Words>
  <Application>Microsoft Office PowerPoint</Application>
  <PresentationFormat>Widescreen</PresentationFormat>
  <Paragraphs>138</Paragraphs>
  <Slides>15</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Angelo Renato Tiberio</cp:lastModifiedBy>
  <cp:revision>228</cp:revision>
  <cp:lastPrinted>2020-11-16T12:56:51Z</cp:lastPrinted>
  <dcterms:created xsi:type="dcterms:W3CDTF">2019-10-31T14:23:28Z</dcterms:created>
  <dcterms:modified xsi:type="dcterms:W3CDTF">2020-11-30T20:38:23Z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973632</vt:lpwstr>
  </property>
  <property fmtid="{D5CDD505-2E9C-101B-9397-08002B2CF9AE}" pid="3" name="NXPowerLiteSettings">
    <vt:lpwstr>C7000400038000</vt:lpwstr>
  </property>
  <property fmtid="{D5CDD505-2E9C-101B-9397-08002B2CF9AE}" pid="4" name="NXPowerLiteVersion">
    <vt:lpwstr>S9.0.1</vt:lpwstr>
  </property>
</Properties>
</file>