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70" r:id="rId2"/>
    <p:sldId id="512" r:id="rId3"/>
    <p:sldId id="490" r:id="rId4"/>
    <p:sldId id="508" r:id="rId5"/>
    <p:sldId id="509" r:id="rId6"/>
    <p:sldId id="492" r:id="rId7"/>
    <p:sldId id="493" r:id="rId8"/>
    <p:sldId id="495" r:id="rId9"/>
    <p:sldId id="514" r:id="rId10"/>
    <p:sldId id="515" r:id="rId11"/>
    <p:sldId id="516" r:id="rId12"/>
    <p:sldId id="496" r:id="rId13"/>
    <p:sldId id="499" r:id="rId14"/>
    <p:sldId id="507" r:id="rId15"/>
    <p:sldId id="506" r:id="rId16"/>
    <p:sldId id="505" r:id="rId17"/>
    <p:sldId id="513" r:id="rId18"/>
  </p:sldIdLst>
  <p:sldSz cx="12192000" cy="6858000"/>
  <p:notesSz cx="6735763" cy="98663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5" autoAdjust="0"/>
  </p:normalViewPr>
  <p:slideViewPr>
    <p:cSldViewPr snapToGrid="0">
      <p:cViewPr varScale="1">
        <p:scale>
          <a:sx n="68" d="100"/>
          <a:sy n="68" d="100"/>
        </p:scale>
        <p:origin x="816" y="60"/>
      </p:cViewPr>
      <p:guideLst>
        <p:guide orient="horz" pos="3906"/>
        <p:guide pos="3228"/>
        <p:guide pos="7537"/>
        <p:guide pos="68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426514E-D3CE-4F7F-92FF-8D87D753F936}" type="datetimeFigureOut">
              <a:rPr lang="pt-BR" smtClean="0"/>
              <a:t>12/11/2020</a:t>
            </a:fld>
            <a:endParaRPr lang="pt-BR"/>
          </a:p>
        </p:txBody>
      </p:sp>
      <p:sp>
        <p:nvSpPr>
          <p:cNvPr id="4" name="Espaço Reservado para Imagem de Sli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16</a:t>
            </a:fld>
            <a:endParaRPr lang="pt-BR"/>
          </a:p>
        </p:txBody>
      </p:sp>
    </p:spTree>
    <p:extLst>
      <p:ext uri="{BB962C8B-B14F-4D97-AF65-F5344CB8AC3E}">
        <p14:creationId xmlns:p14="http://schemas.microsoft.com/office/powerpoint/2010/main" val="146677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12/11/2020</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12/11/2020</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12/11/2020</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emf"/><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estao.saude.sp.gov.br/" TargetMode="Externa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433788"/>
            <a:ext cx="4078677" cy="199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ANUAL 2019</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4</a:t>
            </a:r>
            <a:r>
              <a:rPr lang="pt-BR" altLang="pt-BR" sz="600" b="1" i="1" baseline="30000" dirty="0">
                <a:solidFill>
                  <a:schemeClr val="bg1"/>
                </a:solidFill>
                <a:ea typeface="Arial Unicode MS" panose="020B0604020202020204" pitchFamily="34" charset="-128"/>
                <a:cs typeface="Arial Unicode MS" panose="020B0604020202020204" pitchFamily="34" charset="-128"/>
              </a:rPr>
              <a:t>0 </a:t>
            </a:r>
            <a:r>
              <a:rPr lang="pt-BR" altLang="pt-BR" sz="600" b="1" i="1" dirty="0">
                <a:solidFill>
                  <a:schemeClr val="bg1"/>
                </a:solidFill>
                <a:ea typeface="Arial Unicode MS" panose="020B0604020202020204" pitchFamily="34" charset="-128"/>
                <a:cs typeface="Arial Unicode MS" panose="020B0604020202020204" pitchFamily="34" charset="-128"/>
              </a:rPr>
              <a:t>Trimestre de 2019</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59056" y="97570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Julho a Setembro  de 2019.</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2019</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Julho a Setembro de 2019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m 10">
            <a:extLst>
              <a:ext uri="{FF2B5EF4-FFF2-40B4-BE49-F238E27FC236}">
                <a16:creationId xmlns:a16="http://schemas.microsoft.com/office/drawing/2014/main" id="{D8EE122B-53AD-4604-B029-E802AEDF0F46}"/>
              </a:ext>
            </a:extLst>
          </p:cNvPr>
          <p:cNvPicPr>
            <a:picLocks noChangeAspect="1"/>
          </p:cNvPicPr>
          <p:nvPr/>
        </p:nvPicPr>
        <p:blipFill>
          <a:blip r:embed="rId2" cstate="screen">
            <a:duotone>
              <a:prstClr val="black"/>
              <a:srgbClr val="C21725">
                <a:tint val="45000"/>
                <a:satMod val="400000"/>
              </a:srgbClr>
            </a:duotone>
            <a:extLst>
              <a:ext uri="{28A0092B-C50C-407E-A947-70E740481C1C}">
                <a14:useLocalDpi xmlns:a14="http://schemas.microsoft.com/office/drawing/2010/main"/>
              </a:ext>
            </a:extLst>
          </a:blip>
          <a:stretch>
            <a:fillRect/>
          </a:stretch>
        </p:blipFill>
        <p:spPr>
          <a:xfrm rot="5400000">
            <a:off x="6408123" y="6115782"/>
            <a:ext cx="1578737" cy="2276872"/>
          </a:xfrm>
          <a:prstGeom prst="rect">
            <a:avLst/>
          </a:prstGeom>
        </p:spPr>
      </p:pic>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4A95941C-14F7-41AF-B535-F4486A4F39AE}"/>
              </a:ext>
            </a:extLst>
          </p:cNvPr>
          <p:cNvPicPr>
            <a:picLocks noChangeAspect="1"/>
          </p:cNvPicPr>
          <p:nvPr/>
        </p:nvPicPr>
        <p:blipFill>
          <a:blip r:embed="rId3"/>
          <a:stretch>
            <a:fillRect/>
          </a:stretch>
        </p:blipFill>
        <p:spPr>
          <a:xfrm>
            <a:off x="6007208" y="1653152"/>
            <a:ext cx="6034589" cy="3308477"/>
          </a:xfrm>
          <a:prstGeom prst="rect">
            <a:avLst/>
          </a:prstGeom>
        </p:spPr>
      </p:pic>
    </p:spTree>
    <p:extLst>
      <p:ext uri="{BB962C8B-B14F-4D97-AF65-F5344CB8AC3E}">
        <p14:creationId xmlns:p14="http://schemas.microsoft.com/office/powerpoint/2010/main" val="37790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59056" y="975705"/>
            <a:ext cx="6096000" cy="44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Outubro a Dezembro de 2019.</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2019</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Outubro a Dezembro  de 2019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m 10">
            <a:extLst>
              <a:ext uri="{FF2B5EF4-FFF2-40B4-BE49-F238E27FC236}">
                <a16:creationId xmlns:a16="http://schemas.microsoft.com/office/drawing/2014/main" id="{D8EE122B-53AD-4604-B029-E802AEDF0F46}"/>
              </a:ext>
            </a:extLst>
          </p:cNvPr>
          <p:cNvPicPr>
            <a:picLocks noChangeAspect="1"/>
          </p:cNvPicPr>
          <p:nvPr/>
        </p:nvPicPr>
        <p:blipFill>
          <a:blip r:embed="rId2" cstate="screen">
            <a:duotone>
              <a:prstClr val="black"/>
              <a:srgbClr val="C21725">
                <a:tint val="45000"/>
                <a:satMod val="400000"/>
              </a:srgbClr>
            </a:duotone>
            <a:extLst>
              <a:ext uri="{28A0092B-C50C-407E-A947-70E740481C1C}">
                <a14:useLocalDpi xmlns:a14="http://schemas.microsoft.com/office/drawing/2010/main"/>
              </a:ext>
            </a:extLst>
          </a:blip>
          <a:stretch>
            <a:fillRect/>
          </a:stretch>
        </p:blipFill>
        <p:spPr>
          <a:xfrm rot="5400000">
            <a:off x="6408123" y="6115782"/>
            <a:ext cx="1578737" cy="2276872"/>
          </a:xfrm>
          <a:prstGeom prst="rect">
            <a:avLst/>
          </a:prstGeom>
        </p:spPr>
      </p:pic>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6E98752A-8CB1-46CD-8584-87B4107B775A}"/>
              </a:ext>
            </a:extLst>
          </p:cNvPr>
          <p:cNvPicPr>
            <a:picLocks noChangeAspect="1"/>
          </p:cNvPicPr>
          <p:nvPr/>
        </p:nvPicPr>
        <p:blipFill>
          <a:blip r:embed="rId3"/>
          <a:stretch>
            <a:fillRect/>
          </a:stretch>
        </p:blipFill>
        <p:spPr>
          <a:xfrm>
            <a:off x="5950094" y="1468486"/>
            <a:ext cx="6153114" cy="3387722"/>
          </a:xfrm>
          <a:prstGeom prst="rect">
            <a:avLst/>
          </a:prstGeom>
        </p:spPr>
      </p:pic>
    </p:spTree>
    <p:extLst>
      <p:ext uri="{BB962C8B-B14F-4D97-AF65-F5344CB8AC3E}">
        <p14:creationId xmlns:p14="http://schemas.microsoft.com/office/powerpoint/2010/main" val="159068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722749" y="1549397"/>
            <a:ext cx="604217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a:t>
            </a:r>
            <a:r>
              <a:rPr lang="pt-BR" altLang="pt-BR" sz="800" dirty="0" err="1">
                <a:ea typeface="Arial Unicode MS" panose="020B0604020202020204" pitchFamily="34" charset="-128"/>
                <a:cs typeface="Arial Unicode MS" panose="020B0604020202020204" pitchFamily="34" charset="-128"/>
              </a:rPr>
              <a:t>Reglab</a:t>
            </a:r>
            <a:r>
              <a:rPr lang="pt-BR" altLang="pt-BR" sz="800" dirty="0">
                <a:ea typeface="Arial Unicode MS" panose="020B0604020202020204" pitchFamily="34" charset="-128"/>
                <a:cs typeface="Arial Unicode MS" panose="020B0604020202020204" pitchFamily="34" charset="-128"/>
              </a:rPr>
              <a:t> ® 2019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a:extLst>
              <a:ext uri="{FF2B5EF4-FFF2-40B4-BE49-F238E27FC236}">
                <a16:creationId xmlns:a16="http://schemas.microsoft.com/office/drawing/2014/main" id="{A7913539-9EF6-48AF-91FE-99235520FD52}"/>
              </a:ext>
            </a:extLst>
          </p:cNvPr>
          <p:cNvPicPr>
            <a:picLocks noChangeAspect="1"/>
          </p:cNvPicPr>
          <p:nvPr/>
        </p:nvPicPr>
        <p:blipFill>
          <a:blip r:embed="rId7"/>
          <a:stretch>
            <a:fillRect/>
          </a:stretch>
        </p:blipFill>
        <p:spPr>
          <a:xfrm>
            <a:off x="6710288" y="3652716"/>
            <a:ext cx="3974661" cy="2298293"/>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54138"/>
            <a:ext cx="4963159" cy="172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Batang" panose="02030600000101010101" pitchFamily="18" charset="-127"/>
                <a:cs typeface="Arial Unicode MS" panose="020B0604020202020204" pitchFamily="34" charset="-128"/>
              </a:rPr>
              <a:t>A tabela 3</a:t>
            </a:r>
            <a:r>
              <a:rPr lang="pt-BR" altLang="pt-BR" sz="12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200" dirty="0">
                <a:latin typeface="+mn-lt"/>
                <a:ea typeface="Arial Unicode MS" panose="020B0604020202020204" pitchFamily="34" charset="-128"/>
              </a:rPr>
              <a:t>exames – Anual 2019.</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8" name="Retângulo 2">
            <a:extLst>
              <a:ext uri="{FF2B5EF4-FFF2-40B4-BE49-F238E27FC236}">
                <a16:creationId xmlns:a16="http://schemas.microsoft.com/office/drawing/2014/main" id="{40B91B03-E1E9-492E-8EE8-1AE67975D7A4}"/>
              </a:ext>
            </a:extLst>
          </p:cNvPr>
          <p:cNvSpPr>
            <a:spLocks noChangeArrowheads="1"/>
          </p:cNvSpPr>
          <p:nvPr/>
        </p:nvSpPr>
        <p:spPr bwMode="auto">
          <a:xfrm>
            <a:off x="5896696" y="5731303"/>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Associação Fundo de Incentivo à Pesquisa – AFIP Sistema ARLAB</a:t>
            </a:r>
            <a:endParaRPr lang="pt-BR" altLang="pt-BR" sz="800" dirty="0">
              <a:latin typeface="+mn-lt"/>
              <a:ea typeface="Batang" panose="02030600000101010101" pitchFamily="18" charset="-127"/>
            </a:endParaRP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a:extLst>
              <a:ext uri="{FF2B5EF4-FFF2-40B4-BE49-F238E27FC236}">
                <a16:creationId xmlns:a16="http://schemas.microsoft.com/office/drawing/2014/main" id="{C8CEA42E-E6E6-461E-AE1C-82D232484CE7}"/>
              </a:ext>
            </a:extLst>
          </p:cNvPr>
          <p:cNvPicPr>
            <a:picLocks noChangeAspect="1"/>
          </p:cNvPicPr>
          <p:nvPr/>
        </p:nvPicPr>
        <p:blipFill>
          <a:blip r:embed="rId2"/>
          <a:stretch>
            <a:fillRect/>
          </a:stretch>
        </p:blipFill>
        <p:spPr>
          <a:xfrm>
            <a:off x="759352" y="3232526"/>
            <a:ext cx="10964337" cy="1971487"/>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087727"/>
            <a:ext cx="7188199" cy="199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estimativa financeira prevista no contrato de gestão</a:t>
            </a:r>
            <a:r>
              <a:rPr lang="pt-BR" altLang="pt-BR" sz="1400" dirty="0">
                <a:solidFill>
                  <a:schemeClr val="tx1">
                    <a:lumMod val="85000"/>
                    <a:lumOff val="15000"/>
                  </a:schemeClr>
                </a:solidFill>
                <a:latin typeface="+mn-lt"/>
                <a:ea typeface="Batang" panose="02030600000101010101" pitchFamily="18" charset="-127"/>
              </a:rPr>
              <a:t> n° 001.0500.000.034/2017 para o Ano  de 2019 </a:t>
            </a: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foi de R$ </a:t>
            </a: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46.631.884,20</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Tabela 4 apresenta a relação de repasses mensais efetuados pela SES/SP para a AFIP-OSS durante os meses o Ano de 2019. O valor repassado foi de R$</a:t>
            </a: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46.482.340,07 </a:t>
            </a: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repasse para o contrato de gestão para o Ano de 2019 ficou -0,32 % abaixo do estimado</a:t>
            </a: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4651893" y="6067218"/>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2019</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pic>
        <p:nvPicPr>
          <p:cNvPr id="3" name="Imagem 2">
            <a:extLst>
              <a:ext uri="{FF2B5EF4-FFF2-40B4-BE49-F238E27FC236}">
                <a16:creationId xmlns:a16="http://schemas.microsoft.com/office/drawing/2014/main" id="{4DA0F332-EEEA-4DD0-A74F-A6241CA910A3}"/>
              </a:ext>
            </a:extLst>
          </p:cNvPr>
          <p:cNvPicPr>
            <a:picLocks noChangeAspect="1"/>
          </p:cNvPicPr>
          <p:nvPr/>
        </p:nvPicPr>
        <p:blipFill>
          <a:blip r:embed="rId3"/>
          <a:stretch>
            <a:fillRect/>
          </a:stretch>
        </p:blipFill>
        <p:spPr>
          <a:xfrm>
            <a:off x="5672139" y="3063689"/>
            <a:ext cx="3921117" cy="3024077"/>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2019 está representada no quadro 2.</a:t>
            </a:r>
          </a:p>
        </p:txBody>
      </p:sp>
      <p:sp>
        <p:nvSpPr>
          <p:cNvPr id="11" name="Retângulo 5">
            <a:extLst>
              <a:ext uri="{FF2B5EF4-FFF2-40B4-BE49-F238E27FC236}">
                <a16:creationId xmlns:a16="http://schemas.microsoft.com/office/drawing/2014/main" id="{B2A6DFC7-8943-41B3-9BB6-C10E72947C8A}"/>
              </a:ext>
            </a:extLst>
          </p:cNvPr>
          <p:cNvSpPr>
            <a:spLocks noChangeArrowheads="1"/>
          </p:cNvSpPr>
          <p:nvPr/>
        </p:nvSpPr>
        <p:spPr bwMode="auto">
          <a:xfrm>
            <a:off x="4184072" y="4547353"/>
            <a:ext cx="6096000" cy="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pt-BR" altLang="pt-BR" sz="800" dirty="0">
                <a:ea typeface="Arial Unicode MS" panose="020B0604020202020204" pitchFamily="34" charset="-128"/>
                <a:cs typeface="Arial Unicode MS" panose="020B0604020202020204" pitchFamily="34" charset="-128"/>
              </a:rPr>
              <a:t> </a:t>
            </a:r>
            <a:r>
              <a:rPr lang="pt-BR" altLang="pt-BR" sz="800" u="sng" dirty="0">
                <a:solidFill>
                  <a:srgbClr val="0000FF"/>
                </a:solidFill>
                <a:ea typeface="Arial Unicode MS" panose="020B0604020202020204" pitchFamily="34" charset="-128"/>
                <a:cs typeface="Arial Unicode MS" panose="020B0604020202020204" pitchFamily="34" charset="-128"/>
                <a:hlinkClick r:id="rId2"/>
              </a:rPr>
              <a:t>www.gestao.saude.sp.gov.br</a:t>
            </a:r>
            <a:r>
              <a:rPr lang="pt-BR" altLang="pt-BR" sz="800" dirty="0">
                <a:ea typeface="Arial Unicode MS" panose="020B0604020202020204" pitchFamily="34" charset="-128"/>
                <a:cs typeface="Arial Unicode MS" panose="020B0604020202020204" pitchFamily="34" charset="-128"/>
              </a:rPr>
              <a:t> .</a:t>
            </a:r>
            <a:r>
              <a:rPr lang="pt-BR" altLang="pt-BR" sz="800" dirty="0">
                <a:solidFill>
                  <a:srgbClr val="000000"/>
                </a:solidFill>
                <a:cs typeface="Times New Roman" panose="02020603050405020304" pitchFamily="18" charset="0"/>
              </a:rPr>
              <a:t> Acesso em 23/01/2020 16h23min</a:t>
            </a:r>
            <a:endParaRPr lang="pt-BR" altLang="pt-BR" sz="800" dirty="0">
              <a:latin typeface="Times New Roman" panose="02020603050405020304" pitchFamily="18" charset="0"/>
              <a:ea typeface="Batang" panose="02030600000101010101" pitchFamily="18" charset="-127"/>
            </a:endParaRPr>
          </a:p>
        </p:txBody>
      </p:sp>
      <p:sp>
        <p:nvSpPr>
          <p:cNvPr id="12" name="Retângulo 11">
            <a:extLst>
              <a:ext uri="{FF2B5EF4-FFF2-40B4-BE49-F238E27FC236}">
                <a16:creationId xmlns:a16="http://schemas.microsoft.com/office/drawing/2014/main" id="{249A347E-426C-4A63-8968-F2E32A2EEDD4}"/>
              </a:ext>
            </a:extLst>
          </p:cNvPr>
          <p:cNvSpPr/>
          <p:nvPr/>
        </p:nvSpPr>
        <p:spPr>
          <a:xfrm>
            <a:off x="4184072" y="1544481"/>
            <a:ext cx="6096000" cy="299313"/>
          </a:xfrm>
          <a:prstGeom prst="rect">
            <a:avLst/>
          </a:prstGeom>
        </p:spPr>
        <p:txBody>
          <a:bodyPr>
            <a:spAutoFit/>
          </a:bodyPr>
          <a:lstStyle/>
          <a:p>
            <a:pPr algn="just">
              <a:lnSpc>
                <a:spcPct val="150000"/>
              </a:lnSpc>
              <a:spcAft>
                <a:spcPts val="0"/>
              </a:spcAft>
              <a:defRPr/>
            </a:pPr>
            <a:r>
              <a:rPr lang="pt-BR" sz="1000" dirty="0">
                <a:ea typeface="Arial Unicode MS"/>
              </a:rPr>
              <a:t> Quadro 2 – Demonstrativo de Fluxo de Caixa CEAC Sul – Anual 2019</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pic>
        <p:nvPicPr>
          <p:cNvPr id="16" name="Imagem 15">
            <a:extLst>
              <a:ext uri="{FF2B5EF4-FFF2-40B4-BE49-F238E27FC236}">
                <a16:creationId xmlns:a16="http://schemas.microsoft.com/office/drawing/2014/main" id="{04951B37-62F4-434A-B1ED-982A8CFD7BC7}"/>
              </a:ext>
            </a:extLst>
          </p:cNvPr>
          <p:cNvPicPr>
            <a:picLocks noChangeAspect="1"/>
          </p:cNvPicPr>
          <p:nvPr/>
        </p:nvPicPr>
        <p:blipFill>
          <a:blip r:embed="rId4"/>
          <a:stretch>
            <a:fillRect/>
          </a:stretch>
        </p:blipFill>
        <p:spPr>
          <a:xfrm>
            <a:off x="4184073" y="2063043"/>
            <a:ext cx="7848088" cy="2271225"/>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Secretaria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Dezembro</a:t>
            </a:r>
            <a:r>
              <a:rPr lang="en-US" sz="1700" kern="1200" dirty="0">
                <a:solidFill>
                  <a:schemeClr val="bg1"/>
                </a:solidFill>
                <a:latin typeface="+mn-lt"/>
                <a:ea typeface="+mn-ea"/>
                <a:cs typeface="+mn-cs"/>
              </a:rPr>
              <a:t> de 2019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4350326" y="495992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23/01/2020 16h17min</a:t>
            </a: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4395092" y="812964"/>
            <a:ext cx="6096000" cy="299313"/>
          </a:xfrm>
          <a:prstGeom prst="rect">
            <a:avLst/>
          </a:prstGeom>
        </p:spPr>
        <p:txBody>
          <a:bodyPr>
            <a:spAutoFit/>
          </a:bodyPr>
          <a:lstStyle/>
          <a:p>
            <a:pPr algn="just">
              <a:lnSpc>
                <a:spcPct val="150000"/>
              </a:lnSpc>
              <a:spcAft>
                <a:spcPts val="0"/>
              </a:spcAft>
              <a:defRPr/>
            </a:pPr>
            <a:r>
              <a:rPr lang="pt-BR" sz="1000" dirty="0">
                <a:ea typeface="Arial Unicode MS"/>
              </a:rPr>
              <a:t> Quadro 3 – Demonstrativo Contábil  CEAC Sul – Anual 2019</a:t>
            </a:r>
            <a:endParaRPr lang="pt-BR" sz="1000" dirty="0">
              <a:ea typeface="Batang" panose="02030600000101010101" pitchFamily="18" charset="-127"/>
            </a:endParaRPr>
          </a:p>
        </p:txBody>
      </p:sp>
      <p:pic>
        <p:nvPicPr>
          <p:cNvPr id="2" name="Imagem 1">
            <a:extLst>
              <a:ext uri="{FF2B5EF4-FFF2-40B4-BE49-F238E27FC236}">
                <a16:creationId xmlns:a16="http://schemas.microsoft.com/office/drawing/2014/main" id="{827401DE-6FFC-42E6-BE3E-9EAD974BEF2F}"/>
              </a:ext>
            </a:extLst>
          </p:cNvPr>
          <p:cNvPicPr>
            <a:picLocks noChangeAspect="1"/>
          </p:cNvPicPr>
          <p:nvPr/>
        </p:nvPicPr>
        <p:blipFill>
          <a:blip r:embed="rId5"/>
          <a:stretch>
            <a:fillRect/>
          </a:stretch>
        </p:blipFill>
        <p:spPr>
          <a:xfrm>
            <a:off x="4276436" y="1502770"/>
            <a:ext cx="7451459" cy="3270512"/>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3</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49288"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a:extLst>
              <a:ext uri="{28A0092B-C50C-407E-A947-70E740481C1C}">
                <a14:useLocalDpi xmlns:a14="http://schemas.microsoft.com/office/drawing/2010/main" val="0"/>
              </a:ext>
            </a:extLst>
          </a:blip>
          <a:srcRect r="15474"/>
          <a:stretch/>
        </p:blipFill>
        <p:spPr>
          <a:xfrm flipH="1">
            <a:off x="3643120" y="-5983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Outubro a Dezembro de 2019,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827562"/>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11">
            <a:extLst>
              <a:ext uri="{FF2B5EF4-FFF2-40B4-BE49-F238E27FC236}">
                <a16:creationId xmlns:a16="http://schemas.microsoft.com/office/drawing/2014/main" id="{3D73831F-D99C-4CD0-96B9-984A99D987A2}"/>
              </a:ext>
            </a:extLst>
          </p:cNvPr>
          <p:cNvSpPr/>
          <p:nvPr/>
        </p:nvSpPr>
        <p:spPr>
          <a:xfrm rot="5400000" flipV="1">
            <a:off x="5265674" y="5770717"/>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Ano de 2019.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3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0"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21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5580062"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5" y="1733462"/>
            <a:ext cx="3214255" cy="401648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Varzea</a:t>
            </a:r>
            <a:r>
              <a:rPr lang="pt-BR" altLang="pt-BR" sz="1200" dirty="0">
                <a:solidFill>
                  <a:schemeClr val="tx1">
                    <a:lumMod val="65000"/>
                    <a:lumOff val="35000"/>
                  </a:schemeClr>
                </a:solidFill>
                <a:ea typeface="Batang" panose="02030600000101010101" pitchFamily="18" charset="-127"/>
                <a:cs typeface="Arial" panose="020B0604020202020204" pitchFamily="34" charset="0"/>
              </a:rPr>
              <a:t>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(3)</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dirty="0">
                <a:solidFill>
                  <a:schemeClr val="tx1">
                    <a:lumMod val="65000"/>
                    <a:lumOff val="35000"/>
                  </a:schemeClr>
                </a:solidFill>
                <a:ea typeface="Arial Unicode MS" panose="020B0604020202020204" pitchFamily="34" charset="-128"/>
                <a:cs typeface="Arial" panose="020B0604020202020204" pitchFamily="34" charset="0"/>
              </a:rPr>
              <a:t>CEDEME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Juquery</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14068"/>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43345" y="1281775"/>
            <a:ext cx="619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1 apresenta a produção trimestral de acordo com o planejado no Contrato de Gestão de 12/2017, que estimou um volume para Anual de 9.101.484  exames. A produção realizada foi 5,18% maior de exames do que 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56051" y="5266732"/>
            <a:ext cx="46101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2019</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554183" y="2840800"/>
            <a:ext cx="3956532"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Sul, no Ano de 2019.</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id="{CEF67C38-D19D-438D-A3A2-7DC69BC291A3}"/>
              </a:ext>
            </a:extLst>
          </p:cNvPr>
          <p:cNvPicPr>
            <a:picLocks noChangeAspect="1"/>
          </p:cNvPicPr>
          <p:nvPr/>
        </p:nvPicPr>
        <p:blipFill>
          <a:blip r:embed="rId5"/>
          <a:stretch>
            <a:fillRect/>
          </a:stretch>
        </p:blipFill>
        <p:spPr>
          <a:xfrm>
            <a:off x="6988718" y="1972149"/>
            <a:ext cx="3349634" cy="3299063"/>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59056" y="97570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Janeiro  a Março de 2019.</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2019</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janeiro a março de 2019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m 10">
            <a:extLst>
              <a:ext uri="{FF2B5EF4-FFF2-40B4-BE49-F238E27FC236}">
                <a16:creationId xmlns:a16="http://schemas.microsoft.com/office/drawing/2014/main" id="{D8EE122B-53AD-4604-B029-E802AEDF0F46}"/>
              </a:ext>
            </a:extLst>
          </p:cNvPr>
          <p:cNvPicPr>
            <a:picLocks noChangeAspect="1"/>
          </p:cNvPicPr>
          <p:nvPr/>
        </p:nvPicPr>
        <p:blipFill>
          <a:blip r:embed="rId2" cstate="screen">
            <a:duotone>
              <a:prstClr val="black"/>
              <a:srgbClr val="C21725">
                <a:tint val="45000"/>
                <a:satMod val="400000"/>
              </a:srgbClr>
            </a:duotone>
            <a:extLst>
              <a:ext uri="{28A0092B-C50C-407E-A947-70E740481C1C}">
                <a14:useLocalDpi xmlns:a14="http://schemas.microsoft.com/office/drawing/2010/main"/>
              </a:ext>
            </a:extLst>
          </a:blip>
          <a:stretch>
            <a:fillRect/>
          </a:stretch>
        </p:blipFill>
        <p:spPr>
          <a:xfrm rot="5400000">
            <a:off x="6408123" y="6115782"/>
            <a:ext cx="1578737" cy="2276872"/>
          </a:xfrm>
          <a:prstGeom prst="rect">
            <a:avLst/>
          </a:prstGeom>
        </p:spPr>
      </p:pic>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2DD73EF4-D592-4CE0-8930-23068AE8B0D7}"/>
              </a:ext>
            </a:extLst>
          </p:cNvPr>
          <p:cNvPicPr>
            <a:picLocks noChangeAspect="1"/>
          </p:cNvPicPr>
          <p:nvPr/>
        </p:nvPicPr>
        <p:blipFill>
          <a:blip r:embed="rId3"/>
          <a:stretch>
            <a:fillRect/>
          </a:stretch>
        </p:blipFill>
        <p:spPr>
          <a:xfrm>
            <a:off x="6007208" y="1785411"/>
            <a:ext cx="5908832" cy="3202449"/>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59056" y="97570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Abril  a Junho de 2019.</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2019</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Abril a Junho  de 2019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m 10">
            <a:extLst>
              <a:ext uri="{FF2B5EF4-FFF2-40B4-BE49-F238E27FC236}">
                <a16:creationId xmlns:a16="http://schemas.microsoft.com/office/drawing/2014/main" id="{D8EE122B-53AD-4604-B029-E802AEDF0F46}"/>
              </a:ext>
            </a:extLst>
          </p:cNvPr>
          <p:cNvPicPr>
            <a:picLocks noChangeAspect="1"/>
          </p:cNvPicPr>
          <p:nvPr/>
        </p:nvPicPr>
        <p:blipFill>
          <a:blip r:embed="rId2" cstate="screen">
            <a:duotone>
              <a:prstClr val="black"/>
              <a:srgbClr val="C21725">
                <a:tint val="45000"/>
                <a:satMod val="400000"/>
              </a:srgbClr>
            </a:duotone>
            <a:extLst>
              <a:ext uri="{28A0092B-C50C-407E-A947-70E740481C1C}">
                <a14:useLocalDpi xmlns:a14="http://schemas.microsoft.com/office/drawing/2010/main"/>
              </a:ext>
            </a:extLst>
          </a:blip>
          <a:stretch>
            <a:fillRect/>
          </a:stretch>
        </p:blipFill>
        <p:spPr>
          <a:xfrm rot="5400000">
            <a:off x="6408123" y="6115782"/>
            <a:ext cx="1578737" cy="2276872"/>
          </a:xfrm>
          <a:prstGeom prst="rect">
            <a:avLst/>
          </a:prstGeom>
        </p:spPr>
      </p:pic>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6DF51D80-BBBD-4178-B34E-05DCBFF51DAC}"/>
              </a:ext>
            </a:extLst>
          </p:cNvPr>
          <p:cNvPicPr>
            <a:picLocks noChangeAspect="1"/>
          </p:cNvPicPr>
          <p:nvPr/>
        </p:nvPicPr>
        <p:blipFill>
          <a:blip r:embed="rId3"/>
          <a:stretch>
            <a:fillRect/>
          </a:stretch>
        </p:blipFill>
        <p:spPr>
          <a:xfrm>
            <a:off x="6007208" y="1693557"/>
            <a:ext cx="5927950" cy="3212810"/>
          </a:xfrm>
          <a:prstGeom prst="rect">
            <a:avLst/>
          </a:prstGeom>
        </p:spPr>
      </p:pic>
    </p:spTree>
    <p:extLst>
      <p:ext uri="{BB962C8B-B14F-4D97-AF65-F5344CB8AC3E}">
        <p14:creationId xmlns:p14="http://schemas.microsoft.com/office/powerpoint/2010/main" val="177311934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1828</Words>
  <Application>Microsoft Office PowerPoint</Application>
  <PresentationFormat>Widescreen</PresentationFormat>
  <Paragraphs>150</Paragraphs>
  <Slides>17</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Angelo Renato Tiberio</cp:lastModifiedBy>
  <cp:revision>76</cp:revision>
  <cp:lastPrinted>2020-03-02T15:02:26Z</cp:lastPrinted>
  <dcterms:created xsi:type="dcterms:W3CDTF">2019-10-31T14:23:28Z</dcterms:created>
  <dcterms:modified xsi:type="dcterms:W3CDTF">2020-11-12T15:13:15Z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1019578</vt:lpwstr>
  </property>
  <property fmtid="{D5CDD505-2E9C-101B-9397-08002B2CF9AE}" pid="3" name="NXPowerLiteSettings">
    <vt:lpwstr>C7000400038000</vt:lpwstr>
  </property>
  <property fmtid="{D5CDD505-2E9C-101B-9397-08002B2CF9AE}" pid="4" name="NXPowerLiteVersion">
    <vt:lpwstr>S9.0.1</vt:lpwstr>
  </property>
</Properties>
</file>